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Layouts/slideLayout3.xml" ContentType="application/vnd.openxmlformats-officedocument.presentationml.slideLayout+xml"/>
  <Default Extension="emf" ContentType="image/x-emf"/>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0"/>
  </p:notesMasterIdLst>
  <p:handoutMasterIdLst>
    <p:handoutMasterId r:id="rId81"/>
  </p:handoutMasterIdLst>
  <p:sldIdLst>
    <p:sldId id="895" r:id="rId2"/>
    <p:sldId id="896" r:id="rId3"/>
    <p:sldId id="976" r:id="rId4"/>
    <p:sldId id="997" r:id="rId5"/>
    <p:sldId id="1056" r:id="rId6"/>
    <p:sldId id="1027" r:id="rId7"/>
    <p:sldId id="977" r:id="rId8"/>
    <p:sldId id="904" r:id="rId9"/>
    <p:sldId id="998" r:id="rId10"/>
    <p:sldId id="1003" r:id="rId11"/>
    <p:sldId id="988" r:id="rId12"/>
    <p:sldId id="1052" r:id="rId13"/>
    <p:sldId id="1053" r:id="rId14"/>
    <p:sldId id="1042" r:id="rId15"/>
    <p:sldId id="1054" r:id="rId16"/>
    <p:sldId id="1004" r:id="rId17"/>
    <p:sldId id="1055" r:id="rId18"/>
    <p:sldId id="1005" r:id="rId19"/>
    <p:sldId id="907" r:id="rId20"/>
    <p:sldId id="1084" r:id="rId21"/>
    <p:sldId id="1006" r:id="rId22"/>
    <p:sldId id="1009" r:id="rId23"/>
    <p:sldId id="1085" r:id="rId24"/>
    <p:sldId id="1010" r:id="rId25"/>
    <p:sldId id="1086" r:id="rId26"/>
    <p:sldId id="1033" r:id="rId27"/>
    <p:sldId id="1087" r:id="rId28"/>
    <p:sldId id="1011" r:id="rId29"/>
    <p:sldId id="1014" r:id="rId30"/>
    <p:sldId id="1015" r:id="rId31"/>
    <p:sldId id="975" r:id="rId32"/>
    <p:sldId id="1017" r:id="rId33"/>
    <p:sldId id="1018" r:id="rId34"/>
    <p:sldId id="932" r:id="rId35"/>
    <p:sldId id="1020" r:id="rId36"/>
    <p:sldId id="1000" r:id="rId37"/>
    <p:sldId id="968" r:id="rId38"/>
    <p:sldId id="1076" r:id="rId39"/>
    <p:sldId id="1077" r:id="rId40"/>
    <p:sldId id="1079" r:id="rId41"/>
    <p:sldId id="1081" r:id="rId42"/>
    <p:sldId id="1080" r:id="rId43"/>
    <p:sldId id="1078" r:id="rId44"/>
    <p:sldId id="1073" r:id="rId45"/>
    <p:sldId id="1075" r:id="rId46"/>
    <p:sldId id="1074" r:id="rId47"/>
    <p:sldId id="1022" r:id="rId48"/>
    <p:sldId id="1099" r:id="rId49"/>
    <p:sldId id="1100" r:id="rId50"/>
    <p:sldId id="969" r:id="rId51"/>
    <p:sldId id="966" r:id="rId52"/>
    <p:sldId id="1034" r:id="rId53"/>
    <p:sldId id="964" r:id="rId54"/>
    <p:sldId id="916" r:id="rId55"/>
    <p:sldId id="965" r:id="rId56"/>
    <p:sldId id="1001" r:id="rId57"/>
    <p:sldId id="970" r:id="rId58"/>
    <p:sldId id="971" r:id="rId59"/>
    <p:sldId id="1097" r:id="rId60"/>
    <p:sldId id="990" r:id="rId61"/>
    <p:sldId id="991" r:id="rId62"/>
    <p:sldId id="992" r:id="rId63"/>
    <p:sldId id="957" r:id="rId64"/>
    <p:sldId id="972" r:id="rId65"/>
    <p:sldId id="924" r:id="rId66"/>
    <p:sldId id="1089" r:id="rId67"/>
    <p:sldId id="1098" r:id="rId68"/>
    <p:sldId id="1090" r:id="rId69"/>
    <p:sldId id="1044" r:id="rId70"/>
    <p:sldId id="1088" r:id="rId71"/>
    <p:sldId id="993" r:id="rId72"/>
    <p:sldId id="1082" r:id="rId73"/>
    <p:sldId id="1083" r:id="rId74"/>
    <p:sldId id="982" r:id="rId75"/>
    <p:sldId id="1095" r:id="rId76"/>
    <p:sldId id="1096" r:id="rId77"/>
    <p:sldId id="1093" r:id="rId78"/>
    <p:sldId id="1101" r:id="rId79"/>
  </p:sldIdLst>
  <p:sldSz cx="9144000" cy="6858000" type="screen4x3"/>
  <p:notesSz cx="7077075" cy="8955088"/>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FFFFCC"/>
    <a:srgbClr val="FFFFFF"/>
    <a:srgbClr val="FFFF99"/>
    <a:srgbClr val="FFFF66"/>
    <a:srgbClr val="6699FF"/>
    <a:srgbClr val="3333FF"/>
    <a:srgbClr val="EBC521"/>
    <a:srgbClr val="0033CC"/>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441" autoAdjust="0"/>
    <p:restoredTop sz="92914" autoAdjust="0"/>
  </p:normalViewPr>
  <p:slideViewPr>
    <p:cSldViewPr>
      <p:cViewPr varScale="1">
        <p:scale>
          <a:sx n="104" d="100"/>
          <a:sy n="104" d="100"/>
        </p:scale>
        <p:origin x="-1740" y="-90"/>
      </p:cViewPr>
      <p:guideLst>
        <p:guide orient="horz" pos="2160"/>
        <p:guide pos="2880"/>
      </p:guideLst>
    </p:cSldViewPr>
  </p:slideViewPr>
  <p:notesTextViewPr>
    <p:cViewPr>
      <p:scale>
        <a:sx n="100" d="100"/>
        <a:sy n="100" d="100"/>
      </p:scale>
      <p:origin x="0" y="0"/>
    </p:cViewPr>
  </p:notesTextViewPr>
  <p:sorterViewPr>
    <p:cViewPr>
      <p:scale>
        <a:sx n="60" d="100"/>
        <a:sy n="60" d="100"/>
      </p:scale>
      <p:origin x="0" y="0"/>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presProps" Target="presProps.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notesMaster" Target="notesMasters/notesMaster1.xml"/><Relationship Id="rId85"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67050" cy="447675"/>
          </a:xfrm>
          <a:prstGeom prst="rect">
            <a:avLst/>
          </a:prstGeom>
        </p:spPr>
        <p:txBody>
          <a:bodyPr vert="horz" lIns="93177" tIns="46589" rIns="93177" bIns="46589" rtlCol="0"/>
          <a:lstStyle>
            <a:lvl1pPr algn="l">
              <a:defRPr sz="1200">
                <a:latin typeface="Arial" pitchFamily="34" charset="0"/>
              </a:defRPr>
            </a:lvl1pPr>
          </a:lstStyle>
          <a:p>
            <a:pPr>
              <a:defRPr/>
            </a:pPr>
            <a:endParaRPr lang="en-US"/>
          </a:p>
        </p:txBody>
      </p:sp>
      <p:sp>
        <p:nvSpPr>
          <p:cNvPr id="3" name="Date Placeholder 2"/>
          <p:cNvSpPr>
            <a:spLocks noGrp="1"/>
          </p:cNvSpPr>
          <p:nvPr>
            <p:ph type="dt" sz="quarter" idx="1"/>
          </p:nvPr>
        </p:nvSpPr>
        <p:spPr>
          <a:xfrm>
            <a:off x="4008438" y="0"/>
            <a:ext cx="3067050" cy="447675"/>
          </a:xfrm>
          <a:prstGeom prst="rect">
            <a:avLst/>
          </a:prstGeom>
        </p:spPr>
        <p:txBody>
          <a:bodyPr vert="horz" lIns="93177" tIns="46589" rIns="93177" bIns="46589" rtlCol="0"/>
          <a:lstStyle>
            <a:lvl1pPr algn="r">
              <a:defRPr sz="1200">
                <a:latin typeface="Arial" pitchFamily="34" charset="0"/>
              </a:defRPr>
            </a:lvl1pPr>
          </a:lstStyle>
          <a:p>
            <a:pPr>
              <a:defRPr/>
            </a:pPr>
            <a:fld id="{A3614FCB-FB31-469C-B01F-4CC124240618}" type="datetimeFigureOut">
              <a:rPr lang="en-US"/>
              <a:pPr>
                <a:defRPr/>
              </a:pPr>
              <a:t>8/30/2013</a:t>
            </a:fld>
            <a:endParaRPr lang="en-US"/>
          </a:p>
        </p:txBody>
      </p:sp>
      <p:sp>
        <p:nvSpPr>
          <p:cNvPr id="4" name="Footer Placeholder 3"/>
          <p:cNvSpPr>
            <a:spLocks noGrp="1"/>
          </p:cNvSpPr>
          <p:nvPr>
            <p:ph type="ftr" sz="quarter" idx="2"/>
          </p:nvPr>
        </p:nvSpPr>
        <p:spPr>
          <a:xfrm>
            <a:off x="0" y="8505825"/>
            <a:ext cx="3067050" cy="447675"/>
          </a:xfrm>
          <a:prstGeom prst="rect">
            <a:avLst/>
          </a:prstGeom>
        </p:spPr>
        <p:txBody>
          <a:bodyPr vert="horz" lIns="93177" tIns="46589" rIns="93177" bIns="46589" rtlCol="0" anchor="b"/>
          <a:lstStyle>
            <a:lvl1pPr algn="l">
              <a:defRPr sz="1200">
                <a:latin typeface="Arial" pitchFamily="34" charset="0"/>
              </a:defRPr>
            </a:lvl1pPr>
          </a:lstStyle>
          <a:p>
            <a:pPr>
              <a:defRPr/>
            </a:pPr>
            <a:endParaRPr lang="en-US"/>
          </a:p>
        </p:txBody>
      </p:sp>
      <p:sp>
        <p:nvSpPr>
          <p:cNvPr id="5" name="Slide Number Placeholder 4"/>
          <p:cNvSpPr>
            <a:spLocks noGrp="1"/>
          </p:cNvSpPr>
          <p:nvPr>
            <p:ph type="sldNum" sz="quarter" idx="3"/>
          </p:nvPr>
        </p:nvSpPr>
        <p:spPr>
          <a:xfrm>
            <a:off x="4008438" y="8505825"/>
            <a:ext cx="3067050" cy="447675"/>
          </a:xfrm>
          <a:prstGeom prst="rect">
            <a:avLst/>
          </a:prstGeom>
        </p:spPr>
        <p:txBody>
          <a:bodyPr vert="horz" lIns="93177" tIns="46589" rIns="93177" bIns="46589" rtlCol="0" anchor="b"/>
          <a:lstStyle>
            <a:lvl1pPr algn="r">
              <a:defRPr sz="1200">
                <a:latin typeface="Arial" pitchFamily="34" charset="0"/>
              </a:defRPr>
            </a:lvl1pPr>
          </a:lstStyle>
          <a:p>
            <a:pPr>
              <a:defRPr/>
            </a:pPr>
            <a:fld id="{1984510F-0923-4132-9932-881EDE23C81F}" type="slidenum">
              <a:rPr lang="en-US"/>
              <a:pPr>
                <a:defRPr/>
              </a:pPr>
              <a:t>‹#›</a:t>
            </a:fld>
            <a:endParaRPr lang="en-US"/>
          </a:p>
        </p:txBody>
      </p:sp>
    </p:spTree>
    <p:extLst>
      <p:ext uri="{BB962C8B-B14F-4D97-AF65-F5344CB8AC3E}">
        <p14:creationId xmlns:p14="http://schemas.microsoft.com/office/powerpoint/2010/main" xmlns="" val="399956513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67050" cy="447675"/>
          </a:xfrm>
          <a:prstGeom prst="rect">
            <a:avLst/>
          </a:prstGeom>
        </p:spPr>
        <p:txBody>
          <a:bodyPr vert="horz" lIns="93177" tIns="46589" rIns="93177" bIns="46589" rtlCol="0"/>
          <a:lstStyle>
            <a:lvl1pPr algn="l">
              <a:defRPr sz="1200">
                <a:latin typeface="Arial" charset="0"/>
              </a:defRPr>
            </a:lvl1pPr>
          </a:lstStyle>
          <a:p>
            <a:pPr>
              <a:defRPr/>
            </a:pPr>
            <a:endParaRPr lang="en-US"/>
          </a:p>
        </p:txBody>
      </p:sp>
      <p:sp>
        <p:nvSpPr>
          <p:cNvPr id="3" name="Date Placeholder 2"/>
          <p:cNvSpPr>
            <a:spLocks noGrp="1"/>
          </p:cNvSpPr>
          <p:nvPr>
            <p:ph type="dt" idx="1"/>
          </p:nvPr>
        </p:nvSpPr>
        <p:spPr>
          <a:xfrm>
            <a:off x="4008438" y="0"/>
            <a:ext cx="3067050" cy="447675"/>
          </a:xfrm>
          <a:prstGeom prst="rect">
            <a:avLst/>
          </a:prstGeom>
        </p:spPr>
        <p:txBody>
          <a:bodyPr vert="horz" lIns="93177" tIns="46589" rIns="93177" bIns="46589" rtlCol="0"/>
          <a:lstStyle>
            <a:lvl1pPr algn="r">
              <a:defRPr sz="1200">
                <a:latin typeface="Arial" charset="0"/>
              </a:defRPr>
            </a:lvl1pPr>
          </a:lstStyle>
          <a:p>
            <a:pPr>
              <a:defRPr/>
            </a:pPr>
            <a:fld id="{4536DD4C-222F-4273-BB76-0AF797C59AEC}" type="datetimeFigureOut">
              <a:rPr lang="en-US"/>
              <a:pPr>
                <a:defRPr/>
              </a:pPr>
              <a:t>8/30/2013</a:t>
            </a:fld>
            <a:endParaRPr lang="en-US"/>
          </a:p>
        </p:txBody>
      </p:sp>
      <p:sp>
        <p:nvSpPr>
          <p:cNvPr id="4" name="Slide Image Placeholder 3"/>
          <p:cNvSpPr>
            <a:spLocks noGrp="1" noRot="1" noChangeAspect="1"/>
          </p:cNvSpPr>
          <p:nvPr>
            <p:ph type="sldImg" idx="2"/>
          </p:nvPr>
        </p:nvSpPr>
        <p:spPr>
          <a:xfrm>
            <a:off x="1300163" y="671513"/>
            <a:ext cx="4476750" cy="3357562"/>
          </a:xfrm>
          <a:prstGeom prst="rect">
            <a:avLst/>
          </a:prstGeom>
          <a:noFill/>
          <a:ln w="12700">
            <a:solidFill>
              <a:prstClr val="black"/>
            </a:solidFill>
          </a:ln>
        </p:spPr>
        <p:txBody>
          <a:bodyPr vert="horz" lIns="93177" tIns="46589" rIns="93177" bIns="46589" rtlCol="0" anchor="ctr"/>
          <a:lstStyle/>
          <a:p>
            <a:pPr lvl="0"/>
            <a:endParaRPr lang="en-US" noProof="0" smtClean="0"/>
          </a:p>
        </p:txBody>
      </p:sp>
      <p:sp>
        <p:nvSpPr>
          <p:cNvPr id="5" name="Notes Placeholder 4"/>
          <p:cNvSpPr>
            <a:spLocks noGrp="1"/>
          </p:cNvSpPr>
          <p:nvPr>
            <p:ph type="body" sz="quarter" idx="3"/>
          </p:nvPr>
        </p:nvSpPr>
        <p:spPr>
          <a:xfrm>
            <a:off x="708025" y="4254500"/>
            <a:ext cx="5661025" cy="4029075"/>
          </a:xfrm>
          <a:prstGeom prst="rect">
            <a:avLst/>
          </a:prstGeom>
        </p:spPr>
        <p:txBody>
          <a:bodyPr vert="horz" lIns="93177" tIns="46589" rIns="93177" bIns="46589"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505825"/>
            <a:ext cx="3067050" cy="447675"/>
          </a:xfrm>
          <a:prstGeom prst="rect">
            <a:avLst/>
          </a:prstGeom>
        </p:spPr>
        <p:txBody>
          <a:bodyPr vert="horz" lIns="93177" tIns="46589" rIns="93177" bIns="46589" rtlCol="0" anchor="b"/>
          <a:lstStyle>
            <a:lvl1pPr algn="l">
              <a:defRPr sz="1200">
                <a:latin typeface="Arial" charset="0"/>
              </a:defRPr>
            </a:lvl1pPr>
          </a:lstStyle>
          <a:p>
            <a:pPr>
              <a:defRPr/>
            </a:pPr>
            <a:endParaRPr lang="en-US"/>
          </a:p>
        </p:txBody>
      </p:sp>
      <p:sp>
        <p:nvSpPr>
          <p:cNvPr id="7" name="Slide Number Placeholder 6"/>
          <p:cNvSpPr>
            <a:spLocks noGrp="1"/>
          </p:cNvSpPr>
          <p:nvPr>
            <p:ph type="sldNum" sz="quarter" idx="5"/>
          </p:nvPr>
        </p:nvSpPr>
        <p:spPr>
          <a:xfrm>
            <a:off x="4008438" y="8505825"/>
            <a:ext cx="3067050" cy="447675"/>
          </a:xfrm>
          <a:prstGeom prst="rect">
            <a:avLst/>
          </a:prstGeom>
        </p:spPr>
        <p:txBody>
          <a:bodyPr vert="horz" lIns="93177" tIns="46589" rIns="93177" bIns="46589" rtlCol="0" anchor="b"/>
          <a:lstStyle>
            <a:lvl1pPr algn="r">
              <a:defRPr sz="1200">
                <a:latin typeface="Arial" charset="0"/>
              </a:defRPr>
            </a:lvl1pPr>
          </a:lstStyle>
          <a:p>
            <a:pPr>
              <a:defRPr/>
            </a:pPr>
            <a:fld id="{E31F9612-93CF-4616-BCE5-CBB404F9B403}" type="slidenum">
              <a:rPr lang="en-US"/>
              <a:pPr>
                <a:defRPr/>
              </a:pPr>
              <a:t>‹#›</a:t>
            </a:fld>
            <a:endParaRPr lang="en-US"/>
          </a:p>
        </p:txBody>
      </p:sp>
    </p:spTree>
    <p:extLst>
      <p:ext uri="{BB962C8B-B14F-4D97-AF65-F5344CB8AC3E}">
        <p14:creationId xmlns:p14="http://schemas.microsoft.com/office/powerpoint/2010/main" xmlns="" val="60115264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E31F9612-93CF-4616-BCE5-CBB404F9B403}" type="slidenum">
              <a:rPr lang="en-US" smtClean="0"/>
              <a:pPr>
                <a:defRPr/>
              </a:pPr>
              <a:t>6</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31F9612-93CF-4616-BCE5-CBB404F9B403}" type="slidenum">
              <a:rPr lang="en-US" smtClean="0"/>
              <a:pPr>
                <a:defRPr/>
              </a:pPr>
              <a:t>18</a:t>
            </a:fld>
            <a:endParaRPr lang="en-US"/>
          </a:p>
        </p:txBody>
      </p:sp>
    </p:spTree>
    <p:extLst>
      <p:ext uri="{BB962C8B-B14F-4D97-AF65-F5344CB8AC3E}">
        <p14:creationId xmlns:p14="http://schemas.microsoft.com/office/powerpoint/2010/main" xmlns="" val="12364479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bwMode="auto">
          <a:noFill/>
          <a:ln>
            <a:solidFill>
              <a:srgbClr val="000000"/>
            </a:solidFill>
            <a:miter lim="800000"/>
            <a:headEnd/>
            <a:tailEnd/>
          </a:ln>
        </p:spPr>
      </p:sp>
      <p:sp>
        <p:nvSpPr>
          <p:cNvPr id="4915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dirty="0" smtClean="0"/>
          </a:p>
        </p:txBody>
      </p:sp>
      <p:sp>
        <p:nvSpPr>
          <p:cNvPr id="4915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843E5A0-3ED0-4B1C-85CC-6DBFC63073B9}" type="slidenum">
              <a:rPr lang="en-US" smtClean="0"/>
              <a:pPr/>
              <a:t>34</a:t>
            </a:fld>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bwMode="auto">
          <a:noFill/>
          <a:ln>
            <a:solidFill>
              <a:srgbClr val="000000"/>
            </a:solidFill>
            <a:miter lim="800000"/>
            <a:headEnd/>
            <a:tailEnd/>
          </a:ln>
        </p:spPr>
      </p:sp>
      <p:sp>
        <p:nvSpPr>
          <p:cNvPr id="4915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dirty="0" smtClean="0"/>
          </a:p>
        </p:txBody>
      </p:sp>
      <p:sp>
        <p:nvSpPr>
          <p:cNvPr id="4915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843E5A0-3ED0-4B1C-85CC-6DBFC63073B9}" type="slidenum">
              <a:rPr lang="en-US" smtClean="0"/>
              <a:pPr/>
              <a:t>35</a:t>
            </a:fld>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Rot="1" noChangeAspect="1" noChangeArrowheads="1" noTextEdit="1"/>
          </p:cNvSpPr>
          <p:nvPr>
            <p:ph type="sldImg"/>
          </p:nvPr>
        </p:nvSpPr>
        <p:spPr>
          <a:ln/>
        </p:spPr>
      </p:sp>
      <p:sp>
        <p:nvSpPr>
          <p:cNvPr id="47107"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Rot="1" noChangeAspect="1" noChangeArrowheads="1" noTextEdit="1"/>
          </p:cNvSpPr>
          <p:nvPr>
            <p:ph type="sldImg"/>
          </p:nvPr>
        </p:nvSpPr>
        <p:spPr>
          <a:ln/>
        </p:spPr>
      </p:sp>
      <p:sp>
        <p:nvSpPr>
          <p:cNvPr id="40963"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Rot="1" noChangeAspect="1" noChangeArrowheads="1" noTextEdit="1"/>
          </p:cNvSpPr>
          <p:nvPr>
            <p:ph type="sldImg"/>
          </p:nvPr>
        </p:nvSpPr>
        <p:spPr>
          <a:ln/>
        </p:spPr>
      </p:sp>
      <p:sp>
        <p:nvSpPr>
          <p:cNvPr id="45059"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Rot="1" noChangeAspect="1" noChangeArrowheads="1" noTextEdit="1"/>
          </p:cNvSpPr>
          <p:nvPr>
            <p:ph type="sldImg"/>
          </p:nvPr>
        </p:nvSpPr>
        <p:spPr>
          <a:ln/>
        </p:spPr>
      </p:sp>
      <p:sp>
        <p:nvSpPr>
          <p:cNvPr id="46083"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31F9612-93CF-4616-BCE5-CBB404F9B403}" type="slidenum">
              <a:rPr lang="en-US" smtClean="0"/>
              <a:pPr>
                <a:defRPr/>
              </a:pPr>
              <a:t>62</a:t>
            </a:fld>
            <a:endParaRPr lang="en-US"/>
          </a:p>
        </p:txBody>
      </p:sp>
    </p:spTree>
    <p:extLst>
      <p:ext uri="{BB962C8B-B14F-4D97-AF65-F5344CB8AC3E}">
        <p14:creationId xmlns:p14="http://schemas.microsoft.com/office/powerpoint/2010/main" xmlns="" val="398368124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E31F9612-93CF-4616-BCE5-CBB404F9B403}" type="slidenum">
              <a:rPr lang="en-US" smtClean="0"/>
              <a:pPr>
                <a:defRPr/>
              </a:pPr>
              <a:t>69</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E31F9612-93CF-4616-BCE5-CBB404F9B403}" type="slidenum">
              <a:rPr lang="en-US" smtClean="0"/>
              <a:pPr>
                <a:defRPr/>
              </a:pPr>
              <a:t>70</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31F9612-93CF-4616-BCE5-CBB404F9B403}" type="slidenum">
              <a:rPr lang="en-US" smtClean="0"/>
              <a:pPr>
                <a:defRPr/>
              </a:pPr>
              <a:t>9</a:t>
            </a:fld>
            <a:endParaRPr lang="en-US"/>
          </a:p>
        </p:txBody>
      </p:sp>
    </p:spTree>
    <p:extLst>
      <p:ext uri="{BB962C8B-B14F-4D97-AF65-F5344CB8AC3E}">
        <p14:creationId xmlns:p14="http://schemas.microsoft.com/office/powerpoint/2010/main" xmlns="" val="12364479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31F9612-93CF-4616-BCE5-CBB404F9B403}" type="slidenum">
              <a:rPr lang="en-US" smtClean="0"/>
              <a:pPr>
                <a:defRPr/>
              </a:pPr>
              <a:t>10</a:t>
            </a:fld>
            <a:endParaRPr lang="en-US"/>
          </a:p>
        </p:txBody>
      </p:sp>
    </p:spTree>
    <p:extLst>
      <p:ext uri="{BB962C8B-B14F-4D97-AF65-F5344CB8AC3E}">
        <p14:creationId xmlns:p14="http://schemas.microsoft.com/office/powerpoint/2010/main" xmlns="" val="12364479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31F9612-93CF-4616-BCE5-CBB404F9B403}" type="slidenum">
              <a:rPr lang="en-US" smtClean="0"/>
              <a:pPr>
                <a:defRPr/>
              </a:pPr>
              <a:t>11</a:t>
            </a:fld>
            <a:endParaRPr lang="en-US"/>
          </a:p>
        </p:txBody>
      </p:sp>
    </p:spTree>
    <p:extLst>
      <p:ext uri="{BB962C8B-B14F-4D97-AF65-F5344CB8AC3E}">
        <p14:creationId xmlns:p14="http://schemas.microsoft.com/office/powerpoint/2010/main" xmlns="" val="12364479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31F9612-93CF-4616-BCE5-CBB404F9B403}" type="slidenum">
              <a:rPr lang="en-US" smtClean="0"/>
              <a:pPr>
                <a:defRPr/>
              </a:pPr>
              <a:t>13</a:t>
            </a:fld>
            <a:endParaRPr lang="en-US"/>
          </a:p>
        </p:txBody>
      </p:sp>
    </p:spTree>
    <p:extLst>
      <p:ext uri="{BB962C8B-B14F-4D97-AF65-F5344CB8AC3E}">
        <p14:creationId xmlns:p14="http://schemas.microsoft.com/office/powerpoint/2010/main" xmlns="" val="12364479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31F9612-93CF-4616-BCE5-CBB404F9B403}" type="slidenum">
              <a:rPr lang="en-US" smtClean="0"/>
              <a:pPr>
                <a:defRPr/>
              </a:pPr>
              <a:t>14</a:t>
            </a:fld>
            <a:endParaRPr lang="en-US"/>
          </a:p>
        </p:txBody>
      </p:sp>
    </p:spTree>
    <p:extLst>
      <p:ext uri="{BB962C8B-B14F-4D97-AF65-F5344CB8AC3E}">
        <p14:creationId xmlns:p14="http://schemas.microsoft.com/office/powerpoint/2010/main" xmlns="" val="12364479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31F9612-93CF-4616-BCE5-CBB404F9B403}" type="slidenum">
              <a:rPr lang="en-US" smtClean="0"/>
              <a:pPr>
                <a:defRPr/>
              </a:pPr>
              <a:t>15</a:t>
            </a:fld>
            <a:endParaRPr lang="en-US"/>
          </a:p>
        </p:txBody>
      </p:sp>
    </p:spTree>
    <p:extLst>
      <p:ext uri="{BB962C8B-B14F-4D97-AF65-F5344CB8AC3E}">
        <p14:creationId xmlns:p14="http://schemas.microsoft.com/office/powerpoint/2010/main" xmlns="" val="12364479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31F9612-93CF-4616-BCE5-CBB404F9B403}" type="slidenum">
              <a:rPr lang="en-US" smtClean="0"/>
              <a:pPr>
                <a:defRPr/>
              </a:pPr>
              <a:t>16</a:t>
            </a:fld>
            <a:endParaRPr lang="en-US"/>
          </a:p>
        </p:txBody>
      </p:sp>
    </p:spTree>
    <p:extLst>
      <p:ext uri="{BB962C8B-B14F-4D97-AF65-F5344CB8AC3E}">
        <p14:creationId xmlns:p14="http://schemas.microsoft.com/office/powerpoint/2010/main" xmlns="" val="12364479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31F9612-93CF-4616-BCE5-CBB404F9B403}" type="slidenum">
              <a:rPr lang="en-US" smtClean="0"/>
              <a:pPr>
                <a:defRPr/>
              </a:pPr>
              <a:t>17</a:t>
            </a:fld>
            <a:endParaRPr lang="en-US"/>
          </a:p>
        </p:txBody>
      </p:sp>
    </p:spTree>
    <p:extLst>
      <p:ext uri="{BB962C8B-B14F-4D97-AF65-F5344CB8AC3E}">
        <p14:creationId xmlns:p14="http://schemas.microsoft.com/office/powerpoint/2010/main" xmlns="" val="12364479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10" name="Title 9"/>
          <p:cNvSpPr>
            <a:spLocks noGrp="1"/>
          </p:cNvSpPr>
          <p:nvPr>
            <p:ph type="title"/>
          </p:nvPr>
        </p:nvSpPr>
        <p:spPr>
          <a:xfrm>
            <a:off x="304800" y="2286000"/>
            <a:ext cx="8382000" cy="1143000"/>
          </a:xfrm>
        </p:spPr>
        <p:txBody>
          <a:bodyPr/>
          <a:lstStyle/>
          <a:p>
            <a:r>
              <a:rPr lang="en-US" dirty="0" smtClean="0"/>
              <a:t>Click to edit Master title style</a:t>
            </a:r>
            <a:endParaRPr lang="en-US" dirty="0"/>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a:defRPr>
                <a:latin typeface="Arial" charset="0"/>
              </a:defRPr>
            </a:lvl1pPr>
          </a:lstStyle>
          <a:p>
            <a:pPr>
              <a:defRPr/>
            </a:pPr>
            <a:fld id="{2BC2F86B-3175-4B99-A7CB-9D94DBF41EDC}" type="datetime1">
              <a:rPr lang="en-US"/>
              <a:pPr>
                <a:defRPr/>
              </a:pPr>
              <a:t>8/30/2013</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a:defRPr>
                <a:latin typeface="Arial" charset="0"/>
              </a:defRPr>
            </a:lvl1pPr>
          </a:lstStyle>
          <a:p>
            <a:pPr>
              <a:defRPr/>
            </a:pPr>
            <a:fld id="{6A14F2DA-7E3A-4058-A5E9-D5ACCD35DAFC}" type="datetime1">
              <a:rPr lang="en-US"/>
              <a:pPr>
                <a:defRPr/>
              </a:pPr>
              <a:t>8/30/2013</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a:defRPr>
                <a:latin typeface="Arial" charset="0"/>
              </a:defRPr>
            </a:lvl1pPr>
          </a:lstStyle>
          <a:p>
            <a:pPr>
              <a:defRPr/>
            </a:pPr>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a:defRPr>
                <a:latin typeface="Arial" charset="0"/>
              </a:defRPr>
            </a:lvl1pPr>
          </a:lstStyle>
          <a:p>
            <a:pPr>
              <a:defRPr/>
            </a:pPr>
            <a:fld id="{72E0F4B6-AF86-4BF4-9F48-649674125DDD}"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a:defRPr>
                <a:latin typeface="Arial" charset="0"/>
              </a:defRPr>
            </a:lvl1pPr>
          </a:lstStyle>
          <a:p>
            <a:pPr>
              <a:defRPr/>
            </a:pPr>
            <a:fld id="{2D41448D-FDBF-4851-981D-22885F992BCC}" type="datetime1">
              <a:rPr lang="en-US"/>
              <a:pPr>
                <a:defRPr/>
              </a:pPr>
              <a:t>8/30/2013</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a:defRPr>
                <a:latin typeface="Arial" charset="0"/>
              </a:defRPr>
            </a:lvl1pPr>
          </a:lstStyle>
          <a:p>
            <a:pPr>
              <a:defRPr/>
            </a:pPr>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a:defRPr>
                <a:latin typeface="Arial" charset="0"/>
              </a:defRPr>
            </a:lvl1pPr>
          </a:lstStyle>
          <a:p>
            <a:pPr>
              <a:defRPr/>
            </a:pPr>
            <a:fld id="{8CCF69EE-B6F1-401B-ACBB-D6AC61C8FC60}"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a:defRPr>
                <a:latin typeface="Arial" charset="0"/>
              </a:defRPr>
            </a:lvl1pPr>
          </a:lstStyle>
          <a:p>
            <a:pPr>
              <a:defRPr/>
            </a:pPr>
            <a:fld id="{9027E242-D0E2-4A7B-B6DA-A6D58A1C7F73}" type="datetime1">
              <a:rPr lang="en-US"/>
              <a:pPr>
                <a:defRPr/>
              </a:pPr>
              <a:t>8/30/2013</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a:defRPr>
                <a:latin typeface="Arial" charset="0"/>
              </a:defRPr>
            </a:lvl1pPr>
          </a:lstStyle>
          <a:p>
            <a:pPr>
              <a:defRPr/>
            </a:pPr>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a:defRPr>
                <a:latin typeface="Arial" charset="0"/>
              </a:defRPr>
            </a:lvl1pPr>
          </a:lstStyle>
          <a:p>
            <a:pPr>
              <a:defRPr/>
            </a:pPr>
            <a:fld id="{B1828171-35C4-4928-9373-8AB66D863232}"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a:defRPr>
                <a:latin typeface="Arial" charset="0"/>
              </a:defRPr>
            </a:lvl1pPr>
          </a:lstStyle>
          <a:p>
            <a:pPr>
              <a:defRPr/>
            </a:pPr>
            <a:fld id="{B488A6E1-1F72-43AE-A181-19AB7D624B0C}" type="datetime1">
              <a:rPr lang="en-US"/>
              <a:pPr>
                <a:defRPr/>
              </a:pPr>
              <a:t>8/30/2013</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a:defRPr>
                <a:latin typeface="Arial" charset="0"/>
              </a:defRPr>
            </a:lvl1pPr>
          </a:lstStyle>
          <a:p>
            <a:pPr>
              <a:defRPr/>
            </a:pPr>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a:defRPr>
                <a:latin typeface="Arial" charset="0"/>
              </a:defRPr>
            </a:lvl1pPr>
          </a:lstStyle>
          <a:p>
            <a:pPr>
              <a:defRPr/>
            </a:pPr>
            <a:fld id="{895694F4-6D77-48EC-9B6B-D76CA482CBA2}"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356350"/>
            <a:ext cx="2133600" cy="365125"/>
          </a:xfrm>
          <a:prstGeom prst="rect">
            <a:avLst/>
          </a:prstGeom>
        </p:spPr>
        <p:txBody>
          <a:bodyPr/>
          <a:lstStyle>
            <a:lvl1pPr>
              <a:defRPr>
                <a:latin typeface="Arial" charset="0"/>
              </a:defRPr>
            </a:lvl1pPr>
          </a:lstStyle>
          <a:p>
            <a:pPr>
              <a:defRPr/>
            </a:pPr>
            <a:fld id="{88E5828B-22C6-4569-A3E0-FDDFDDC526B9}" type="datetime1">
              <a:rPr lang="en-US"/>
              <a:pPr>
                <a:defRPr/>
              </a:pPr>
              <a:t>8/30/2013</a:t>
            </a:fld>
            <a:endParaRPr lang="en-US"/>
          </a:p>
        </p:txBody>
      </p:sp>
      <p:sp>
        <p:nvSpPr>
          <p:cNvPr id="6" name="Footer Placeholder 4"/>
          <p:cNvSpPr>
            <a:spLocks noGrp="1"/>
          </p:cNvSpPr>
          <p:nvPr>
            <p:ph type="ftr" sz="quarter" idx="11"/>
          </p:nvPr>
        </p:nvSpPr>
        <p:spPr>
          <a:xfrm>
            <a:off x="3124200" y="6356350"/>
            <a:ext cx="2895600" cy="365125"/>
          </a:xfrm>
          <a:prstGeom prst="rect">
            <a:avLst/>
          </a:prstGeom>
        </p:spPr>
        <p:txBody>
          <a:bodyPr/>
          <a:lstStyle>
            <a:lvl1pPr>
              <a:defRPr>
                <a:latin typeface="Arial" charset="0"/>
              </a:defRPr>
            </a:lvl1pPr>
          </a:lstStyle>
          <a:p>
            <a:pPr>
              <a:defRPr/>
            </a:pPr>
            <a:endParaRPr lang="en-US"/>
          </a:p>
        </p:txBody>
      </p:sp>
      <p:sp>
        <p:nvSpPr>
          <p:cNvPr id="7" name="Slide Number Placeholder 5"/>
          <p:cNvSpPr>
            <a:spLocks noGrp="1"/>
          </p:cNvSpPr>
          <p:nvPr>
            <p:ph type="sldNum" sz="quarter" idx="12"/>
          </p:nvPr>
        </p:nvSpPr>
        <p:spPr>
          <a:xfrm>
            <a:off x="6553200" y="6356350"/>
            <a:ext cx="2133600" cy="365125"/>
          </a:xfrm>
          <a:prstGeom prst="rect">
            <a:avLst/>
          </a:prstGeom>
        </p:spPr>
        <p:txBody>
          <a:bodyPr/>
          <a:lstStyle>
            <a:lvl1pPr>
              <a:defRPr>
                <a:latin typeface="Arial" charset="0"/>
              </a:defRPr>
            </a:lvl1pPr>
          </a:lstStyle>
          <a:p>
            <a:pPr>
              <a:defRPr/>
            </a:pPr>
            <a:fld id="{3929F44A-5AF3-4417-B7E4-BC45E19EB76B}"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a:xfrm>
            <a:off x="457200" y="6356350"/>
            <a:ext cx="2133600" cy="365125"/>
          </a:xfrm>
          <a:prstGeom prst="rect">
            <a:avLst/>
          </a:prstGeom>
        </p:spPr>
        <p:txBody>
          <a:bodyPr/>
          <a:lstStyle>
            <a:lvl1pPr>
              <a:defRPr>
                <a:latin typeface="Arial" charset="0"/>
              </a:defRPr>
            </a:lvl1pPr>
          </a:lstStyle>
          <a:p>
            <a:pPr>
              <a:defRPr/>
            </a:pPr>
            <a:fld id="{E63D9060-A133-4884-8D67-55139845BD03}" type="datetime1">
              <a:rPr lang="en-US"/>
              <a:pPr>
                <a:defRPr/>
              </a:pPr>
              <a:t>8/30/2013</a:t>
            </a:fld>
            <a:endParaRPr lang="en-US"/>
          </a:p>
        </p:txBody>
      </p:sp>
      <p:sp>
        <p:nvSpPr>
          <p:cNvPr id="8" name="Footer Placeholder 4"/>
          <p:cNvSpPr>
            <a:spLocks noGrp="1"/>
          </p:cNvSpPr>
          <p:nvPr>
            <p:ph type="ftr" sz="quarter" idx="11"/>
          </p:nvPr>
        </p:nvSpPr>
        <p:spPr>
          <a:xfrm>
            <a:off x="3124200" y="6356350"/>
            <a:ext cx="2895600" cy="365125"/>
          </a:xfrm>
          <a:prstGeom prst="rect">
            <a:avLst/>
          </a:prstGeom>
        </p:spPr>
        <p:txBody>
          <a:bodyPr/>
          <a:lstStyle>
            <a:lvl1pPr>
              <a:defRPr>
                <a:latin typeface="Arial" charset="0"/>
              </a:defRPr>
            </a:lvl1pPr>
          </a:lstStyle>
          <a:p>
            <a:pPr>
              <a:defRPr/>
            </a:pPr>
            <a:endParaRPr lang="en-US"/>
          </a:p>
        </p:txBody>
      </p:sp>
      <p:sp>
        <p:nvSpPr>
          <p:cNvPr id="9" name="Slide Number Placeholder 5"/>
          <p:cNvSpPr>
            <a:spLocks noGrp="1"/>
          </p:cNvSpPr>
          <p:nvPr>
            <p:ph type="sldNum" sz="quarter" idx="12"/>
          </p:nvPr>
        </p:nvSpPr>
        <p:spPr>
          <a:xfrm>
            <a:off x="6553200" y="6356350"/>
            <a:ext cx="2133600" cy="365125"/>
          </a:xfrm>
          <a:prstGeom prst="rect">
            <a:avLst/>
          </a:prstGeom>
        </p:spPr>
        <p:txBody>
          <a:bodyPr/>
          <a:lstStyle>
            <a:lvl1pPr>
              <a:defRPr>
                <a:latin typeface="Arial" charset="0"/>
              </a:defRPr>
            </a:lvl1pPr>
          </a:lstStyle>
          <a:p>
            <a:pPr>
              <a:defRPr/>
            </a:pPr>
            <a:fld id="{FC29F0AE-311F-4F49-84C9-CB06029FD8E5}"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a:xfrm>
            <a:off x="457200" y="6356350"/>
            <a:ext cx="2133600" cy="365125"/>
          </a:xfrm>
          <a:prstGeom prst="rect">
            <a:avLst/>
          </a:prstGeom>
        </p:spPr>
        <p:txBody>
          <a:bodyPr/>
          <a:lstStyle>
            <a:lvl1pPr>
              <a:defRPr>
                <a:latin typeface="Arial" charset="0"/>
              </a:defRPr>
            </a:lvl1pPr>
          </a:lstStyle>
          <a:p>
            <a:pPr>
              <a:defRPr/>
            </a:pPr>
            <a:fld id="{66BCCD85-ADB3-478A-887C-29DF558B2556}" type="datetime1">
              <a:rPr lang="en-US"/>
              <a:pPr>
                <a:defRPr/>
              </a:pPr>
              <a:t>8/30/2013</a:t>
            </a:fld>
            <a:endParaRPr lang="en-US"/>
          </a:p>
        </p:txBody>
      </p:sp>
      <p:sp>
        <p:nvSpPr>
          <p:cNvPr id="4" name="Footer Placeholder 4"/>
          <p:cNvSpPr>
            <a:spLocks noGrp="1"/>
          </p:cNvSpPr>
          <p:nvPr>
            <p:ph type="ftr" sz="quarter" idx="11"/>
          </p:nvPr>
        </p:nvSpPr>
        <p:spPr>
          <a:xfrm>
            <a:off x="3124200" y="6356350"/>
            <a:ext cx="2895600" cy="365125"/>
          </a:xfrm>
          <a:prstGeom prst="rect">
            <a:avLst/>
          </a:prstGeom>
        </p:spPr>
        <p:txBody>
          <a:bodyPr/>
          <a:lstStyle>
            <a:lvl1pPr>
              <a:defRPr>
                <a:latin typeface="Arial" charset="0"/>
              </a:defRPr>
            </a:lvl1pPr>
          </a:lstStyle>
          <a:p>
            <a:pPr>
              <a:defRPr/>
            </a:pPr>
            <a:endParaRPr lang="en-US"/>
          </a:p>
        </p:txBody>
      </p:sp>
      <p:sp>
        <p:nvSpPr>
          <p:cNvPr id="5" name="Slide Number Placeholder 5"/>
          <p:cNvSpPr>
            <a:spLocks noGrp="1"/>
          </p:cNvSpPr>
          <p:nvPr>
            <p:ph type="sldNum" sz="quarter" idx="12"/>
          </p:nvPr>
        </p:nvSpPr>
        <p:spPr>
          <a:xfrm>
            <a:off x="6553200" y="6356350"/>
            <a:ext cx="2133600" cy="365125"/>
          </a:xfrm>
          <a:prstGeom prst="rect">
            <a:avLst/>
          </a:prstGeom>
        </p:spPr>
        <p:txBody>
          <a:bodyPr/>
          <a:lstStyle>
            <a:lvl1pPr>
              <a:defRPr>
                <a:latin typeface="Arial" charset="0"/>
              </a:defRPr>
            </a:lvl1pPr>
          </a:lstStyle>
          <a:p>
            <a:pPr>
              <a:defRPr/>
            </a:pPr>
            <a:fld id="{175168EE-5390-440B-B242-3BEB54392BD8}"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a:xfrm>
            <a:off x="457200" y="6356350"/>
            <a:ext cx="2133600" cy="365125"/>
          </a:xfrm>
          <a:prstGeom prst="rect">
            <a:avLst/>
          </a:prstGeom>
        </p:spPr>
        <p:txBody>
          <a:bodyPr/>
          <a:lstStyle>
            <a:lvl1pPr>
              <a:defRPr>
                <a:latin typeface="Arial" charset="0"/>
              </a:defRPr>
            </a:lvl1pPr>
          </a:lstStyle>
          <a:p>
            <a:pPr>
              <a:defRPr/>
            </a:pPr>
            <a:fld id="{76B1AF28-73F9-42C6-BF6A-44B63119BD69}" type="datetime1">
              <a:rPr lang="en-US"/>
              <a:pPr>
                <a:defRPr/>
              </a:pPr>
              <a:t>8/30/2013</a:t>
            </a:fld>
            <a:endParaRPr lang="en-US"/>
          </a:p>
        </p:txBody>
      </p:sp>
      <p:sp>
        <p:nvSpPr>
          <p:cNvPr id="3" name="Footer Placeholder 4"/>
          <p:cNvSpPr>
            <a:spLocks noGrp="1"/>
          </p:cNvSpPr>
          <p:nvPr>
            <p:ph type="ftr" sz="quarter" idx="11"/>
          </p:nvPr>
        </p:nvSpPr>
        <p:spPr>
          <a:xfrm>
            <a:off x="3124200" y="6356350"/>
            <a:ext cx="2895600" cy="365125"/>
          </a:xfrm>
          <a:prstGeom prst="rect">
            <a:avLst/>
          </a:prstGeom>
        </p:spPr>
        <p:txBody>
          <a:bodyPr/>
          <a:lstStyle>
            <a:lvl1pPr>
              <a:defRPr>
                <a:latin typeface="Arial" charset="0"/>
              </a:defRPr>
            </a:lvl1pPr>
          </a:lstStyle>
          <a:p>
            <a:pPr>
              <a:defRPr/>
            </a:pPr>
            <a:endParaRPr lang="en-US"/>
          </a:p>
        </p:txBody>
      </p:sp>
      <p:sp>
        <p:nvSpPr>
          <p:cNvPr id="4" name="Slide Number Placeholder 5"/>
          <p:cNvSpPr>
            <a:spLocks noGrp="1"/>
          </p:cNvSpPr>
          <p:nvPr>
            <p:ph type="sldNum" sz="quarter" idx="12"/>
          </p:nvPr>
        </p:nvSpPr>
        <p:spPr>
          <a:xfrm>
            <a:off x="6553200" y="6356350"/>
            <a:ext cx="2133600" cy="365125"/>
          </a:xfrm>
          <a:prstGeom prst="rect">
            <a:avLst/>
          </a:prstGeom>
        </p:spPr>
        <p:txBody>
          <a:bodyPr/>
          <a:lstStyle>
            <a:lvl1pPr>
              <a:defRPr>
                <a:latin typeface="Arial" charset="0"/>
              </a:defRPr>
            </a:lvl1pPr>
          </a:lstStyle>
          <a:p>
            <a:pPr>
              <a:defRPr/>
            </a:pPr>
            <a:fld id="{E592A15D-82F4-4878-9484-E05E1848DB6D}"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a:xfrm>
            <a:off x="457200" y="6356350"/>
            <a:ext cx="2133600" cy="365125"/>
          </a:xfrm>
          <a:prstGeom prst="rect">
            <a:avLst/>
          </a:prstGeom>
        </p:spPr>
        <p:txBody>
          <a:bodyPr/>
          <a:lstStyle>
            <a:lvl1pPr>
              <a:defRPr>
                <a:latin typeface="Arial" charset="0"/>
              </a:defRPr>
            </a:lvl1pPr>
          </a:lstStyle>
          <a:p>
            <a:pPr>
              <a:defRPr/>
            </a:pPr>
            <a:fld id="{9923BB06-CF5D-4FB7-96C2-75C1896E4608}" type="datetime1">
              <a:rPr lang="en-US"/>
              <a:pPr>
                <a:defRPr/>
              </a:pPr>
              <a:t>8/30/2013</a:t>
            </a:fld>
            <a:endParaRPr lang="en-US"/>
          </a:p>
        </p:txBody>
      </p:sp>
      <p:sp>
        <p:nvSpPr>
          <p:cNvPr id="6" name="Footer Placeholder 4"/>
          <p:cNvSpPr>
            <a:spLocks noGrp="1"/>
          </p:cNvSpPr>
          <p:nvPr>
            <p:ph type="ftr" sz="quarter" idx="11"/>
          </p:nvPr>
        </p:nvSpPr>
        <p:spPr>
          <a:xfrm>
            <a:off x="3124200" y="6356350"/>
            <a:ext cx="2895600" cy="365125"/>
          </a:xfrm>
          <a:prstGeom prst="rect">
            <a:avLst/>
          </a:prstGeom>
        </p:spPr>
        <p:txBody>
          <a:bodyPr/>
          <a:lstStyle>
            <a:lvl1pPr>
              <a:defRPr>
                <a:latin typeface="Arial" charset="0"/>
              </a:defRPr>
            </a:lvl1pPr>
          </a:lstStyle>
          <a:p>
            <a:pPr>
              <a:defRPr/>
            </a:pPr>
            <a:endParaRPr lang="en-US"/>
          </a:p>
        </p:txBody>
      </p:sp>
      <p:sp>
        <p:nvSpPr>
          <p:cNvPr id="7" name="Slide Number Placeholder 5"/>
          <p:cNvSpPr>
            <a:spLocks noGrp="1"/>
          </p:cNvSpPr>
          <p:nvPr>
            <p:ph type="sldNum" sz="quarter" idx="12"/>
          </p:nvPr>
        </p:nvSpPr>
        <p:spPr>
          <a:xfrm>
            <a:off x="6553200" y="6356350"/>
            <a:ext cx="2133600" cy="365125"/>
          </a:xfrm>
          <a:prstGeom prst="rect">
            <a:avLst/>
          </a:prstGeom>
        </p:spPr>
        <p:txBody>
          <a:bodyPr/>
          <a:lstStyle>
            <a:lvl1pPr>
              <a:defRPr>
                <a:latin typeface="Arial" charset="0"/>
              </a:defRPr>
            </a:lvl1pPr>
          </a:lstStyle>
          <a:p>
            <a:pPr>
              <a:defRPr/>
            </a:pPr>
            <a:fld id="{34E6311A-3A6F-489B-B57F-CFEC98915808}"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a:xfrm>
            <a:off x="457200" y="6356350"/>
            <a:ext cx="2133600" cy="365125"/>
          </a:xfrm>
          <a:prstGeom prst="rect">
            <a:avLst/>
          </a:prstGeom>
        </p:spPr>
        <p:txBody>
          <a:bodyPr/>
          <a:lstStyle>
            <a:lvl1pPr>
              <a:defRPr>
                <a:latin typeface="Arial" charset="0"/>
              </a:defRPr>
            </a:lvl1pPr>
          </a:lstStyle>
          <a:p>
            <a:pPr>
              <a:defRPr/>
            </a:pPr>
            <a:fld id="{42F117D9-F18C-4E5C-AA40-8E3ABB3E8DEF}" type="datetime1">
              <a:rPr lang="en-US"/>
              <a:pPr>
                <a:defRPr/>
              </a:pPr>
              <a:t>8/30/2013</a:t>
            </a:fld>
            <a:endParaRPr lang="en-US"/>
          </a:p>
        </p:txBody>
      </p:sp>
      <p:sp>
        <p:nvSpPr>
          <p:cNvPr id="6" name="Footer Placeholder 4"/>
          <p:cNvSpPr>
            <a:spLocks noGrp="1"/>
          </p:cNvSpPr>
          <p:nvPr>
            <p:ph type="ftr" sz="quarter" idx="11"/>
          </p:nvPr>
        </p:nvSpPr>
        <p:spPr>
          <a:xfrm>
            <a:off x="3124200" y="6356350"/>
            <a:ext cx="2895600" cy="365125"/>
          </a:xfrm>
          <a:prstGeom prst="rect">
            <a:avLst/>
          </a:prstGeom>
        </p:spPr>
        <p:txBody>
          <a:bodyPr/>
          <a:lstStyle>
            <a:lvl1pPr>
              <a:defRPr>
                <a:latin typeface="Arial" charset="0"/>
              </a:defRPr>
            </a:lvl1pPr>
          </a:lstStyle>
          <a:p>
            <a:pPr>
              <a:defRPr/>
            </a:pPr>
            <a:endParaRPr lang="en-US"/>
          </a:p>
        </p:txBody>
      </p:sp>
      <p:sp>
        <p:nvSpPr>
          <p:cNvPr id="7" name="Slide Number Placeholder 5"/>
          <p:cNvSpPr>
            <a:spLocks noGrp="1"/>
          </p:cNvSpPr>
          <p:nvPr>
            <p:ph type="sldNum" sz="quarter" idx="12"/>
          </p:nvPr>
        </p:nvSpPr>
        <p:spPr>
          <a:xfrm>
            <a:off x="6553200" y="6356350"/>
            <a:ext cx="2133600" cy="365125"/>
          </a:xfrm>
          <a:prstGeom prst="rect">
            <a:avLst/>
          </a:prstGeom>
        </p:spPr>
        <p:txBody>
          <a:bodyPr/>
          <a:lstStyle>
            <a:lvl1pPr>
              <a:defRPr>
                <a:latin typeface="Arial" charset="0"/>
              </a:defRPr>
            </a:lvl1pPr>
          </a:lstStyle>
          <a:p>
            <a:pPr>
              <a:defRPr/>
            </a:pPr>
            <a:fld id="{C9B14BB7-9417-428E-B871-DD2287DBA823}"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pic>
        <p:nvPicPr>
          <p:cNvPr id="1028" name="Picture 25" descr="NASA insigniaCMYK"/>
          <p:cNvPicPr preferRelativeResize="0">
            <a:picLocks noChangeAspect="1" noChangeArrowheads="1"/>
          </p:cNvPicPr>
          <p:nvPr userDrawn="1"/>
        </p:nvPicPr>
        <p:blipFill>
          <a:blip r:embed="rId13" cstate="email"/>
          <a:srcRect/>
          <a:stretch>
            <a:fillRect/>
          </a:stretch>
        </p:blipFill>
        <p:spPr bwMode="auto">
          <a:xfrm>
            <a:off x="8418513" y="76200"/>
            <a:ext cx="666750" cy="5334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835" r:id="rId1"/>
    <p:sldLayoutId id="2147484836" r:id="rId2"/>
    <p:sldLayoutId id="2147484837" r:id="rId3"/>
    <p:sldLayoutId id="2147484838" r:id="rId4"/>
    <p:sldLayoutId id="2147484839" r:id="rId5"/>
    <p:sldLayoutId id="2147484840" r:id="rId6"/>
    <p:sldLayoutId id="2147484841" r:id="rId7"/>
    <p:sldLayoutId id="2147484842" r:id="rId8"/>
    <p:sldLayoutId id="2147484843" r:id="rId9"/>
    <p:sldLayoutId id="2147484844" r:id="rId10"/>
    <p:sldLayoutId id="2147484845" r:id="rId11"/>
  </p:sldLayoutIdLs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png"/><Relationship Id="rId3" Type="http://schemas.openxmlformats.org/officeDocument/2006/relationships/image" Target="../media/image3.png"/><Relationship Id="rId7" Type="http://schemas.openxmlformats.org/officeDocument/2006/relationships/image" Target="../media/image7.png"/><Relationship Id="rId12" Type="http://schemas.openxmlformats.org/officeDocument/2006/relationships/image" Target="../media/image12.jpe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11" Type="http://schemas.openxmlformats.org/officeDocument/2006/relationships/image" Target="../media/image11.jpeg"/><Relationship Id="rId5" Type="http://schemas.openxmlformats.org/officeDocument/2006/relationships/image" Target="../media/image5.png"/><Relationship Id="rId10" Type="http://schemas.openxmlformats.org/officeDocument/2006/relationships/image" Target="../media/image10.jpeg"/><Relationship Id="rId4" Type="http://schemas.openxmlformats.org/officeDocument/2006/relationships/image" Target="../media/image4.png"/><Relationship Id="rId9" Type="http://schemas.openxmlformats.org/officeDocument/2006/relationships/image" Target="../media/image9.jpeg"/><Relationship Id="rId14" Type="http://schemas.openxmlformats.org/officeDocument/2006/relationships/image" Target="../media/image14.png"/></Relationships>
</file>

<file path=ppt/slides/_rels/slide1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36.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7.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1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png"/><Relationship Id="rId1" Type="http://schemas.openxmlformats.org/officeDocument/2006/relationships/slideLayout" Target="../slideLayouts/slideLayout7.xml"/><Relationship Id="rId4" Type="http://schemas.openxmlformats.org/officeDocument/2006/relationships/image" Target="../media/image38.png"/></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png"/><Relationship Id="rId3" Type="http://schemas.openxmlformats.org/officeDocument/2006/relationships/image" Target="../media/image3.png"/><Relationship Id="rId7" Type="http://schemas.openxmlformats.org/officeDocument/2006/relationships/image" Target="../media/image7.png"/><Relationship Id="rId12" Type="http://schemas.openxmlformats.org/officeDocument/2006/relationships/image" Target="../media/image12.jpe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11" Type="http://schemas.openxmlformats.org/officeDocument/2006/relationships/image" Target="../media/image11.jpeg"/><Relationship Id="rId5" Type="http://schemas.openxmlformats.org/officeDocument/2006/relationships/image" Target="../media/image5.png"/><Relationship Id="rId10" Type="http://schemas.openxmlformats.org/officeDocument/2006/relationships/image" Target="../media/image10.jpeg"/><Relationship Id="rId4" Type="http://schemas.openxmlformats.org/officeDocument/2006/relationships/image" Target="../media/image4.png"/><Relationship Id="rId9" Type="http://schemas.openxmlformats.org/officeDocument/2006/relationships/image" Target="../media/image9.jpeg"/><Relationship Id="rId14" Type="http://schemas.openxmlformats.org/officeDocument/2006/relationships/image" Target="../media/image14.png"/></Relationships>
</file>

<file path=ppt/slides/_rels/slide2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png"/><Relationship Id="rId1" Type="http://schemas.openxmlformats.org/officeDocument/2006/relationships/slideLayout" Target="../slideLayouts/slideLayout7.xml"/><Relationship Id="rId4" Type="http://schemas.openxmlformats.org/officeDocument/2006/relationships/image" Target="../media/image38.png"/></Relationships>
</file>

<file path=ppt/slides/_rels/slide2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png"/><Relationship Id="rId1" Type="http://schemas.openxmlformats.org/officeDocument/2006/relationships/slideLayout" Target="../slideLayouts/slideLayout7.xml"/><Relationship Id="rId4" Type="http://schemas.openxmlformats.org/officeDocument/2006/relationships/image" Target="../media/image38.png"/></Relationships>
</file>

<file path=ppt/slides/_rels/slide2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png"/><Relationship Id="rId1" Type="http://schemas.openxmlformats.org/officeDocument/2006/relationships/slideLayout" Target="../slideLayouts/slideLayout7.xml"/><Relationship Id="rId4" Type="http://schemas.openxmlformats.org/officeDocument/2006/relationships/image" Target="../media/image38.png"/></Relationships>
</file>

<file path=ppt/slides/_rels/slide2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png"/><Relationship Id="rId1" Type="http://schemas.openxmlformats.org/officeDocument/2006/relationships/slideLayout" Target="../slideLayouts/slideLayout7.xml"/><Relationship Id="rId4" Type="http://schemas.openxmlformats.org/officeDocument/2006/relationships/image" Target="../media/image38.png"/></Relationships>
</file>

<file path=ppt/slides/_rels/slide2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png"/><Relationship Id="rId1" Type="http://schemas.openxmlformats.org/officeDocument/2006/relationships/slideLayout" Target="../slideLayouts/slideLayout7.xml"/><Relationship Id="rId4" Type="http://schemas.openxmlformats.org/officeDocument/2006/relationships/image" Target="../media/image38.png"/></Relationships>
</file>

<file path=ppt/slides/_rels/slide2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png"/><Relationship Id="rId1" Type="http://schemas.openxmlformats.org/officeDocument/2006/relationships/slideLayout" Target="../slideLayouts/slideLayout7.xml"/><Relationship Id="rId4" Type="http://schemas.openxmlformats.org/officeDocument/2006/relationships/image" Target="../media/image38.png"/></Relationships>
</file>

<file path=ppt/slides/_rels/slide2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png"/><Relationship Id="rId1" Type="http://schemas.openxmlformats.org/officeDocument/2006/relationships/slideLayout" Target="../slideLayouts/slideLayout7.xml"/><Relationship Id="rId4" Type="http://schemas.openxmlformats.org/officeDocument/2006/relationships/image" Target="../media/image38.png"/></Relationships>
</file>

<file path=ppt/slides/_rels/slide2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png"/><Relationship Id="rId1" Type="http://schemas.openxmlformats.org/officeDocument/2006/relationships/slideLayout" Target="../slideLayouts/slideLayout7.xml"/><Relationship Id="rId4" Type="http://schemas.openxmlformats.org/officeDocument/2006/relationships/image" Target="../media/image38.png"/></Relationships>
</file>

<file path=ppt/slides/_rels/slide2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png"/><Relationship Id="rId1" Type="http://schemas.openxmlformats.org/officeDocument/2006/relationships/slideLayout" Target="../slideLayouts/slideLayout7.xml"/><Relationship Id="rId4" Type="http://schemas.openxmlformats.org/officeDocument/2006/relationships/image" Target="../media/image38.png"/></Relationships>
</file>

<file path=ppt/slides/_rels/slide2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png"/><Relationship Id="rId1" Type="http://schemas.openxmlformats.org/officeDocument/2006/relationships/slideLayout" Target="../slideLayouts/slideLayout7.xml"/><Relationship Id="rId4" Type="http://schemas.openxmlformats.org/officeDocument/2006/relationships/image" Target="../media/image38.png"/></Relationships>
</file>

<file path=ppt/slides/_rels/slide3.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png"/><Relationship Id="rId7" Type="http://schemas.openxmlformats.org/officeDocument/2006/relationships/image" Target="../media/image20.jpeg"/><Relationship Id="rId2" Type="http://schemas.openxmlformats.org/officeDocument/2006/relationships/image" Target="../media/image15.png"/><Relationship Id="rId1" Type="http://schemas.openxmlformats.org/officeDocument/2006/relationships/slideLayout" Target="../slideLayouts/slideLayout7.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3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png"/><Relationship Id="rId1" Type="http://schemas.openxmlformats.org/officeDocument/2006/relationships/slideLayout" Target="../slideLayouts/slideLayout7.xml"/><Relationship Id="rId4" Type="http://schemas.openxmlformats.org/officeDocument/2006/relationships/image" Target="../media/image38.png"/></Relationships>
</file>

<file path=ppt/slides/_rels/slide31.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42.png"/></Relationships>
</file>

<file path=ppt/slides/_rels/slide3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42.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hyperlink" Target="http://eeabcraters.wikispaces.com/" TargetMode="External"/><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hyperlink" Target="http://eeabcraters.wikispaces.com/" TargetMode="External"/><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hyperlink" Target="http://eeabcraters.wikispaces.com/" TargetMode="External"/><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hyperlink" Target="http://eeabcraters.wikispaces.com/" TargetMode="External"/><Relationship Id="rId2" Type="http://schemas.openxmlformats.org/officeDocument/2006/relationships/image" Target="../media/image43.png"/><Relationship Id="rId1" Type="http://schemas.openxmlformats.org/officeDocument/2006/relationships/slideLayout" Target="../slideLayouts/slideLayout7.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41.xml.rels><?xml version="1.0" encoding="UTF-8" standalone="yes"?>
<Relationships xmlns="http://schemas.openxmlformats.org/package/2006/relationships"><Relationship Id="rId3" Type="http://schemas.openxmlformats.org/officeDocument/2006/relationships/hyperlink" Target="http://eeabcraters.wikispaces.com/" TargetMode="External"/><Relationship Id="rId7"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7.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42.xml.rels><?xml version="1.0" encoding="UTF-8" standalone="yes"?>
<Relationships xmlns="http://schemas.openxmlformats.org/package/2006/relationships"><Relationship Id="rId3" Type="http://schemas.openxmlformats.org/officeDocument/2006/relationships/hyperlink" Target="http://eeabcraters.wikispaces.com/" TargetMode="External"/><Relationship Id="rId2" Type="http://schemas.openxmlformats.org/officeDocument/2006/relationships/image" Target="../media/image43.png"/><Relationship Id="rId1" Type="http://schemas.openxmlformats.org/officeDocument/2006/relationships/slideLayout" Target="../slideLayouts/slideLayout7.xml"/><Relationship Id="rId4" Type="http://schemas.openxmlformats.org/officeDocument/2006/relationships/image" Target="../media/image44.png"/></Relationships>
</file>

<file path=ppt/slides/_rels/slide43.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24.png"/><Relationship Id="rId4" Type="http://schemas.openxmlformats.org/officeDocument/2006/relationships/image" Target="../media/image23.jpeg"/></Relationships>
</file>

<file path=ppt/slides/_rels/slide60.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image" Target="../media/image16.png"/><Relationship Id="rId7" Type="http://schemas.openxmlformats.org/officeDocument/2006/relationships/image" Target="../media/image20.jpeg"/><Relationship Id="rId2" Type="http://schemas.openxmlformats.org/officeDocument/2006/relationships/image" Target="../media/image15.png"/><Relationship Id="rId1" Type="http://schemas.openxmlformats.org/officeDocument/2006/relationships/slideLayout" Target="../slideLayouts/slideLayout7.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 Id="rId9" Type="http://schemas.openxmlformats.org/officeDocument/2006/relationships/image" Target="../media/image65.png"/></Relationships>
</file>

<file path=ppt/slides/_rels/slide75.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png"/><Relationship Id="rId3" Type="http://schemas.openxmlformats.org/officeDocument/2006/relationships/image" Target="../media/image3.png"/><Relationship Id="rId7" Type="http://schemas.openxmlformats.org/officeDocument/2006/relationships/image" Target="../media/image7.png"/><Relationship Id="rId12" Type="http://schemas.openxmlformats.org/officeDocument/2006/relationships/image" Target="../media/image12.jpe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11" Type="http://schemas.openxmlformats.org/officeDocument/2006/relationships/image" Target="../media/image11.jpeg"/><Relationship Id="rId5" Type="http://schemas.openxmlformats.org/officeDocument/2006/relationships/image" Target="../media/image5.png"/><Relationship Id="rId10" Type="http://schemas.openxmlformats.org/officeDocument/2006/relationships/image" Target="../media/image10.jpeg"/><Relationship Id="rId4" Type="http://schemas.openxmlformats.org/officeDocument/2006/relationships/image" Target="../media/image4.png"/><Relationship Id="rId9" Type="http://schemas.openxmlformats.org/officeDocument/2006/relationships/image" Target="../media/image9.jpeg"/><Relationship Id="rId14" Type="http://schemas.openxmlformats.org/officeDocument/2006/relationships/image" Target="../media/image14.png"/></Relationships>
</file>

<file path=ppt/slides/_rels/slide76.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png"/><Relationship Id="rId3" Type="http://schemas.openxmlformats.org/officeDocument/2006/relationships/image" Target="../media/image3.png"/><Relationship Id="rId7" Type="http://schemas.openxmlformats.org/officeDocument/2006/relationships/image" Target="../media/image7.png"/><Relationship Id="rId12" Type="http://schemas.openxmlformats.org/officeDocument/2006/relationships/image" Target="../media/image12.jpe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11" Type="http://schemas.openxmlformats.org/officeDocument/2006/relationships/image" Target="../media/image11.jpeg"/><Relationship Id="rId5" Type="http://schemas.openxmlformats.org/officeDocument/2006/relationships/image" Target="../media/image5.png"/><Relationship Id="rId10" Type="http://schemas.openxmlformats.org/officeDocument/2006/relationships/image" Target="../media/image10.jpeg"/><Relationship Id="rId4" Type="http://schemas.openxmlformats.org/officeDocument/2006/relationships/image" Target="../media/image4.png"/><Relationship Id="rId9" Type="http://schemas.openxmlformats.org/officeDocument/2006/relationships/image" Target="../media/image9.jpeg"/><Relationship Id="rId14" Type="http://schemas.openxmlformats.org/officeDocument/2006/relationships/image" Target="../media/image14.png"/></Relationships>
</file>

<file path=ppt/slides/_rels/slide77.xml.rels><?xml version="1.0" encoding="UTF-8" standalone="yes"?>
<Relationships xmlns="http://schemas.openxmlformats.org/package/2006/relationships"><Relationship Id="rId3" Type="http://schemas.openxmlformats.org/officeDocument/2006/relationships/hyperlink" Target="http://eol.jsc.nasa.gov/DataRequest/EEAB.htm" TargetMode="External"/><Relationship Id="rId2" Type="http://schemas.openxmlformats.org/officeDocument/2006/relationships/image" Target="../media/image66.png"/><Relationship Id="rId1" Type="http://schemas.openxmlformats.org/officeDocument/2006/relationships/slideLayout" Target="../slideLayouts/slideLayout7.xml"/><Relationship Id="rId5" Type="http://schemas.openxmlformats.org/officeDocument/2006/relationships/image" Target="../media/image68.png"/><Relationship Id="rId4" Type="http://schemas.openxmlformats.org/officeDocument/2006/relationships/image" Target="../media/image67.png"/></Relationships>
</file>

<file path=ppt/slides/_rels/slide78.xml.rels><?xml version="1.0" encoding="UTF-8" standalone="yes"?>
<Relationships xmlns="http://schemas.openxmlformats.org/package/2006/relationships"><Relationship Id="rId3" Type="http://schemas.openxmlformats.org/officeDocument/2006/relationships/hyperlink" Target="http://eeabcraters.wikispaces.com/" TargetMode="External"/><Relationship Id="rId2" Type="http://schemas.openxmlformats.org/officeDocument/2006/relationships/image" Target="../media/image69.png"/><Relationship Id="rId1" Type="http://schemas.openxmlformats.org/officeDocument/2006/relationships/slideLayout" Target="../slideLayouts/slideLayout7.xml"/><Relationship Id="rId4" Type="http://schemas.openxmlformats.org/officeDocument/2006/relationships/image" Target="../media/image70.png"/></Relationships>
</file>

<file path=ppt/slides/_rels/slide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7.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38100" y="0"/>
            <a:ext cx="9105900" cy="6643850"/>
            <a:chOff x="38100" y="0"/>
            <a:chExt cx="9105900" cy="6643850"/>
          </a:xfrm>
        </p:grpSpPr>
        <p:sp>
          <p:nvSpPr>
            <p:cNvPr id="3" name="Rectangle 2"/>
            <p:cNvSpPr/>
            <p:nvPr/>
          </p:nvSpPr>
          <p:spPr>
            <a:xfrm>
              <a:off x="8229600" y="0"/>
              <a:ext cx="914400" cy="838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p:cNvGrpSpPr/>
            <p:nvPr/>
          </p:nvGrpSpPr>
          <p:grpSpPr>
            <a:xfrm>
              <a:off x="3588325" y="76200"/>
              <a:ext cx="5257800" cy="1052156"/>
              <a:chOff x="3588325" y="128650"/>
              <a:chExt cx="5257800" cy="1052156"/>
            </a:xfrm>
          </p:grpSpPr>
          <p:sp>
            <p:nvSpPr>
              <p:cNvPr id="5" name="TextBox 3"/>
              <p:cNvSpPr txBox="1">
                <a:spLocks noChangeArrowheads="1"/>
              </p:cNvSpPr>
              <p:nvPr/>
            </p:nvSpPr>
            <p:spPr bwMode="auto">
              <a:xfrm>
                <a:off x="3588325" y="128650"/>
                <a:ext cx="5257800" cy="769441"/>
              </a:xfrm>
              <a:prstGeom prst="rect">
                <a:avLst/>
              </a:prstGeom>
              <a:noFill/>
              <a:ln w="9525">
                <a:noFill/>
                <a:miter lim="800000"/>
                <a:headEnd/>
                <a:tailEnd/>
              </a:ln>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2200" b="1" i="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Arial" pitchFamily="34" charset="0"/>
                    <a:cs typeface="Arial" pitchFamily="34" charset="0"/>
                  </a:rPr>
                  <a:t>Getting students actively involved with NASA exploration and </a:t>
                </a:r>
                <a:r>
                  <a:rPr lang="en-US" sz="2200" b="1"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Arial" pitchFamily="34" charset="0"/>
                    <a:cs typeface="Arial" pitchFamily="34" charset="0"/>
                  </a:rPr>
                  <a:t>discovery.</a:t>
                </a:r>
                <a:endParaRPr lang="en-US" sz="2200" b="1" i="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Arial" pitchFamily="34" charset="0"/>
                  <a:cs typeface="Arial" pitchFamily="34" charset="0"/>
                </a:endParaRPr>
              </a:p>
            </p:txBody>
          </p:sp>
          <p:sp>
            <p:nvSpPr>
              <p:cNvPr id="6" name="TextBox 5"/>
              <p:cNvSpPr txBox="1"/>
              <p:nvPr/>
            </p:nvSpPr>
            <p:spPr>
              <a:xfrm>
                <a:off x="4267200" y="780696"/>
                <a:ext cx="4097597" cy="400110"/>
              </a:xfrm>
              <a:prstGeom prst="rect">
                <a:avLst/>
              </a:prstGeom>
              <a:noFill/>
            </p:spPr>
            <p:txBody>
              <a:bodyPr wrap="none" rtlCol="0">
                <a:spAutoFit/>
              </a:bodyPr>
              <a:lstStyle/>
              <a:p>
                <a:r>
                  <a:rPr lang="en-US" sz="2000" i="1" dirty="0" smtClean="0"/>
                  <a:t>http://ares.jsc.nasa.gov/ares/eeab/</a:t>
                </a:r>
                <a:endParaRPr lang="en-US" sz="2000" i="1" dirty="0"/>
              </a:p>
            </p:txBody>
          </p:sp>
        </p:grpSp>
        <p:grpSp>
          <p:nvGrpSpPr>
            <p:cNvPr id="7" name="Group 6"/>
            <p:cNvGrpSpPr/>
            <p:nvPr/>
          </p:nvGrpSpPr>
          <p:grpSpPr>
            <a:xfrm>
              <a:off x="38100" y="1143000"/>
              <a:ext cx="9024056" cy="2775365"/>
              <a:chOff x="38100" y="1090450"/>
              <a:chExt cx="9024056" cy="2775365"/>
            </a:xfrm>
          </p:grpSpPr>
          <p:sp>
            <p:nvSpPr>
              <p:cNvPr id="8" name="Rounded Rectangle 7"/>
              <p:cNvSpPr/>
              <p:nvPr/>
            </p:nvSpPr>
            <p:spPr>
              <a:xfrm>
                <a:off x="38100" y="1097215"/>
                <a:ext cx="9024056" cy="2768600"/>
              </a:xfrm>
              <a:prstGeom prst="roundRect">
                <a:avLst>
                  <a:gd name="adj" fmla="val 7895"/>
                </a:avLst>
              </a:prstGeom>
              <a:solidFill>
                <a:schemeClr val="tx2">
                  <a:lumMod val="20000"/>
                  <a:lumOff val="80000"/>
                </a:schemeClr>
              </a:solidFill>
              <a:ln w="3175">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p:cNvSpPr/>
              <p:nvPr/>
            </p:nvSpPr>
            <p:spPr>
              <a:xfrm>
                <a:off x="4047216" y="1350390"/>
                <a:ext cx="4868184" cy="2374900"/>
              </a:xfrm>
              <a:prstGeom prst="roundRect">
                <a:avLst>
                  <a:gd name="adj" fmla="val 7062"/>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sp>
            <p:nvSpPr>
              <p:cNvPr id="10" name="Rectangle 9"/>
              <p:cNvSpPr/>
              <p:nvPr/>
            </p:nvSpPr>
            <p:spPr>
              <a:xfrm>
                <a:off x="4349819" y="1521780"/>
                <a:ext cx="4174541" cy="400110"/>
              </a:xfrm>
              <a:prstGeom prst="rect">
                <a:avLst/>
              </a:prstGeom>
            </p:spPr>
            <p:txBody>
              <a:bodyPr wrap="none">
                <a:spAutoFit/>
              </a:bodyPr>
              <a:lstStyle/>
              <a:p>
                <a:pPr algn="ctr"/>
                <a:r>
                  <a:rPr lang="en-US" sz="2000" b="1" dirty="0" smtClean="0">
                    <a:solidFill>
                      <a:schemeClr val="tx1">
                        <a:lumMod val="65000"/>
                        <a:lumOff val="35000"/>
                      </a:schemeClr>
                    </a:solidFill>
                    <a:latin typeface="Arial" pitchFamily="34" charset="0"/>
                    <a:cs typeface="Arial" pitchFamily="34" charset="0"/>
                  </a:rPr>
                  <a:t>Student Investigation Resources</a:t>
                </a:r>
              </a:p>
            </p:txBody>
          </p:sp>
          <p:pic>
            <p:nvPicPr>
              <p:cNvPr id="11" name="Picture 3"/>
              <p:cNvPicPr>
                <a:picLocks noChangeAspect="1" noChangeArrowheads="1"/>
              </p:cNvPicPr>
              <p:nvPr/>
            </p:nvPicPr>
            <p:blipFill>
              <a:blip r:embed="rId2" cstate="email">
                <a:extLst>
                  <a:ext uri="{28A0092B-C50C-407E-A947-70E740481C1C}">
                    <a14:useLocalDpi xmlns:a14="http://schemas.microsoft.com/office/drawing/2010/main" xmlns="" val="0"/>
                  </a:ext>
                </a:extLst>
              </a:blip>
              <a:srcRect/>
              <a:stretch>
                <a:fillRect/>
              </a:stretch>
            </p:blipFill>
            <p:spPr bwMode="auto">
              <a:xfrm>
                <a:off x="4953000" y="1936491"/>
                <a:ext cx="1600200" cy="1200149"/>
              </a:xfrm>
              <a:prstGeom prst="rect">
                <a:avLst/>
              </a:prstGeom>
              <a:ln>
                <a:solidFill>
                  <a:schemeClr val="tx1"/>
                </a:solidFill>
              </a:ln>
              <a:effectLst>
                <a:outerShdw blurRad="292100" dist="139700" dir="2700000" algn="tl" rotWithShape="0">
                  <a:srgbClr val="333333">
                    <a:alpha val="65000"/>
                  </a:srgbClr>
                </a:outerShdw>
              </a:effectLst>
            </p:spPr>
          </p:pic>
          <p:pic>
            <p:nvPicPr>
              <p:cNvPr id="12" name="Picture 5" descr="POS_Circle"/>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6705600" y="1896491"/>
                <a:ext cx="1384300" cy="1316236"/>
              </a:xfrm>
              <a:prstGeom prst="rect">
                <a:avLst/>
              </a:prstGeom>
              <a:ln>
                <a:noFill/>
              </a:ln>
              <a:effectLst>
                <a:outerShdw blurRad="292100" dist="139700" dir="2700000" algn="tl" rotWithShape="0">
                  <a:srgbClr val="333333">
                    <a:alpha val="65000"/>
                  </a:srgbClr>
                </a:outerShdw>
              </a:effectLst>
            </p:spPr>
          </p:pic>
          <p:sp>
            <p:nvSpPr>
              <p:cNvPr id="13" name="Pentagon 12"/>
              <p:cNvSpPr/>
              <p:nvPr/>
            </p:nvSpPr>
            <p:spPr>
              <a:xfrm>
                <a:off x="3505200" y="1630615"/>
                <a:ext cx="685800" cy="1905000"/>
              </a:xfrm>
              <a:prstGeom prst="homePlat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5"/>
              <p:cNvGrpSpPr/>
              <p:nvPr/>
            </p:nvGrpSpPr>
            <p:grpSpPr>
              <a:xfrm>
                <a:off x="143663" y="1090450"/>
                <a:ext cx="3666337" cy="2622965"/>
                <a:chOff x="296063" y="1021935"/>
                <a:chExt cx="3666337" cy="2622965"/>
              </a:xfrm>
            </p:grpSpPr>
            <p:sp>
              <p:nvSpPr>
                <p:cNvPr id="18" name="Rounded Rectangle 17"/>
                <p:cNvSpPr/>
                <p:nvPr/>
              </p:nvSpPr>
              <p:spPr>
                <a:xfrm>
                  <a:off x="533400" y="1295400"/>
                  <a:ext cx="3429000" cy="2349500"/>
                </a:xfrm>
                <a:prstGeom prst="roundRect">
                  <a:avLst>
                    <a:gd name="adj" fmla="val 7062"/>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sp>
              <p:nvSpPr>
                <p:cNvPr id="19" name="Rectangle 18"/>
                <p:cNvSpPr/>
                <p:nvPr/>
              </p:nvSpPr>
              <p:spPr>
                <a:xfrm>
                  <a:off x="838200" y="1466790"/>
                  <a:ext cx="2754408" cy="400110"/>
                </a:xfrm>
                <a:prstGeom prst="rect">
                  <a:avLst/>
                </a:prstGeom>
              </p:spPr>
              <p:txBody>
                <a:bodyPr wrap="none">
                  <a:spAutoFit/>
                </a:bodyPr>
                <a:lstStyle/>
                <a:p>
                  <a:pPr algn="ctr"/>
                  <a:r>
                    <a:rPr lang="en-US" sz="2000" b="1" dirty="0" smtClean="0">
                      <a:solidFill>
                        <a:schemeClr val="tx1">
                          <a:lumMod val="65000"/>
                          <a:lumOff val="35000"/>
                        </a:schemeClr>
                      </a:solidFill>
                      <a:latin typeface="Arial" pitchFamily="34" charset="0"/>
                      <a:cs typeface="Arial" pitchFamily="34" charset="0"/>
                    </a:rPr>
                    <a:t>Launchpad Activities</a:t>
                  </a:r>
                </a:p>
              </p:txBody>
            </p:sp>
            <p:pic>
              <p:nvPicPr>
                <p:cNvPr id="20" name="Picture 3"/>
                <p:cNvPicPr>
                  <a:picLocks noChangeAspect="1" noChangeArrowheads="1"/>
                </p:cNvPicPr>
                <p:nvPr/>
              </p:nvPicPr>
              <p:blipFill>
                <a:blip r:embed="rId4" cstate="email">
                  <a:extLst>
                    <a:ext uri="{28A0092B-C50C-407E-A947-70E740481C1C}">
                      <a14:useLocalDpi xmlns:a14="http://schemas.microsoft.com/office/drawing/2010/main" xmlns="" val="0"/>
                    </a:ext>
                  </a:extLst>
                </a:blip>
                <a:srcRect/>
                <a:stretch>
                  <a:fillRect/>
                </a:stretch>
              </p:blipFill>
              <p:spPr bwMode="auto">
                <a:xfrm>
                  <a:off x="1752600" y="1925391"/>
                  <a:ext cx="899112" cy="1122609"/>
                </a:xfrm>
                <a:prstGeom prst="rect">
                  <a:avLst/>
                </a:prstGeom>
                <a:ln>
                  <a:solidFill>
                    <a:schemeClr val="tx1"/>
                  </a:solidFill>
                </a:ln>
                <a:effectLst>
                  <a:outerShdw blurRad="50800" dist="38100" dir="2700000" algn="tl" rotWithShape="0">
                    <a:prstClr val="black">
                      <a:alpha val="40000"/>
                    </a:prstClr>
                  </a:outerShdw>
                </a:effectLst>
              </p:spPr>
            </p:pic>
            <p:pic>
              <p:nvPicPr>
                <p:cNvPr id="21" name="Picture 2"/>
                <p:cNvPicPr>
                  <a:picLocks noChangeAspect="1" noChangeArrowheads="1"/>
                </p:cNvPicPr>
                <p:nvPr/>
              </p:nvPicPr>
              <p:blipFill>
                <a:blip r:embed="rId5" cstate="screen">
                  <a:extLst>
                    <a:ext uri="{28A0092B-C50C-407E-A947-70E740481C1C}">
                      <a14:useLocalDpi xmlns:a14="http://schemas.microsoft.com/office/drawing/2010/main" xmlns="" val="0"/>
                    </a:ext>
                  </a:extLst>
                </a:blip>
                <a:srcRect/>
                <a:stretch>
                  <a:fillRect/>
                </a:stretch>
              </p:blipFill>
              <p:spPr bwMode="auto">
                <a:xfrm>
                  <a:off x="762000" y="1925391"/>
                  <a:ext cx="899854" cy="1122609"/>
                </a:xfrm>
                <a:prstGeom prst="rect">
                  <a:avLst/>
                </a:prstGeom>
                <a:ln>
                  <a:solidFill>
                    <a:schemeClr val="tx1"/>
                  </a:solidFill>
                </a:ln>
                <a:effectLst>
                  <a:outerShdw blurRad="50800" dist="38100" dir="2700000" algn="tl" rotWithShape="0">
                    <a:prstClr val="black">
                      <a:alpha val="40000"/>
                    </a:prstClr>
                  </a:outerShdw>
                </a:effectLst>
              </p:spPr>
            </p:pic>
            <p:pic>
              <p:nvPicPr>
                <p:cNvPr id="22" name="Picture 3"/>
                <p:cNvPicPr>
                  <a:picLocks noChangeAspect="1" noChangeArrowheads="1"/>
                </p:cNvPicPr>
                <p:nvPr/>
              </p:nvPicPr>
              <p:blipFill>
                <a:blip r:embed="rId6" cstate="email">
                  <a:extLst>
                    <a:ext uri="{28A0092B-C50C-407E-A947-70E740481C1C}">
                      <a14:useLocalDpi xmlns:a14="http://schemas.microsoft.com/office/drawing/2010/main" xmlns="" val="0"/>
                    </a:ext>
                  </a:extLst>
                </a:blip>
                <a:srcRect/>
                <a:stretch>
                  <a:fillRect/>
                </a:stretch>
              </p:blipFill>
              <p:spPr bwMode="auto">
                <a:xfrm>
                  <a:off x="2743200" y="1925391"/>
                  <a:ext cx="917519" cy="1122609"/>
                </a:xfrm>
                <a:prstGeom prst="rect">
                  <a:avLst/>
                </a:prstGeom>
                <a:ln>
                  <a:solidFill>
                    <a:schemeClr val="tx1"/>
                  </a:solidFill>
                </a:ln>
                <a:effectLst>
                  <a:outerShdw blurRad="50800" dist="38100" dir="2700000" algn="tl" rotWithShape="0">
                    <a:prstClr val="black">
                      <a:alpha val="40000"/>
                    </a:prstClr>
                  </a:outerShdw>
                </a:effectLst>
              </p:spPr>
            </p:pic>
            <p:sp>
              <p:nvSpPr>
                <p:cNvPr id="23" name="Rectangle 22"/>
                <p:cNvSpPr/>
                <p:nvPr/>
              </p:nvSpPr>
              <p:spPr>
                <a:xfrm>
                  <a:off x="296063" y="1021935"/>
                  <a:ext cx="2406428" cy="461665"/>
                </a:xfrm>
                <a:prstGeom prst="rect">
                  <a:avLst/>
                </a:prstGeom>
                <a:noFill/>
              </p:spPr>
              <p:txBody>
                <a:bodyPr wrap="none" lIns="91440" tIns="45720" rIns="91440" bIns="45720">
                  <a:spAutoFit/>
                </a:bodyPr>
                <a:lstStyle/>
                <a:p>
                  <a:pPr algn="ctr"/>
                  <a:r>
                    <a:rPr lang="en-US" sz="2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Getting Started</a:t>
                  </a:r>
                  <a:endParaRPr lang="en-US" sz="2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grpSp>
          <p:sp>
            <p:nvSpPr>
              <p:cNvPr id="15" name="Rectangle 14"/>
              <p:cNvSpPr/>
              <p:nvPr/>
            </p:nvSpPr>
            <p:spPr>
              <a:xfrm>
                <a:off x="533400" y="3180015"/>
                <a:ext cx="3124200" cy="523220"/>
              </a:xfrm>
              <a:prstGeom prst="rect">
                <a:avLst/>
              </a:prstGeom>
            </p:spPr>
            <p:txBody>
              <a:bodyPr wrap="square">
                <a:spAutoFit/>
              </a:bodyPr>
              <a:lstStyle/>
              <a:p>
                <a:pPr algn="ctr"/>
                <a:r>
                  <a:rPr lang="en-US" sz="1400" dirty="0" smtClean="0">
                    <a:latin typeface="Arial" pitchFamily="34" charset="0"/>
                    <a:cs typeface="Arial" pitchFamily="34" charset="0"/>
                  </a:rPr>
                  <a:t>Standards-aligned, inquiry-based, hands-on activities.  </a:t>
                </a:r>
                <a:endParaRPr lang="en-US" sz="2000" b="1" dirty="0" smtClean="0">
                  <a:solidFill>
                    <a:schemeClr val="tx1">
                      <a:lumMod val="65000"/>
                      <a:lumOff val="35000"/>
                    </a:schemeClr>
                  </a:solidFill>
                  <a:latin typeface="Arial" pitchFamily="34" charset="0"/>
                  <a:cs typeface="Arial" pitchFamily="34" charset="0"/>
                </a:endParaRPr>
              </a:p>
            </p:txBody>
          </p:sp>
          <p:sp>
            <p:nvSpPr>
              <p:cNvPr id="16" name="Rectangle 15"/>
              <p:cNvSpPr/>
              <p:nvPr/>
            </p:nvSpPr>
            <p:spPr>
              <a:xfrm>
                <a:off x="4191000" y="3180015"/>
                <a:ext cx="4648200" cy="523220"/>
              </a:xfrm>
              <a:prstGeom prst="rect">
                <a:avLst/>
              </a:prstGeom>
            </p:spPr>
            <p:txBody>
              <a:bodyPr wrap="square">
                <a:spAutoFit/>
              </a:bodyPr>
              <a:lstStyle/>
              <a:p>
                <a:pPr algn="ctr"/>
                <a:r>
                  <a:rPr lang="en-US" sz="1400" dirty="0" smtClean="0">
                    <a:latin typeface="Arial" pitchFamily="34" charset="0"/>
                    <a:cs typeface="Arial" pitchFamily="34" charset="0"/>
                  </a:rPr>
                  <a:t>Resources that help facilitate student-led investigations about Earth and/or planetary comparisons.</a:t>
                </a:r>
                <a:endParaRPr lang="en-US" sz="1400" dirty="0">
                  <a:latin typeface="Arial" pitchFamily="34" charset="0"/>
                  <a:cs typeface="Arial" pitchFamily="34" charset="0"/>
                </a:endParaRPr>
              </a:p>
            </p:txBody>
          </p:sp>
          <p:sp>
            <p:nvSpPr>
              <p:cNvPr id="17" name="Rectangle 11"/>
              <p:cNvSpPr/>
              <p:nvPr/>
            </p:nvSpPr>
            <p:spPr>
              <a:xfrm>
                <a:off x="3751177" y="1090450"/>
                <a:ext cx="4987263" cy="461665"/>
              </a:xfrm>
              <a:prstGeom prst="rect">
                <a:avLst/>
              </a:prstGeom>
              <a:noFill/>
            </p:spPr>
            <p:txBody>
              <a:bodyPr wrap="none" lIns="91440" tIns="45720" rIns="91440" bIns="45720">
                <a:spAutoFit/>
              </a:bodyPr>
              <a:lstStyle/>
              <a:p>
                <a:pPr algn="ctr"/>
                <a:r>
                  <a:rPr lang="en-US" sz="2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Modeling the Process of Science</a:t>
                </a:r>
                <a:endParaRPr lang="en-US" sz="2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grpSp>
        <p:pic>
          <p:nvPicPr>
            <p:cNvPr id="24" name="Picture 2" descr="C:\Documents and Settings\Paige Graff\My Documents\DesktopWorking_09_18_2009\EEAB\EEB_ISS_2.png"/>
            <p:cNvPicPr>
              <a:picLocks noChangeAspect="1" noChangeArrowheads="1"/>
            </p:cNvPicPr>
            <p:nvPr/>
          </p:nvPicPr>
          <p:blipFill>
            <a:blip r:embed="rId7" cstate="screen">
              <a:extLst>
                <a:ext uri="{28A0092B-C50C-407E-A947-70E740481C1C}">
                  <a14:useLocalDpi xmlns:a14="http://schemas.microsoft.com/office/drawing/2010/main" xmlns="" val="0"/>
                </a:ext>
              </a:extLst>
            </a:blip>
            <a:srcRect/>
            <a:stretch>
              <a:fillRect/>
            </a:stretch>
          </p:blipFill>
          <p:spPr bwMode="auto">
            <a:xfrm>
              <a:off x="76200" y="39750"/>
              <a:ext cx="3543263" cy="1179450"/>
            </a:xfrm>
            <a:prstGeom prst="rect">
              <a:avLst/>
            </a:prstGeom>
            <a:ln>
              <a:noFill/>
            </a:ln>
            <a:effectLst>
              <a:outerShdw blurRad="50800" dist="38100" dir="2700000" algn="tl" rotWithShape="0">
                <a:prstClr val="black">
                  <a:alpha val="40000"/>
                </a:prstClr>
              </a:outerShdw>
            </a:effectLst>
          </p:spPr>
        </p:pic>
        <p:grpSp>
          <p:nvGrpSpPr>
            <p:cNvPr id="25" name="Group 24"/>
            <p:cNvGrpSpPr/>
            <p:nvPr/>
          </p:nvGrpSpPr>
          <p:grpSpPr>
            <a:xfrm>
              <a:off x="76200" y="3729515"/>
              <a:ext cx="9046689" cy="2914335"/>
              <a:chOff x="76200" y="3729515"/>
              <a:chExt cx="9046689" cy="2914335"/>
            </a:xfrm>
          </p:grpSpPr>
          <p:sp>
            <p:nvSpPr>
              <p:cNvPr id="26" name="Rounded Rectangle 25"/>
              <p:cNvSpPr/>
              <p:nvPr/>
            </p:nvSpPr>
            <p:spPr>
              <a:xfrm>
                <a:off x="97399" y="4239327"/>
                <a:ext cx="8929053" cy="2402709"/>
              </a:xfrm>
              <a:prstGeom prst="roundRect">
                <a:avLst>
                  <a:gd name="adj" fmla="val 7895"/>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Pentagon 26"/>
              <p:cNvSpPr/>
              <p:nvPr/>
            </p:nvSpPr>
            <p:spPr>
              <a:xfrm rot="16200000">
                <a:off x="6035414" y="2078077"/>
                <a:ext cx="914399" cy="4217276"/>
              </a:xfrm>
              <a:prstGeom prst="homePlate">
                <a:avLst>
                  <a:gd name="adj" fmla="val 51732"/>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ounded Rectangle 27"/>
              <p:cNvSpPr/>
              <p:nvPr/>
            </p:nvSpPr>
            <p:spPr>
              <a:xfrm>
                <a:off x="3487174" y="4131681"/>
                <a:ext cx="3344184" cy="1208617"/>
              </a:xfrm>
              <a:prstGeom prst="roundRect">
                <a:avLst>
                  <a:gd name="adj" fmla="val 7062"/>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sp>
            <p:nvSpPr>
              <p:cNvPr id="29" name="Rectangle 28"/>
              <p:cNvSpPr/>
              <p:nvPr/>
            </p:nvSpPr>
            <p:spPr>
              <a:xfrm>
                <a:off x="4622823" y="4419600"/>
                <a:ext cx="2235177" cy="830997"/>
              </a:xfrm>
              <a:prstGeom prst="rect">
                <a:avLst/>
              </a:prstGeom>
            </p:spPr>
            <p:txBody>
              <a:bodyPr wrap="square">
                <a:spAutoFit/>
              </a:bodyPr>
              <a:lstStyle/>
              <a:p>
                <a:pPr algn="ctr"/>
                <a:r>
                  <a:rPr lang="en-US" sz="2400" b="1" dirty="0">
                    <a:solidFill>
                      <a:schemeClr val="tx1">
                        <a:lumMod val="65000"/>
                        <a:lumOff val="35000"/>
                      </a:schemeClr>
                    </a:solidFill>
                    <a:latin typeface="Arial" pitchFamily="34" charset="0"/>
                    <a:cs typeface="Arial" pitchFamily="34" charset="0"/>
                  </a:rPr>
                  <a:t>Interacting w/ </a:t>
                </a:r>
                <a:r>
                  <a:rPr lang="en-US" sz="2400" b="1" dirty="0" smtClean="0">
                    <a:solidFill>
                      <a:schemeClr val="tx1">
                        <a:lumMod val="65000"/>
                        <a:lumOff val="35000"/>
                      </a:schemeClr>
                    </a:solidFill>
                    <a:latin typeface="Arial" pitchFamily="34" charset="0"/>
                    <a:cs typeface="Arial" pitchFamily="34" charset="0"/>
                  </a:rPr>
                  <a:t>Scientists</a:t>
                </a:r>
                <a:endParaRPr lang="en-US" sz="2400" b="1" dirty="0">
                  <a:solidFill>
                    <a:schemeClr val="tx1">
                      <a:lumMod val="65000"/>
                      <a:lumOff val="35000"/>
                    </a:schemeClr>
                  </a:solidFill>
                  <a:latin typeface="Arial" pitchFamily="34" charset="0"/>
                  <a:cs typeface="Arial" pitchFamily="34" charset="0"/>
                </a:endParaRPr>
              </a:p>
            </p:txBody>
          </p:sp>
          <p:grpSp>
            <p:nvGrpSpPr>
              <p:cNvPr id="30" name="Group 30"/>
              <p:cNvGrpSpPr/>
              <p:nvPr/>
            </p:nvGrpSpPr>
            <p:grpSpPr>
              <a:xfrm>
                <a:off x="6847843" y="4129250"/>
                <a:ext cx="2275046" cy="2514600"/>
                <a:chOff x="225184" y="4358507"/>
                <a:chExt cx="2275046" cy="2514600"/>
              </a:xfrm>
            </p:grpSpPr>
            <p:sp>
              <p:nvSpPr>
                <p:cNvPr id="44" name="Rounded Rectangle 43"/>
                <p:cNvSpPr/>
                <p:nvPr/>
              </p:nvSpPr>
              <p:spPr>
                <a:xfrm>
                  <a:off x="261469" y="4358507"/>
                  <a:ext cx="2177952" cy="2514600"/>
                </a:xfrm>
                <a:prstGeom prst="roundRect">
                  <a:avLst>
                    <a:gd name="adj" fmla="val 7062"/>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sp>
              <p:nvSpPr>
                <p:cNvPr id="45" name="Rectangle 44"/>
                <p:cNvSpPr/>
                <p:nvPr/>
              </p:nvSpPr>
              <p:spPr>
                <a:xfrm>
                  <a:off x="225184" y="4430486"/>
                  <a:ext cx="2275046" cy="369332"/>
                </a:xfrm>
                <a:prstGeom prst="rect">
                  <a:avLst/>
                </a:prstGeom>
              </p:spPr>
              <p:txBody>
                <a:bodyPr wrap="none">
                  <a:spAutoFit/>
                </a:bodyPr>
                <a:lstStyle/>
                <a:p>
                  <a:r>
                    <a:rPr lang="en-US" b="1" dirty="0" smtClean="0">
                      <a:solidFill>
                        <a:schemeClr val="tx1">
                          <a:lumMod val="65000"/>
                          <a:lumOff val="35000"/>
                        </a:schemeClr>
                      </a:solidFill>
                      <a:latin typeface="Arial" pitchFamily="34" charset="0"/>
                      <a:cs typeface="Arial" pitchFamily="34" charset="0"/>
                    </a:rPr>
                    <a:t>Educator Trainings</a:t>
                  </a:r>
                  <a:endParaRPr lang="en-US" b="1" dirty="0">
                    <a:solidFill>
                      <a:schemeClr val="tx1">
                        <a:lumMod val="65000"/>
                        <a:lumOff val="35000"/>
                      </a:schemeClr>
                    </a:solidFill>
                    <a:latin typeface="Arial" pitchFamily="34" charset="0"/>
                    <a:cs typeface="Arial" pitchFamily="34" charset="0"/>
                  </a:endParaRPr>
                </a:p>
              </p:txBody>
            </p:sp>
          </p:grpSp>
          <p:sp>
            <p:nvSpPr>
              <p:cNvPr id="31" name="Rounded Rectangle 30"/>
              <p:cNvSpPr/>
              <p:nvPr/>
            </p:nvSpPr>
            <p:spPr>
              <a:xfrm>
                <a:off x="76200" y="5431012"/>
                <a:ext cx="3344184" cy="1208617"/>
              </a:xfrm>
              <a:prstGeom prst="roundRect">
                <a:avLst>
                  <a:gd name="adj" fmla="val 7062"/>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sp>
            <p:nvSpPr>
              <p:cNvPr id="32" name="Rounded Rectangle 31"/>
              <p:cNvSpPr/>
              <p:nvPr/>
            </p:nvSpPr>
            <p:spPr>
              <a:xfrm>
                <a:off x="3479704" y="5431012"/>
                <a:ext cx="3344184" cy="1208617"/>
              </a:xfrm>
              <a:prstGeom prst="roundRect">
                <a:avLst>
                  <a:gd name="adj" fmla="val 7062"/>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sp>
            <p:nvSpPr>
              <p:cNvPr id="33" name="Rectangle 32"/>
              <p:cNvSpPr/>
              <p:nvPr/>
            </p:nvSpPr>
            <p:spPr>
              <a:xfrm>
                <a:off x="1562290" y="5646003"/>
                <a:ext cx="1752600" cy="830997"/>
              </a:xfrm>
              <a:prstGeom prst="rect">
                <a:avLst/>
              </a:prstGeom>
            </p:spPr>
            <p:txBody>
              <a:bodyPr wrap="square">
                <a:spAutoFit/>
              </a:bodyPr>
              <a:lstStyle/>
              <a:p>
                <a:pPr algn="ctr"/>
                <a:r>
                  <a:rPr lang="en-US" sz="2400" b="1" dirty="0">
                    <a:solidFill>
                      <a:schemeClr val="tx1">
                        <a:lumMod val="65000"/>
                        <a:lumOff val="35000"/>
                      </a:schemeClr>
                    </a:solidFill>
                    <a:latin typeface="Arial" pitchFamily="34" charset="0"/>
                    <a:cs typeface="Arial" pitchFamily="34" charset="0"/>
                  </a:rPr>
                  <a:t>Data Requests</a:t>
                </a:r>
              </a:p>
            </p:txBody>
          </p:sp>
          <p:pic>
            <p:nvPicPr>
              <p:cNvPr id="34" name="Picture 8"/>
              <p:cNvPicPr>
                <a:picLocks noChangeAspect="1" noChangeArrowheads="1"/>
              </p:cNvPicPr>
              <p:nvPr/>
            </p:nvPicPr>
            <p:blipFill>
              <a:blip r:embed="rId8" cstate="screen">
                <a:extLst>
                  <a:ext uri="{28A0092B-C50C-407E-A947-70E740481C1C}">
                    <a14:useLocalDpi xmlns:a14="http://schemas.microsoft.com/office/drawing/2010/main" xmlns="" val="0"/>
                  </a:ext>
                </a:extLst>
              </a:blip>
              <a:srcRect/>
              <a:stretch>
                <a:fillRect/>
              </a:stretch>
            </p:blipFill>
            <p:spPr bwMode="auto">
              <a:xfrm>
                <a:off x="6945746" y="4572000"/>
                <a:ext cx="1741053" cy="1046705"/>
              </a:xfrm>
              <a:prstGeom prst="rect">
                <a:avLst/>
              </a:prstGeom>
              <a:noFill/>
              <a:ln w="9525">
                <a:noFill/>
                <a:miter lim="800000"/>
                <a:headEnd/>
                <a:tailEnd/>
              </a:ln>
            </p:spPr>
          </p:pic>
          <p:pic>
            <p:nvPicPr>
              <p:cNvPr id="35" name="Picture 14" descr="E:\DCIM\100CANON\IMG_0309.JPG"/>
              <p:cNvPicPr>
                <a:picLocks noChangeArrowheads="1"/>
              </p:cNvPicPr>
              <p:nvPr/>
            </p:nvPicPr>
            <p:blipFill>
              <a:blip r:embed="rId9" cstate="screen">
                <a:extLst>
                  <a:ext uri="{28A0092B-C50C-407E-A947-70E740481C1C}">
                    <a14:useLocalDpi xmlns:a14="http://schemas.microsoft.com/office/drawing/2010/main" xmlns="" val="0"/>
                  </a:ext>
                </a:extLst>
              </a:blip>
              <a:srcRect/>
              <a:stretch>
                <a:fillRect/>
              </a:stretch>
            </p:blipFill>
            <p:spPr bwMode="auto">
              <a:xfrm>
                <a:off x="7604068" y="5562600"/>
                <a:ext cx="1322880" cy="985094"/>
              </a:xfrm>
              <a:prstGeom prst="rect">
                <a:avLst/>
              </a:prstGeom>
              <a:noFill/>
              <a:ln>
                <a:noFill/>
              </a:ln>
              <a:effectLst>
                <a:outerShdw blurRad="63500" sx="102000" sy="102000" algn="ctr" rotWithShape="0">
                  <a:prstClr val="black">
                    <a:alpha val="40000"/>
                  </a:prstClr>
                </a:outerShdw>
              </a:effectLst>
            </p:spPr>
          </p:pic>
          <p:pic>
            <p:nvPicPr>
              <p:cNvPr id="36" name="Picture 32" descr="Picture8.jpg"/>
              <p:cNvPicPr>
                <a:picLocks noChangeAspect="1"/>
              </p:cNvPicPr>
              <p:nvPr/>
            </p:nvPicPr>
            <p:blipFill rotWithShape="1">
              <a:blip r:embed="rId10" cstate="screen">
                <a:extLst>
                  <a:ext uri="{28A0092B-C50C-407E-A947-70E740481C1C}">
                    <a14:useLocalDpi xmlns:a14="http://schemas.microsoft.com/office/drawing/2010/main" xmlns="" val="0"/>
                  </a:ext>
                </a:extLst>
              </a:blip>
              <a:srcRect/>
              <a:stretch/>
            </p:blipFill>
            <p:spPr bwMode="auto">
              <a:xfrm>
                <a:off x="3568604" y="4343400"/>
                <a:ext cx="1079596" cy="881369"/>
              </a:xfrm>
              <a:prstGeom prst="rect">
                <a:avLst/>
              </a:prstGeom>
              <a:ln>
                <a:noFill/>
              </a:ln>
              <a:effectLst>
                <a:outerShdw blurRad="292100" dist="139700" dir="2700000" algn="tl" rotWithShape="0">
                  <a:srgbClr val="333333">
                    <a:alpha val="65000"/>
                  </a:srgbClr>
                </a:outerShdw>
              </a:effectLst>
            </p:spPr>
          </p:pic>
          <p:pic>
            <p:nvPicPr>
              <p:cNvPr id="37" name="Picture 2"/>
              <p:cNvPicPr>
                <a:picLocks noChangeAspect="1" noChangeArrowheads="1"/>
              </p:cNvPicPr>
              <p:nvPr/>
            </p:nvPicPr>
            <p:blipFill>
              <a:blip r:embed="rId11" cstate="print">
                <a:extLst>
                  <a:ext uri="{28A0092B-C50C-407E-A947-70E740481C1C}">
                    <a14:useLocalDpi xmlns:a14="http://schemas.microsoft.com/office/drawing/2010/main" xmlns="" val="0"/>
                  </a:ext>
                </a:extLst>
              </a:blip>
              <a:srcRect/>
              <a:stretch>
                <a:fillRect/>
              </a:stretch>
            </p:blipFill>
            <p:spPr bwMode="auto">
              <a:xfrm>
                <a:off x="197604" y="5541137"/>
                <a:ext cx="1250196" cy="1012063"/>
              </a:xfrm>
              <a:prstGeom prst="rect">
                <a:avLst/>
              </a:prstGeom>
              <a:ln>
                <a:noFill/>
              </a:ln>
              <a:effectLst>
                <a:outerShdw blurRad="292100" dist="139700" dir="2700000" algn="tl" rotWithShape="0">
                  <a:srgbClr val="333333">
                    <a:alpha val="65000"/>
                  </a:srgbClr>
                </a:outerShdw>
              </a:effectLst>
            </p:spPr>
          </p:pic>
          <p:pic>
            <p:nvPicPr>
              <p:cNvPr id="38" name="Picture 3"/>
              <p:cNvPicPr>
                <a:picLocks noChangeArrowheads="1"/>
              </p:cNvPicPr>
              <p:nvPr/>
            </p:nvPicPr>
            <p:blipFill>
              <a:blip r:embed="rId12" cstate="screen">
                <a:extLst>
                  <a:ext uri="{28A0092B-C50C-407E-A947-70E740481C1C}">
                    <a14:useLocalDpi xmlns:a14="http://schemas.microsoft.com/office/drawing/2010/main" xmlns="" val="0"/>
                  </a:ext>
                </a:extLst>
              </a:blip>
              <a:srcRect/>
              <a:stretch>
                <a:fillRect/>
              </a:stretch>
            </p:blipFill>
            <p:spPr bwMode="auto">
              <a:xfrm>
                <a:off x="3549868" y="5562600"/>
                <a:ext cx="1143000" cy="951622"/>
              </a:xfrm>
              <a:prstGeom prst="rect">
                <a:avLst/>
              </a:prstGeom>
              <a:ln>
                <a:noFill/>
              </a:ln>
              <a:effectLst>
                <a:outerShdw blurRad="292100" dist="139700" dir="2700000" algn="tl" rotWithShape="0">
                  <a:srgbClr val="333333">
                    <a:alpha val="65000"/>
                  </a:srgbClr>
                </a:outerShdw>
              </a:effectLst>
            </p:spPr>
          </p:pic>
          <p:sp>
            <p:nvSpPr>
              <p:cNvPr id="39" name="Rounded Rectangle 38"/>
              <p:cNvSpPr/>
              <p:nvPr/>
            </p:nvSpPr>
            <p:spPr>
              <a:xfrm>
                <a:off x="83693" y="4131681"/>
                <a:ext cx="3344184" cy="1208617"/>
              </a:xfrm>
              <a:prstGeom prst="roundRect">
                <a:avLst>
                  <a:gd name="adj" fmla="val 7062"/>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pic>
            <p:nvPicPr>
              <p:cNvPr id="40" name="Picture 2"/>
              <p:cNvPicPr>
                <a:picLocks noChangeAspect="1" noChangeArrowheads="1"/>
              </p:cNvPicPr>
              <p:nvPr/>
            </p:nvPicPr>
            <p:blipFill>
              <a:blip r:embed="rId13" cstate="screen">
                <a:extLst>
                  <a:ext uri="{28A0092B-C50C-407E-A947-70E740481C1C}">
                    <a14:useLocalDpi xmlns:a14="http://schemas.microsoft.com/office/drawing/2010/main" xmlns="" val="0"/>
                  </a:ext>
                </a:extLst>
              </a:blip>
              <a:srcRect/>
              <a:stretch>
                <a:fillRect/>
              </a:stretch>
            </p:blipFill>
            <p:spPr bwMode="auto">
              <a:xfrm>
                <a:off x="327402" y="4326312"/>
                <a:ext cx="990600" cy="931488"/>
              </a:xfrm>
              <a:prstGeom prst="rect">
                <a:avLst/>
              </a:prstGeom>
              <a:ln>
                <a:noFill/>
              </a:ln>
              <a:effectLst>
                <a:outerShdw blurRad="292100" dist="139700" dir="2700000" algn="tl" rotWithShape="0">
                  <a:srgbClr val="333333">
                    <a:alpha val="65000"/>
                  </a:srgbClr>
                </a:outerShdw>
              </a:effectLst>
            </p:spPr>
          </p:pic>
          <p:sp>
            <p:nvSpPr>
              <p:cNvPr id="41" name="Rectangle 40"/>
              <p:cNvSpPr/>
              <p:nvPr/>
            </p:nvSpPr>
            <p:spPr>
              <a:xfrm>
                <a:off x="1555913" y="4419600"/>
                <a:ext cx="1765355" cy="830997"/>
              </a:xfrm>
              <a:prstGeom prst="rect">
                <a:avLst/>
              </a:prstGeom>
            </p:spPr>
            <p:txBody>
              <a:bodyPr wrap="none">
                <a:spAutoFit/>
              </a:bodyPr>
              <a:lstStyle/>
              <a:p>
                <a:pPr algn="ctr"/>
                <a:r>
                  <a:rPr lang="en-US" sz="2400" b="1" dirty="0">
                    <a:solidFill>
                      <a:schemeClr val="tx1">
                        <a:lumMod val="65000"/>
                        <a:lumOff val="35000"/>
                      </a:schemeClr>
                    </a:solidFill>
                    <a:latin typeface="Arial" pitchFamily="34" charset="0"/>
                    <a:cs typeface="Arial" pitchFamily="34" charset="0"/>
                  </a:rPr>
                  <a:t>Team Wiki </a:t>
                </a:r>
                <a:endParaRPr lang="en-US" sz="2400" b="1" dirty="0" smtClean="0">
                  <a:solidFill>
                    <a:schemeClr val="tx1">
                      <a:lumMod val="65000"/>
                      <a:lumOff val="35000"/>
                    </a:schemeClr>
                  </a:solidFill>
                  <a:latin typeface="Arial" pitchFamily="34" charset="0"/>
                  <a:cs typeface="Arial" pitchFamily="34" charset="0"/>
                </a:endParaRPr>
              </a:p>
              <a:p>
                <a:pPr algn="ctr"/>
                <a:r>
                  <a:rPr lang="en-US" sz="2400" b="1" dirty="0" smtClean="0">
                    <a:solidFill>
                      <a:schemeClr val="tx1">
                        <a:lumMod val="65000"/>
                        <a:lumOff val="35000"/>
                      </a:schemeClr>
                    </a:solidFill>
                    <a:latin typeface="Arial" pitchFamily="34" charset="0"/>
                    <a:cs typeface="Arial" pitchFamily="34" charset="0"/>
                  </a:rPr>
                  <a:t>Pages</a:t>
                </a:r>
                <a:endParaRPr lang="en-US" sz="2400" b="1" dirty="0">
                  <a:solidFill>
                    <a:schemeClr val="tx1">
                      <a:lumMod val="65000"/>
                      <a:lumOff val="35000"/>
                    </a:schemeClr>
                  </a:solidFill>
                  <a:latin typeface="Arial" pitchFamily="34" charset="0"/>
                  <a:cs typeface="Arial" pitchFamily="34" charset="0"/>
                </a:endParaRPr>
              </a:p>
            </p:txBody>
          </p:sp>
          <p:sp>
            <p:nvSpPr>
              <p:cNvPr id="42" name="Rectangle 41"/>
              <p:cNvSpPr/>
              <p:nvPr/>
            </p:nvSpPr>
            <p:spPr>
              <a:xfrm>
                <a:off x="76200" y="3850957"/>
                <a:ext cx="4150495" cy="492443"/>
              </a:xfrm>
              <a:prstGeom prst="rect">
                <a:avLst/>
              </a:prstGeom>
              <a:noFill/>
            </p:spPr>
            <p:txBody>
              <a:bodyPr wrap="none" lIns="91440" tIns="45720" rIns="91440" bIns="45720">
                <a:spAutoFit/>
              </a:bodyPr>
              <a:lstStyle/>
              <a:p>
                <a:pPr algn="ctr"/>
                <a:r>
                  <a:rPr lang="en-US" sz="26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Enrichment Components</a:t>
                </a:r>
                <a:endParaRPr lang="en-US" sz="26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sp>
            <p:nvSpPr>
              <p:cNvPr id="43" name="Rectangle 42"/>
              <p:cNvSpPr/>
              <p:nvPr/>
            </p:nvSpPr>
            <p:spPr>
              <a:xfrm>
                <a:off x="4648200" y="5646003"/>
                <a:ext cx="2209800" cy="830997"/>
              </a:xfrm>
              <a:prstGeom prst="rect">
                <a:avLst/>
              </a:prstGeom>
            </p:spPr>
            <p:txBody>
              <a:bodyPr wrap="square">
                <a:spAutoFit/>
              </a:bodyPr>
              <a:lstStyle/>
              <a:p>
                <a:pPr algn="ctr"/>
                <a:r>
                  <a:rPr lang="en-US" sz="2400" b="1" dirty="0">
                    <a:solidFill>
                      <a:schemeClr val="tx1">
                        <a:lumMod val="65000"/>
                        <a:lumOff val="35000"/>
                      </a:schemeClr>
                    </a:solidFill>
                    <a:latin typeface="Arial" pitchFamily="34" charset="0"/>
                    <a:cs typeface="Arial" pitchFamily="34" charset="0"/>
                  </a:rPr>
                  <a:t>Team </a:t>
                </a:r>
                <a:r>
                  <a:rPr lang="en-US" sz="2400" b="1" dirty="0" smtClean="0">
                    <a:solidFill>
                      <a:schemeClr val="tx1">
                        <a:lumMod val="65000"/>
                        <a:lumOff val="35000"/>
                      </a:schemeClr>
                    </a:solidFill>
                    <a:latin typeface="Arial" pitchFamily="34" charset="0"/>
                    <a:cs typeface="Arial" pitchFamily="34" charset="0"/>
                  </a:rPr>
                  <a:t>Presentations</a:t>
                </a:r>
                <a:endParaRPr lang="en-US" sz="2400" b="1" dirty="0">
                  <a:solidFill>
                    <a:schemeClr val="tx1">
                      <a:lumMod val="65000"/>
                      <a:lumOff val="35000"/>
                    </a:schemeClr>
                  </a:solidFill>
                  <a:latin typeface="Arial" pitchFamily="34" charset="0"/>
                  <a:cs typeface="Arial" pitchFamily="34" charset="0"/>
                </a:endParaRPr>
              </a:p>
            </p:txBody>
          </p:sp>
        </p:grpSp>
        <p:pic>
          <p:nvPicPr>
            <p:cNvPr id="46" name="Picture 45"/>
            <p:cNvPicPr>
              <a:picLocks noChangeAspect="1"/>
            </p:cNvPicPr>
            <p:nvPr/>
          </p:nvPicPr>
          <p:blipFill>
            <a:blip r:embed="rId14" cstate="print">
              <a:extLst>
                <a:ext uri="{28A0092B-C50C-407E-A947-70E740481C1C}">
                  <a14:useLocalDpi xmlns:a14="http://schemas.microsoft.com/office/drawing/2010/main" xmlns="" val="0"/>
                </a:ext>
              </a:extLst>
            </a:blip>
            <a:stretch>
              <a:fillRect/>
            </a:stretch>
          </p:blipFill>
          <p:spPr>
            <a:xfrm>
              <a:off x="76200" y="43500"/>
              <a:ext cx="3531820" cy="1175700"/>
            </a:xfrm>
            <a:prstGeom prst="rect">
              <a:avLst/>
            </a:prstGeom>
          </p:spPr>
        </p:pic>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txBox="1">
            <a:spLocks/>
          </p:cNvSpPr>
          <p:nvPr/>
        </p:nvSpPr>
        <p:spPr bwMode="auto">
          <a:xfrm>
            <a:off x="0" y="914400"/>
            <a:ext cx="9143999" cy="2133600"/>
          </a:xfrm>
          <a:prstGeom prst="rect">
            <a:avLst/>
          </a:prstGeom>
          <a:noFill/>
          <a:ln w="9525">
            <a:noFill/>
            <a:miter lim="800000"/>
            <a:headEnd/>
            <a:tailEnd/>
          </a:ln>
        </p:spPr>
        <p:txBody>
          <a:bodyPr/>
          <a:lstStyle/>
          <a:p>
            <a:pPr marL="285750" indent="-285750">
              <a:buFont typeface="Arial" pitchFamily="34" charset="0"/>
              <a:buChar char="•"/>
            </a:pPr>
            <a:r>
              <a:rPr lang="en-US" dirty="0" smtClean="0">
                <a:latin typeface="Arial" pitchFamily="34" charset="0"/>
                <a:cs typeface="Arial" pitchFamily="34" charset="0"/>
              </a:rPr>
              <a:t>Scientists apply these geologic principles (and others) to study impact craters which can help them learn about the history of our Solar System.</a:t>
            </a:r>
          </a:p>
          <a:p>
            <a:endParaRPr lang="en-US" sz="1200" dirty="0">
              <a:latin typeface="Arial" pitchFamily="34" charset="0"/>
              <a:cs typeface="Arial" pitchFamily="34" charset="0"/>
            </a:endParaRPr>
          </a:p>
          <a:p>
            <a:pPr marL="285750" indent="-285750">
              <a:buFont typeface="Arial" pitchFamily="34" charset="0"/>
              <a:buChar char="•"/>
            </a:pPr>
            <a:r>
              <a:rPr lang="en-US" dirty="0" smtClean="0">
                <a:latin typeface="Arial" pitchFamily="34" charset="0"/>
                <a:cs typeface="Arial" pitchFamily="34" charset="0"/>
              </a:rPr>
              <a:t>Classification of craters can be useful in determining </a:t>
            </a:r>
            <a:r>
              <a:rPr lang="en-US" i="1" dirty="0" smtClean="0">
                <a:latin typeface="Arial" pitchFamily="34" charset="0"/>
                <a:cs typeface="Arial" pitchFamily="34" charset="0"/>
              </a:rPr>
              <a:t>when</a:t>
            </a:r>
            <a:r>
              <a:rPr lang="en-US" dirty="0" smtClean="0">
                <a:latin typeface="Arial" pitchFamily="34" charset="0"/>
                <a:cs typeface="Arial" pitchFamily="34" charset="0"/>
              </a:rPr>
              <a:t> processes may have occurred on a planetary surface. </a:t>
            </a:r>
            <a:r>
              <a:rPr lang="en-US" sz="1400" dirty="0">
                <a:latin typeface="Arial" pitchFamily="34" charset="0"/>
                <a:cs typeface="Arial" pitchFamily="34" charset="0"/>
              </a:rPr>
              <a:t>(currently, early </a:t>
            </a:r>
            <a:r>
              <a:rPr lang="en-US" sz="1400" i="1" u="sng" dirty="0" smtClean="0">
                <a:latin typeface="Arial" pitchFamily="34" charset="0"/>
                <a:cs typeface="Arial" pitchFamily="34" charset="0"/>
              </a:rPr>
              <a:t>or</a:t>
            </a:r>
            <a:r>
              <a:rPr lang="en-US" sz="1400" dirty="0" smtClean="0">
                <a:latin typeface="Arial" pitchFamily="34" charset="0"/>
                <a:cs typeface="Arial" pitchFamily="34" charset="0"/>
              </a:rPr>
              <a:t> throughout </a:t>
            </a:r>
            <a:r>
              <a:rPr lang="en-US" sz="1400" dirty="0">
                <a:latin typeface="Arial" pitchFamily="34" charset="0"/>
                <a:cs typeface="Arial" pitchFamily="34" charset="0"/>
              </a:rPr>
              <a:t>history, </a:t>
            </a:r>
            <a:r>
              <a:rPr lang="en-US" sz="1400" dirty="0" smtClean="0">
                <a:latin typeface="Arial" pitchFamily="34" charset="0"/>
                <a:cs typeface="Arial" pitchFamily="34" charset="0"/>
              </a:rPr>
              <a:t>never</a:t>
            </a:r>
            <a:r>
              <a:rPr lang="en-US" sz="1400" dirty="0">
                <a:latin typeface="Arial" pitchFamily="34" charset="0"/>
                <a:cs typeface="Arial" pitchFamily="34" charset="0"/>
              </a:rPr>
              <a:t>) </a:t>
            </a:r>
            <a:endParaRPr lang="en-US" sz="1400" dirty="0" smtClean="0">
              <a:latin typeface="Arial" pitchFamily="34" charset="0"/>
              <a:cs typeface="Arial" pitchFamily="34" charset="0"/>
            </a:endParaRPr>
          </a:p>
          <a:p>
            <a:endParaRPr lang="en-US" sz="1200" dirty="0">
              <a:latin typeface="Arial" pitchFamily="34" charset="0"/>
              <a:cs typeface="Arial" pitchFamily="34" charset="0"/>
            </a:endParaRPr>
          </a:p>
          <a:p>
            <a:pPr marL="285750" indent="-285750">
              <a:buFont typeface="Arial" pitchFamily="34" charset="0"/>
              <a:buChar char="•"/>
            </a:pPr>
            <a:r>
              <a:rPr lang="en-US" dirty="0" smtClean="0">
                <a:latin typeface="Arial" pitchFamily="34" charset="0"/>
                <a:cs typeface="Arial" pitchFamily="34" charset="0"/>
              </a:rPr>
              <a:t>The surface of Earth is constantly being modified by Earth’s active processes.  Do you think there are many preserved craters on Earth?  </a:t>
            </a:r>
          </a:p>
        </p:txBody>
      </p:sp>
      <p:sp>
        <p:nvSpPr>
          <p:cNvPr id="5" name="Content Placeholder 13"/>
          <p:cNvSpPr txBox="1">
            <a:spLocks/>
          </p:cNvSpPr>
          <p:nvPr/>
        </p:nvSpPr>
        <p:spPr>
          <a:xfrm>
            <a:off x="0" y="0"/>
            <a:ext cx="9146630" cy="838199"/>
          </a:xfrm>
          <a:prstGeom prst="rect">
            <a:avLst/>
          </a:prstGeom>
          <a:solidFill>
            <a:schemeClr val="bg1">
              <a:lumMod val="85000"/>
            </a:schemeClr>
          </a:solidFill>
          <a:ln>
            <a:solidFill>
              <a:schemeClr val="tx1"/>
            </a:solidFill>
          </a:ln>
        </p:spPr>
        <p:txBody>
          <a:bodyPr/>
          <a:lstStyle/>
          <a:p>
            <a:pPr marR="0" lvl="0" algn="ctr" defTabSz="914400" rtl="0" eaLnBrk="0" fontAlgn="base" latinLnBrk="0" hangingPunct="0">
              <a:lnSpc>
                <a:spcPct val="100000"/>
              </a:lnSpc>
              <a:spcBef>
                <a:spcPts val="0"/>
              </a:spcBef>
              <a:spcAft>
                <a:spcPct val="0"/>
              </a:spcAft>
              <a:buClrTx/>
              <a:buSzTx/>
              <a:buFont typeface="Arial" charset="0"/>
              <a:buNone/>
              <a:tabLst/>
              <a:defRPr/>
            </a:pPr>
            <a:endParaRPr kumimoji="0" lang="en-US" sz="1200" b="1" i="1" u="none" strike="noStrike" kern="1200" cap="none" spc="0" normalizeH="0" baseline="0" noProof="0" dirty="0" smtClean="0">
              <a:ln>
                <a:noFill/>
              </a:ln>
              <a:solidFill>
                <a:schemeClr val="tx1"/>
              </a:solidFill>
              <a:effectLst/>
              <a:uLnTx/>
              <a:uFillTx/>
              <a:latin typeface="Arial" charset="0"/>
              <a:ea typeface="+mn-ea"/>
              <a:cs typeface="Arial" charset="0"/>
            </a:endParaRPr>
          </a:p>
          <a:p>
            <a:pPr marR="0" lvl="0" algn="ctr" defTabSz="914400" rtl="0" eaLnBrk="0" fontAlgn="base" latinLnBrk="0" hangingPunct="0">
              <a:lnSpc>
                <a:spcPct val="100000"/>
              </a:lnSpc>
              <a:spcBef>
                <a:spcPts val="0"/>
              </a:spcBef>
              <a:spcAft>
                <a:spcPct val="0"/>
              </a:spcAft>
              <a:buClrTx/>
              <a:buSzTx/>
              <a:buFont typeface="Arial" charset="0"/>
              <a:buNone/>
              <a:tabLst/>
              <a:defRPr/>
            </a:pPr>
            <a:r>
              <a:rPr kumimoji="0" lang="en-US" sz="2400" b="1" i="1" u="none" strike="noStrike" kern="1200" cap="none" spc="0" normalizeH="0" baseline="0" noProof="0" dirty="0" smtClean="0">
                <a:ln>
                  <a:noFill/>
                </a:ln>
                <a:solidFill>
                  <a:schemeClr val="tx1"/>
                </a:solidFill>
                <a:effectLst/>
                <a:uLnTx/>
                <a:uFillTx/>
                <a:latin typeface="Arial" charset="0"/>
                <a:ea typeface="+mn-ea"/>
                <a:cs typeface="Arial" charset="0"/>
              </a:rPr>
              <a:t>PART 3:  GEOLOGIC HISTORY PRACTICE SCENARIOS</a:t>
            </a:r>
            <a:endParaRPr kumimoji="0" lang="en-US" sz="2400" b="0" i="0" u="none" strike="noStrike" kern="1200" cap="none" spc="0" normalizeH="0" baseline="0" noProof="0" dirty="0" smtClean="0">
              <a:ln>
                <a:noFill/>
              </a:ln>
              <a:solidFill>
                <a:srgbClr val="C00000"/>
              </a:solidFill>
              <a:effectLst/>
              <a:uLnTx/>
              <a:uFillTx/>
              <a:latin typeface="Arial" charset="0"/>
              <a:ea typeface="+mn-ea"/>
              <a:cs typeface="Arial" charset="0"/>
            </a:endParaRPr>
          </a:p>
          <a:p>
            <a:pPr marL="463550" marR="0" lvl="1" indent="-350838" algn="ctr" defTabSz="914400" rtl="0" eaLnBrk="0" fontAlgn="base" latinLnBrk="0" hangingPunct="0">
              <a:lnSpc>
                <a:spcPct val="100000"/>
              </a:lnSpc>
              <a:spcBef>
                <a:spcPct val="20000"/>
              </a:spcBef>
              <a:spcAft>
                <a:spcPct val="0"/>
              </a:spcAft>
              <a:buClrTx/>
              <a:buSzTx/>
              <a:buFont typeface="Arial" charset="0"/>
              <a:buNone/>
              <a:tabLst/>
              <a:defRPr/>
            </a:pPr>
            <a:endParaRPr kumimoji="0" lang="en-US" sz="400" b="0" i="0" u="none" strike="noStrike" kern="1200" cap="none" spc="0" normalizeH="0" baseline="0" noProof="0" dirty="0" smtClean="0">
              <a:ln>
                <a:noFill/>
              </a:ln>
              <a:solidFill>
                <a:schemeClr val="tx1"/>
              </a:solidFill>
              <a:effectLst/>
              <a:uLnTx/>
              <a:uFillTx/>
              <a:latin typeface="Arial" charset="0"/>
              <a:ea typeface="+mn-ea"/>
              <a:cs typeface="Arial" charset="0"/>
            </a:endParaRPr>
          </a:p>
          <a:p>
            <a:pPr marL="463550" marR="0" lvl="1" indent="-350838" algn="ctr" defTabSz="914400" rtl="0" eaLnBrk="0" fontAlgn="base" latinLnBrk="0" hangingPunct="0">
              <a:lnSpc>
                <a:spcPct val="100000"/>
              </a:lnSpc>
              <a:spcBef>
                <a:spcPct val="20000"/>
              </a:spcBef>
              <a:spcAft>
                <a:spcPct val="0"/>
              </a:spcAft>
              <a:buClrTx/>
              <a:buSzTx/>
              <a:buFont typeface="Arial" charset="0"/>
              <a:buNone/>
              <a:tabLst/>
              <a:defRPr/>
            </a:pPr>
            <a:r>
              <a:rPr kumimoji="0" lang="en-US" sz="2000" b="0" i="0" u="none" strike="noStrike" kern="1200" cap="none" spc="0" normalizeH="0" baseline="0" noProof="0" dirty="0" smtClean="0">
                <a:ln>
                  <a:noFill/>
                </a:ln>
                <a:solidFill>
                  <a:schemeClr val="tx1"/>
                </a:solidFill>
                <a:effectLst/>
                <a:uLnTx/>
                <a:uFillTx/>
                <a:latin typeface="Arial" charset="0"/>
                <a:ea typeface="+mn-ea"/>
                <a:cs typeface="Arial" charset="0"/>
              </a:rPr>
              <a:t>   </a:t>
            </a:r>
          </a:p>
          <a:p>
            <a:pPr marL="342900" marR="0" lvl="0" indent="-342900" algn="ctr" defTabSz="914400" rtl="0" eaLnBrk="0" fontAlgn="base" latinLnBrk="0" hangingPunct="0">
              <a:lnSpc>
                <a:spcPct val="100000"/>
              </a:lnSpc>
              <a:spcBef>
                <a:spcPct val="20000"/>
              </a:spcBef>
              <a:spcAft>
                <a:spcPct val="0"/>
              </a:spcAft>
              <a:buClrTx/>
              <a:buSzTx/>
              <a:buFont typeface="Wingdings" pitchFamily="2" charset="2"/>
              <a:buChar char="Ø"/>
              <a:tabLst/>
              <a:defRPr/>
            </a:pPr>
            <a:endParaRPr kumimoji="0" lang="en-US" sz="600" b="0" i="0" u="none" strike="noStrike" kern="1200" cap="none" spc="0" normalizeH="0" baseline="0" noProof="0" dirty="0" smtClean="0">
              <a:ln>
                <a:noFill/>
              </a:ln>
              <a:solidFill>
                <a:schemeClr val="tx1"/>
              </a:solidFill>
              <a:effectLst/>
              <a:uLnTx/>
              <a:uFillTx/>
              <a:latin typeface="Arial" charset="0"/>
              <a:ea typeface="+mn-ea"/>
              <a:cs typeface="Arial" charset="0"/>
            </a:endParaRPr>
          </a:p>
          <a:p>
            <a:pPr marL="342900" marR="0" lvl="0" indent="-342900" algn="ctr" defTabSz="914400" rtl="0" eaLnBrk="0" fontAlgn="base" latinLnBrk="0" hangingPunct="0">
              <a:lnSpc>
                <a:spcPct val="100000"/>
              </a:lnSpc>
              <a:spcBef>
                <a:spcPct val="20000"/>
              </a:spcBef>
              <a:spcAft>
                <a:spcPct val="0"/>
              </a:spcAft>
              <a:buClrTx/>
              <a:buSzTx/>
              <a:buFont typeface="Arial" charset="0"/>
              <a:buNone/>
              <a:tabLst/>
              <a:defRPr/>
            </a:pPr>
            <a:endParaRPr kumimoji="0" lang="en-US" sz="2800" b="0" i="0" u="none" strike="noStrike" kern="1200" cap="none" spc="0" normalizeH="0" baseline="0" noProof="0" dirty="0" smtClean="0">
              <a:ln>
                <a:noFill/>
              </a:ln>
              <a:solidFill>
                <a:schemeClr val="tx1"/>
              </a:solidFill>
              <a:effectLst/>
              <a:uLnTx/>
              <a:uFillTx/>
              <a:latin typeface="Arial" charset="0"/>
              <a:ea typeface="+mn-ea"/>
              <a:cs typeface="Arial" charset="0"/>
            </a:endParaRPr>
          </a:p>
        </p:txBody>
      </p:sp>
      <p:grpSp>
        <p:nvGrpSpPr>
          <p:cNvPr id="10" name="Group 9"/>
          <p:cNvGrpSpPr/>
          <p:nvPr/>
        </p:nvGrpSpPr>
        <p:grpSpPr>
          <a:xfrm>
            <a:off x="1007614" y="3019125"/>
            <a:ext cx="3107186" cy="3723206"/>
            <a:chOff x="1007614" y="3019125"/>
            <a:chExt cx="3107186" cy="3723206"/>
          </a:xfrm>
        </p:grpSpPr>
        <p:pic>
          <p:nvPicPr>
            <p:cNvPr id="2050" name="Picture 2" descr="BarringerCraterv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007614" y="3019125"/>
              <a:ext cx="3107186" cy="312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 name="TextBox 3"/>
            <p:cNvSpPr txBox="1"/>
            <p:nvPr/>
          </p:nvSpPr>
          <p:spPr>
            <a:xfrm>
              <a:off x="1449789" y="6096000"/>
              <a:ext cx="2222836" cy="646331"/>
            </a:xfrm>
            <a:prstGeom prst="rect">
              <a:avLst/>
            </a:prstGeom>
            <a:solidFill>
              <a:srgbClr val="FFFF00"/>
            </a:solidFill>
            <a:ln>
              <a:solidFill>
                <a:schemeClr val="tx1"/>
              </a:solidFill>
            </a:ln>
          </p:spPr>
          <p:txBody>
            <a:bodyPr wrap="square" rtlCol="0">
              <a:spAutoFit/>
            </a:bodyPr>
            <a:lstStyle/>
            <a:p>
              <a:pPr algn="ctr"/>
              <a:r>
                <a:rPr lang="en-US" sz="1200" dirty="0" smtClean="0"/>
                <a:t>~50,000 years “young”</a:t>
              </a:r>
            </a:p>
            <a:p>
              <a:pPr algn="ctr"/>
              <a:r>
                <a:rPr lang="en-US" sz="1200" dirty="0" smtClean="0"/>
                <a:t>~1.2 km in diameter</a:t>
              </a:r>
            </a:p>
            <a:p>
              <a:pPr algn="ctr"/>
              <a:r>
                <a:rPr lang="en-US" sz="1200" dirty="0" smtClean="0"/>
                <a:t>Classification:  modified</a:t>
              </a:r>
              <a:endParaRPr lang="en-US" sz="1200" dirty="0"/>
            </a:p>
          </p:txBody>
        </p:sp>
      </p:grpSp>
      <p:grpSp>
        <p:nvGrpSpPr>
          <p:cNvPr id="9" name="Group 8"/>
          <p:cNvGrpSpPr/>
          <p:nvPr/>
        </p:nvGrpSpPr>
        <p:grpSpPr>
          <a:xfrm>
            <a:off x="4910442" y="3019125"/>
            <a:ext cx="3035552" cy="3723206"/>
            <a:chOff x="4910442" y="3019125"/>
            <a:chExt cx="3035552" cy="3723206"/>
          </a:xfrm>
        </p:grpSpPr>
        <p:pic>
          <p:nvPicPr>
            <p:cNvPr id="2051" name="Picture 3" descr="VredefortCrate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910442" y="3019125"/>
              <a:ext cx="3035552" cy="31636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 name="TextBox 7"/>
            <p:cNvSpPr txBox="1"/>
            <p:nvPr/>
          </p:nvSpPr>
          <p:spPr>
            <a:xfrm>
              <a:off x="5351352" y="6096000"/>
              <a:ext cx="2153733" cy="646331"/>
            </a:xfrm>
            <a:prstGeom prst="rect">
              <a:avLst/>
            </a:prstGeom>
            <a:solidFill>
              <a:srgbClr val="FFFF00"/>
            </a:solidFill>
            <a:ln>
              <a:solidFill>
                <a:schemeClr val="tx1"/>
              </a:solidFill>
            </a:ln>
          </p:spPr>
          <p:txBody>
            <a:bodyPr wrap="square" rtlCol="0">
              <a:spAutoFit/>
            </a:bodyPr>
            <a:lstStyle/>
            <a:p>
              <a:pPr algn="ctr"/>
              <a:r>
                <a:rPr lang="en-US" sz="1200" dirty="0" smtClean="0"/>
                <a:t>~2 billion years old</a:t>
              </a:r>
            </a:p>
            <a:p>
              <a:pPr algn="ctr"/>
              <a:r>
                <a:rPr lang="en-US" sz="1200" dirty="0" smtClean="0"/>
                <a:t>~160 km in diameter</a:t>
              </a:r>
            </a:p>
            <a:p>
              <a:pPr algn="ctr"/>
              <a:r>
                <a:rPr lang="en-US" sz="1200" dirty="0" smtClean="0"/>
                <a:t>Classification:  destroyed</a:t>
              </a:r>
              <a:endParaRPr lang="en-US" sz="1200" dirty="0"/>
            </a:p>
          </p:txBody>
        </p:sp>
      </p:grpSp>
    </p:spTree>
    <p:extLst>
      <p:ext uri="{BB962C8B-B14F-4D97-AF65-F5344CB8AC3E}">
        <p14:creationId xmlns:p14="http://schemas.microsoft.com/office/powerpoint/2010/main" xmlns="" val="26465334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txBox="1">
            <a:spLocks/>
          </p:cNvSpPr>
          <p:nvPr/>
        </p:nvSpPr>
        <p:spPr bwMode="auto">
          <a:xfrm>
            <a:off x="0" y="914400"/>
            <a:ext cx="9143999" cy="5943600"/>
          </a:xfrm>
          <a:prstGeom prst="rect">
            <a:avLst/>
          </a:prstGeom>
          <a:noFill/>
          <a:ln w="9525">
            <a:noFill/>
            <a:miter lim="800000"/>
            <a:headEnd/>
            <a:tailEnd/>
          </a:ln>
        </p:spPr>
        <p:txBody>
          <a:bodyPr/>
          <a:lstStyle/>
          <a:p>
            <a:r>
              <a:rPr lang="en-US" sz="2000" b="1" dirty="0" smtClean="0"/>
              <a:t>For each scenario you will be asked the following 2 questions:</a:t>
            </a:r>
            <a:endParaRPr lang="en-US" dirty="0"/>
          </a:p>
          <a:p>
            <a:r>
              <a:rPr lang="en-US" sz="800" b="1" dirty="0"/>
              <a:t> </a:t>
            </a:r>
            <a:endParaRPr lang="en-US" sz="800" dirty="0"/>
          </a:p>
          <a:p>
            <a:r>
              <a:rPr lang="en-US" b="1" dirty="0">
                <a:solidFill>
                  <a:srgbClr val="C00000"/>
                </a:solidFill>
              </a:rPr>
              <a:t>Question 1:  </a:t>
            </a:r>
            <a:r>
              <a:rPr lang="en-US" b="1" dirty="0" smtClean="0">
                <a:solidFill>
                  <a:srgbClr val="C00000"/>
                </a:solidFill>
              </a:rPr>
              <a:t>Is the planetary surface relatively young or old?  Explain.</a:t>
            </a:r>
            <a:endParaRPr lang="en-US" b="1" dirty="0">
              <a:solidFill>
                <a:srgbClr val="C00000"/>
              </a:solidFill>
            </a:endParaRPr>
          </a:p>
          <a:p>
            <a:r>
              <a:rPr lang="en-US" b="1" i="1" dirty="0" smtClean="0"/>
              <a:t>Answer Hints:</a:t>
            </a:r>
            <a:r>
              <a:rPr lang="en-US" i="1" dirty="0" smtClean="0"/>
              <a:t> </a:t>
            </a:r>
          </a:p>
          <a:p>
            <a:pPr marL="285750" indent="-285750">
              <a:buFont typeface="Arial" pitchFamily="34" charset="0"/>
              <a:buChar char="•"/>
            </a:pPr>
            <a:r>
              <a:rPr lang="en-US" i="1" dirty="0" smtClean="0"/>
              <a:t>Does the planetary surface have many or few impact craters on the surface?</a:t>
            </a:r>
          </a:p>
          <a:p>
            <a:pPr marL="285750" indent="-285750">
              <a:buFont typeface="Arial" pitchFamily="34" charset="0"/>
              <a:buChar char="•"/>
            </a:pPr>
            <a:r>
              <a:rPr lang="en-US" i="1" dirty="0" smtClean="0"/>
              <a:t>Does the planetary surface have many large impact craters?  </a:t>
            </a:r>
          </a:p>
          <a:p>
            <a:r>
              <a:rPr lang="en-US" sz="1200" i="1" dirty="0"/>
              <a:t> </a:t>
            </a:r>
            <a:endParaRPr lang="en-US" sz="1200" dirty="0"/>
          </a:p>
          <a:p>
            <a:r>
              <a:rPr lang="en-US" b="1" dirty="0">
                <a:solidFill>
                  <a:srgbClr val="C00000"/>
                </a:solidFill>
              </a:rPr>
              <a:t>Question 2</a:t>
            </a:r>
            <a:r>
              <a:rPr lang="en-US" b="1" i="1" dirty="0">
                <a:solidFill>
                  <a:srgbClr val="C00000"/>
                </a:solidFill>
              </a:rPr>
              <a:t>:  </a:t>
            </a:r>
            <a:r>
              <a:rPr lang="en-US" b="1" dirty="0">
                <a:solidFill>
                  <a:srgbClr val="C00000"/>
                </a:solidFill>
              </a:rPr>
              <a:t>What can you infer about the </a:t>
            </a:r>
            <a:r>
              <a:rPr lang="en-US" b="1" dirty="0" smtClean="0">
                <a:solidFill>
                  <a:srgbClr val="C00000"/>
                </a:solidFill>
              </a:rPr>
              <a:t>geologic processes </a:t>
            </a:r>
            <a:r>
              <a:rPr lang="en-US" b="1" dirty="0">
                <a:solidFill>
                  <a:srgbClr val="C00000"/>
                </a:solidFill>
              </a:rPr>
              <a:t>affecting these planets?  Explain.</a:t>
            </a:r>
          </a:p>
          <a:p>
            <a:r>
              <a:rPr lang="en-US" b="1" i="1" dirty="0" smtClean="0"/>
              <a:t>Answer Hints:</a:t>
            </a:r>
          </a:p>
          <a:p>
            <a:pPr marL="285750" indent="-285750">
              <a:buFont typeface="Arial" pitchFamily="34" charset="0"/>
              <a:buChar char="•"/>
            </a:pPr>
            <a:r>
              <a:rPr lang="en-US" i="1" dirty="0" smtClean="0"/>
              <a:t>Are the impact craters modified?  This may mean there are (or were) active processes shaping the surface.  </a:t>
            </a:r>
            <a:endParaRPr lang="en-US" i="1" dirty="0"/>
          </a:p>
          <a:p>
            <a:pPr marL="285750" indent="-285750">
              <a:buFont typeface="Arial" pitchFamily="34" charset="0"/>
              <a:buChar char="•"/>
            </a:pPr>
            <a:r>
              <a:rPr lang="en-US" i="1" dirty="0" smtClean="0"/>
              <a:t>Are some impact craters preserved?  This may mean there are (or were not) any active processes changing the surface when those craters formed.  </a:t>
            </a:r>
            <a:endParaRPr lang="en-US" i="1" dirty="0"/>
          </a:p>
          <a:p>
            <a:pPr marL="342900" indent="-342900">
              <a:buFont typeface="Arial" pitchFamily="34" charset="0"/>
              <a:buChar char="•"/>
            </a:pPr>
            <a:endParaRPr lang="en-US" sz="1400" b="1" dirty="0" smtClean="0"/>
          </a:p>
          <a:p>
            <a:pPr eaLnBrk="0" hangingPunct="0">
              <a:spcBef>
                <a:spcPts val="0"/>
              </a:spcBef>
            </a:pPr>
            <a:endParaRPr lang="en-US" sz="2000" dirty="0" smtClean="0">
              <a:solidFill>
                <a:srgbClr val="000000"/>
              </a:solidFill>
              <a:cs typeface="Arial" charset="0"/>
            </a:endParaRPr>
          </a:p>
          <a:p>
            <a:pPr marL="342900" indent="-342900" eaLnBrk="0" hangingPunct="0">
              <a:spcBef>
                <a:spcPct val="20000"/>
              </a:spcBef>
            </a:pPr>
            <a:endParaRPr lang="en-US" sz="2000" dirty="0" smtClean="0">
              <a:solidFill>
                <a:srgbClr val="000000"/>
              </a:solidFill>
              <a:cs typeface="Arial" charset="0"/>
            </a:endParaRPr>
          </a:p>
          <a:p>
            <a:pPr marL="342900" indent="-342900" eaLnBrk="0" hangingPunct="0">
              <a:spcBef>
                <a:spcPct val="20000"/>
              </a:spcBef>
            </a:pPr>
            <a:endParaRPr lang="en-US" sz="2000" dirty="0">
              <a:solidFill>
                <a:srgbClr val="000000"/>
              </a:solidFill>
              <a:cs typeface="Arial" charset="0"/>
            </a:endParaRPr>
          </a:p>
        </p:txBody>
      </p:sp>
      <p:sp>
        <p:nvSpPr>
          <p:cNvPr id="5" name="Content Placeholder 13"/>
          <p:cNvSpPr txBox="1">
            <a:spLocks/>
          </p:cNvSpPr>
          <p:nvPr/>
        </p:nvSpPr>
        <p:spPr>
          <a:xfrm>
            <a:off x="0" y="0"/>
            <a:ext cx="9146630" cy="838199"/>
          </a:xfrm>
          <a:prstGeom prst="rect">
            <a:avLst/>
          </a:prstGeom>
          <a:solidFill>
            <a:schemeClr val="bg1">
              <a:lumMod val="85000"/>
            </a:schemeClr>
          </a:solidFill>
          <a:ln>
            <a:solidFill>
              <a:schemeClr val="tx1"/>
            </a:solidFill>
          </a:ln>
        </p:spPr>
        <p:txBody>
          <a:bodyPr/>
          <a:lstStyle/>
          <a:p>
            <a:pPr marR="0" lvl="0" algn="ctr" defTabSz="914400" rtl="0" eaLnBrk="0" fontAlgn="base" latinLnBrk="0" hangingPunct="0">
              <a:lnSpc>
                <a:spcPct val="100000"/>
              </a:lnSpc>
              <a:spcBef>
                <a:spcPts val="0"/>
              </a:spcBef>
              <a:spcAft>
                <a:spcPct val="0"/>
              </a:spcAft>
              <a:buClrTx/>
              <a:buSzTx/>
              <a:buFont typeface="Arial" charset="0"/>
              <a:buNone/>
              <a:tabLst/>
              <a:defRPr/>
            </a:pPr>
            <a:r>
              <a:rPr kumimoji="0" lang="en-US" sz="2400" b="1" i="1" u="none" strike="noStrike" kern="1200" cap="none" spc="0" normalizeH="0" baseline="0" noProof="0" dirty="0" smtClean="0">
                <a:ln>
                  <a:noFill/>
                </a:ln>
                <a:solidFill>
                  <a:schemeClr val="tx1"/>
                </a:solidFill>
                <a:effectLst/>
                <a:uLnTx/>
                <a:uFillTx/>
                <a:latin typeface="Arial" charset="0"/>
                <a:ea typeface="+mn-ea"/>
                <a:cs typeface="Arial" charset="0"/>
              </a:rPr>
              <a:t>PART 3:  GEOLOGIC HISTORY PRACTICE SCENARIOS</a:t>
            </a:r>
          </a:p>
          <a:p>
            <a:pPr marR="0" lvl="0" algn="ctr" defTabSz="914400" rtl="0" eaLnBrk="0" fontAlgn="base" latinLnBrk="0" hangingPunct="0">
              <a:lnSpc>
                <a:spcPct val="100000"/>
              </a:lnSpc>
              <a:spcBef>
                <a:spcPts val="0"/>
              </a:spcBef>
              <a:spcAft>
                <a:spcPct val="0"/>
              </a:spcAft>
              <a:buClrTx/>
              <a:buSzTx/>
              <a:buFont typeface="Arial" charset="0"/>
              <a:buNone/>
              <a:tabLst/>
              <a:defRPr/>
            </a:pPr>
            <a:r>
              <a:rPr lang="en-US" sz="2400" b="1" i="1" noProof="0" dirty="0" smtClean="0">
                <a:cs typeface="Arial" charset="0"/>
              </a:rPr>
              <a:t>Applying what you know</a:t>
            </a:r>
            <a:endParaRPr kumimoji="0" lang="en-US" sz="2400" b="1" i="0" u="none" strike="noStrike" kern="1200" cap="none" spc="0" normalizeH="0" baseline="0" noProof="0" dirty="0" smtClean="0">
              <a:ln>
                <a:noFill/>
              </a:ln>
              <a:solidFill>
                <a:srgbClr val="C00000"/>
              </a:solidFill>
              <a:effectLst/>
              <a:uLnTx/>
              <a:uFillTx/>
              <a:cs typeface="Arial" charset="0"/>
            </a:endParaRPr>
          </a:p>
          <a:p>
            <a:pPr marL="463550" marR="0" lvl="1" indent="-350838" algn="ctr" defTabSz="914400" rtl="0" eaLnBrk="0" fontAlgn="base" latinLnBrk="0" hangingPunct="0">
              <a:lnSpc>
                <a:spcPct val="100000"/>
              </a:lnSpc>
              <a:spcBef>
                <a:spcPct val="20000"/>
              </a:spcBef>
              <a:spcAft>
                <a:spcPct val="0"/>
              </a:spcAft>
              <a:buClrTx/>
              <a:buSzTx/>
              <a:buFont typeface="Arial" charset="0"/>
              <a:buNone/>
              <a:tabLst/>
              <a:defRPr/>
            </a:pPr>
            <a:endParaRPr kumimoji="0" lang="en-US" sz="400" b="1" i="0" u="none" strike="noStrike" kern="1200" cap="none" spc="0" normalizeH="0" baseline="0" noProof="0" dirty="0" smtClean="0">
              <a:ln>
                <a:noFill/>
              </a:ln>
              <a:solidFill>
                <a:schemeClr val="tx1"/>
              </a:solidFill>
              <a:effectLst/>
              <a:uLnTx/>
              <a:uFillTx/>
              <a:cs typeface="Arial" charset="0"/>
            </a:endParaRPr>
          </a:p>
          <a:p>
            <a:pPr marL="463550" marR="0" lvl="1" indent="-350838" algn="ctr" defTabSz="914400" rtl="0" eaLnBrk="0" fontAlgn="base" latinLnBrk="0" hangingPunct="0">
              <a:lnSpc>
                <a:spcPct val="100000"/>
              </a:lnSpc>
              <a:spcBef>
                <a:spcPct val="20000"/>
              </a:spcBef>
              <a:spcAft>
                <a:spcPct val="0"/>
              </a:spcAft>
              <a:buClrTx/>
              <a:buSzTx/>
              <a:buFont typeface="Arial" charset="0"/>
              <a:buNone/>
              <a:tabLst/>
              <a:defRPr/>
            </a:pPr>
            <a:r>
              <a:rPr kumimoji="0" lang="en-US" sz="2000" b="0" i="0" u="none" strike="noStrike" kern="1200" cap="none" spc="0" normalizeH="0" baseline="0" noProof="0" dirty="0" smtClean="0">
                <a:ln>
                  <a:noFill/>
                </a:ln>
                <a:solidFill>
                  <a:schemeClr val="tx1"/>
                </a:solidFill>
                <a:effectLst/>
                <a:uLnTx/>
                <a:uFillTx/>
                <a:latin typeface="Arial" charset="0"/>
                <a:ea typeface="+mn-ea"/>
                <a:cs typeface="Arial" charset="0"/>
              </a:rPr>
              <a:t>   </a:t>
            </a:r>
          </a:p>
          <a:p>
            <a:pPr marL="342900" marR="0" lvl="0" indent="-342900" algn="ctr" defTabSz="914400" rtl="0" eaLnBrk="0" fontAlgn="base" latinLnBrk="0" hangingPunct="0">
              <a:lnSpc>
                <a:spcPct val="100000"/>
              </a:lnSpc>
              <a:spcBef>
                <a:spcPct val="20000"/>
              </a:spcBef>
              <a:spcAft>
                <a:spcPct val="0"/>
              </a:spcAft>
              <a:buClrTx/>
              <a:buSzTx/>
              <a:buFont typeface="Wingdings" pitchFamily="2" charset="2"/>
              <a:buChar char="Ø"/>
              <a:tabLst/>
              <a:defRPr/>
            </a:pPr>
            <a:endParaRPr kumimoji="0" lang="en-US" sz="600" b="0" i="0" u="none" strike="noStrike" kern="1200" cap="none" spc="0" normalizeH="0" baseline="0" noProof="0" dirty="0" smtClean="0">
              <a:ln>
                <a:noFill/>
              </a:ln>
              <a:solidFill>
                <a:schemeClr val="tx1"/>
              </a:solidFill>
              <a:effectLst/>
              <a:uLnTx/>
              <a:uFillTx/>
              <a:latin typeface="Arial" charset="0"/>
              <a:ea typeface="+mn-ea"/>
              <a:cs typeface="Arial" charset="0"/>
            </a:endParaRPr>
          </a:p>
          <a:p>
            <a:pPr marL="342900" marR="0" lvl="0" indent="-342900" algn="ctr" defTabSz="914400" rtl="0" eaLnBrk="0" fontAlgn="base" latinLnBrk="0" hangingPunct="0">
              <a:lnSpc>
                <a:spcPct val="100000"/>
              </a:lnSpc>
              <a:spcBef>
                <a:spcPct val="20000"/>
              </a:spcBef>
              <a:spcAft>
                <a:spcPct val="0"/>
              </a:spcAft>
              <a:buClrTx/>
              <a:buSzTx/>
              <a:buFont typeface="Arial" charset="0"/>
              <a:buNone/>
              <a:tabLst/>
              <a:defRPr/>
            </a:pPr>
            <a:endParaRPr kumimoji="0" lang="en-US" sz="2800" b="0" i="0" u="none" strike="noStrike" kern="1200" cap="none" spc="0" normalizeH="0" baseline="0" noProof="0" dirty="0" smtClean="0">
              <a:ln>
                <a:noFill/>
              </a:ln>
              <a:solidFill>
                <a:schemeClr val="tx1"/>
              </a:solidFill>
              <a:effectLst/>
              <a:uLnTx/>
              <a:uFillTx/>
              <a:latin typeface="Arial" charset="0"/>
              <a:ea typeface="+mn-ea"/>
              <a:cs typeface="Arial" charset="0"/>
            </a:endParaRPr>
          </a:p>
        </p:txBody>
      </p:sp>
    </p:spTree>
    <p:extLst>
      <p:ext uri="{BB962C8B-B14F-4D97-AF65-F5344CB8AC3E}">
        <p14:creationId xmlns:p14="http://schemas.microsoft.com/office/powerpoint/2010/main" xmlns="" val="358381710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152400" y="5029200"/>
            <a:ext cx="3810000" cy="533400"/>
          </a:xfrm>
          <a:prstGeom prst="rect">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152400" y="4114800"/>
            <a:ext cx="3810000" cy="609600"/>
          </a:xfrm>
          <a:prstGeom prst="rect">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txBox="1">
            <a:spLocks/>
          </p:cNvSpPr>
          <p:nvPr/>
        </p:nvSpPr>
        <p:spPr>
          <a:xfrm>
            <a:off x="0" y="73570"/>
            <a:ext cx="9144000" cy="762000"/>
          </a:xfrm>
          <a:prstGeom prst="rect">
            <a:avLst/>
          </a:prstGeom>
        </p:spPr>
        <p:txBody>
          <a:bodyPr/>
          <a:lstStyle/>
          <a:p>
            <a:pPr algn="ctr" eaLnBrk="0" hangingPunct="0">
              <a:defRPr/>
            </a:pPr>
            <a:r>
              <a:rPr lang="en-US" sz="3600" b="1" dirty="0" smtClean="0">
                <a:solidFill>
                  <a:srgbClr val="C00000"/>
                </a:solidFill>
                <a:latin typeface="Arial" pitchFamily="34" charset="0"/>
                <a:ea typeface="+mj-ea"/>
                <a:cs typeface="Arial" pitchFamily="34" charset="0"/>
              </a:rPr>
              <a:t>Background Information</a:t>
            </a:r>
            <a:endParaRPr lang="en-US" sz="3600" b="1" dirty="0">
              <a:solidFill>
                <a:srgbClr val="C00000"/>
              </a:solidFill>
              <a:latin typeface="Arial" pitchFamily="34" charset="0"/>
              <a:ea typeface="+mj-ea"/>
              <a:cs typeface="Arial" pitchFamily="34" charset="0"/>
            </a:endParaRPr>
          </a:p>
        </p:txBody>
      </p:sp>
      <p:sp>
        <p:nvSpPr>
          <p:cNvPr id="3" name="Content Placeholder 2"/>
          <p:cNvSpPr txBox="1">
            <a:spLocks/>
          </p:cNvSpPr>
          <p:nvPr/>
        </p:nvSpPr>
        <p:spPr bwMode="auto">
          <a:xfrm>
            <a:off x="0" y="762000"/>
            <a:ext cx="5943600" cy="2590801"/>
          </a:xfrm>
          <a:prstGeom prst="rect">
            <a:avLst/>
          </a:prstGeom>
          <a:noFill/>
          <a:ln w="9525">
            <a:noFill/>
            <a:miter lim="800000"/>
            <a:headEnd/>
            <a:tailEnd/>
          </a:ln>
        </p:spPr>
        <p:txBody>
          <a:bodyPr/>
          <a:lstStyle/>
          <a:p>
            <a:pPr marL="173038" indent="-173038" eaLnBrk="0" hangingPunct="0">
              <a:spcBef>
                <a:spcPts val="0"/>
              </a:spcBef>
            </a:pPr>
            <a:r>
              <a:rPr lang="en-US" sz="2000" b="1" dirty="0" smtClean="0">
                <a:solidFill>
                  <a:srgbClr val="0000FF"/>
                </a:solidFill>
                <a:cs typeface="Arial" charset="0"/>
              </a:rPr>
              <a:t>C. CRATER CHARACTERISTICS:  </a:t>
            </a:r>
          </a:p>
          <a:p>
            <a:pPr marL="173038" indent="-173038" eaLnBrk="0" hangingPunct="0">
              <a:spcBef>
                <a:spcPts val="0"/>
              </a:spcBef>
            </a:pPr>
            <a:r>
              <a:rPr lang="en-US" b="1" dirty="0" smtClean="0">
                <a:solidFill>
                  <a:srgbClr val="000000"/>
                </a:solidFill>
                <a:cs typeface="Arial" charset="0"/>
              </a:rPr>
              <a:t>Five main parts of a crater:  </a:t>
            </a:r>
          </a:p>
          <a:p>
            <a:pPr marL="227013" lvl="1">
              <a:buFont typeface="Arial" pitchFamily="34" charset="0"/>
              <a:buChar char="•"/>
            </a:pPr>
            <a:r>
              <a:rPr lang="en-US" sz="1600" b="1" dirty="0" smtClean="0"/>
              <a:t> Rim</a:t>
            </a:r>
            <a:r>
              <a:rPr lang="en-US" sz="1600" b="1" dirty="0"/>
              <a:t>: </a:t>
            </a:r>
            <a:r>
              <a:rPr lang="en-US" sz="1600" dirty="0"/>
              <a:t> The raised area around the edge of the crater.</a:t>
            </a:r>
          </a:p>
          <a:p>
            <a:pPr marL="227013" lvl="1">
              <a:buFont typeface="Arial" pitchFamily="34" charset="0"/>
              <a:buChar char="•"/>
            </a:pPr>
            <a:r>
              <a:rPr lang="en-US" sz="1600" b="1" dirty="0" smtClean="0"/>
              <a:t> Wall</a:t>
            </a:r>
            <a:r>
              <a:rPr lang="en-US" sz="1600" b="1" dirty="0"/>
              <a:t>:</a:t>
            </a:r>
            <a:r>
              <a:rPr lang="en-US" sz="1600" dirty="0"/>
              <a:t>  The sides of the crater.  </a:t>
            </a:r>
          </a:p>
          <a:p>
            <a:pPr marL="227013" lvl="1">
              <a:buFont typeface="Arial" pitchFamily="34" charset="0"/>
              <a:buChar char="•"/>
            </a:pPr>
            <a:r>
              <a:rPr lang="en-US" sz="1600" b="1" dirty="0" smtClean="0"/>
              <a:t> Floor</a:t>
            </a:r>
            <a:r>
              <a:rPr lang="en-US" sz="1600" b="1" dirty="0"/>
              <a:t>: </a:t>
            </a:r>
            <a:r>
              <a:rPr lang="en-US" sz="1600" dirty="0"/>
              <a:t> The bottom of the crater</a:t>
            </a:r>
            <a:r>
              <a:rPr lang="en-US" sz="1600" dirty="0" smtClean="0"/>
              <a:t>.</a:t>
            </a:r>
            <a:endParaRPr lang="en-US" sz="1600" b="1" dirty="0" smtClean="0"/>
          </a:p>
          <a:p>
            <a:pPr marL="227013" lvl="1">
              <a:buFont typeface="Arial" pitchFamily="34" charset="0"/>
              <a:buChar char="•"/>
            </a:pPr>
            <a:r>
              <a:rPr lang="en-US" sz="1600" b="1" dirty="0" smtClean="0"/>
              <a:t> Central peak:</a:t>
            </a:r>
            <a:r>
              <a:rPr lang="en-US" sz="1600" dirty="0" smtClean="0"/>
              <a:t>  An uplifted mound in the floor of the crater.  </a:t>
            </a:r>
          </a:p>
          <a:p>
            <a:pPr marL="346075" lvl="1" indent="-114300">
              <a:buFont typeface="Arial" pitchFamily="34" charset="0"/>
              <a:buChar char="•"/>
            </a:pPr>
            <a:r>
              <a:rPr lang="en-US" sz="1600" b="1" dirty="0" err="1" smtClean="0"/>
              <a:t>Ejecta</a:t>
            </a:r>
            <a:r>
              <a:rPr lang="en-US" sz="1600" b="1" dirty="0" smtClean="0"/>
              <a:t>: </a:t>
            </a:r>
            <a:r>
              <a:rPr lang="en-US" sz="1600" dirty="0" smtClean="0"/>
              <a:t> The material from inside the crater that was thrown our during the impact event.  </a:t>
            </a:r>
            <a:r>
              <a:rPr lang="en-US" sz="1600" dirty="0" err="1" smtClean="0"/>
              <a:t>Ejecta</a:t>
            </a:r>
            <a:r>
              <a:rPr lang="en-US" sz="1600" dirty="0" smtClean="0"/>
              <a:t> appear as rays or sometimes as a blanket of material surrounding the crater.</a:t>
            </a:r>
          </a:p>
          <a:p>
            <a:pPr eaLnBrk="0" hangingPunct="0">
              <a:spcBef>
                <a:spcPts val="0"/>
              </a:spcBef>
            </a:pPr>
            <a:endParaRPr lang="en-US" sz="2000" dirty="0" smtClean="0">
              <a:solidFill>
                <a:srgbClr val="000000"/>
              </a:solidFill>
              <a:cs typeface="Arial" charset="0"/>
            </a:endParaRPr>
          </a:p>
          <a:p>
            <a:pPr marL="342900" indent="-342900" eaLnBrk="0" hangingPunct="0">
              <a:spcBef>
                <a:spcPct val="20000"/>
              </a:spcBef>
            </a:pPr>
            <a:endParaRPr lang="en-US" sz="2000" dirty="0" smtClean="0">
              <a:solidFill>
                <a:srgbClr val="000000"/>
              </a:solidFill>
              <a:cs typeface="Arial" charset="0"/>
            </a:endParaRPr>
          </a:p>
          <a:p>
            <a:pPr marL="342900" indent="-342900" eaLnBrk="0" hangingPunct="0">
              <a:spcBef>
                <a:spcPct val="20000"/>
              </a:spcBef>
            </a:pPr>
            <a:endParaRPr lang="en-US" sz="2000" dirty="0">
              <a:solidFill>
                <a:srgbClr val="000000"/>
              </a:solidFill>
              <a:cs typeface="Arial" charset="0"/>
            </a:endParaRPr>
          </a:p>
        </p:txBody>
      </p:sp>
      <p:grpSp>
        <p:nvGrpSpPr>
          <p:cNvPr id="5" name="Group 4"/>
          <p:cNvGrpSpPr/>
          <p:nvPr/>
        </p:nvGrpSpPr>
        <p:grpSpPr>
          <a:xfrm>
            <a:off x="5943600" y="866493"/>
            <a:ext cx="2986514" cy="2791107"/>
            <a:chOff x="5918652" y="972661"/>
            <a:chExt cx="3200400" cy="2990998"/>
          </a:xfrm>
        </p:grpSpPr>
        <p:pic>
          <p:nvPicPr>
            <p:cNvPr id="4098" name="Picture 2" descr="craterlabels"/>
            <p:cNvPicPr>
              <a:picLocks noChangeAspect="1" noChangeArrowheads="1"/>
            </p:cNvPicPr>
            <p:nvPr/>
          </p:nvPicPr>
          <p:blipFill>
            <a:blip r:embed="rId2" cstate="print"/>
            <a:srcRect t="1732"/>
            <a:stretch>
              <a:fillRect/>
            </a:stretch>
          </p:blipFill>
          <p:spPr bwMode="auto">
            <a:xfrm>
              <a:off x="5918652" y="972661"/>
              <a:ext cx="3200400" cy="2853636"/>
            </a:xfrm>
            <a:prstGeom prst="rect">
              <a:avLst/>
            </a:prstGeom>
            <a:noFill/>
            <a:ln w="9525">
              <a:noFill/>
              <a:miter lim="800000"/>
              <a:headEnd/>
              <a:tailEnd/>
            </a:ln>
          </p:spPr>
        </p:pic>
        <p:sp>
          <p:nvSpPr>
            <p:cNvPr id="4099" name="Text Box 3"/>
            <p:cNvSpPr txBox="1">
              <a:spLocks noChangeArrowheads="1"/>
            </p:cNvSpPr>
            <p:nvPr/>
          </p:nvSpPr>
          <p:spPr bwMode="auto">
            <a:xfrm>
              <a:off x="6477000" y="3748215"/>
              <a:ext cx="2557463" cy="215444"/>
            </a:xfrm>
            <a:prstGeom prst="rect">
              <a:avLst/>
            </a:prstGeom>
            <a:noFill/>
            <a:ln w="9525">
              <a:noFill/>
              <a:miter lim="800000"/>
              <a:headEnd/>
              <a:tailEnd/>
            </a:ln>
          </p:spPr>
          <p:txBody>
            <a:bodyPr vert="horz" wrap="square" lIns="91440" tIns="45720" rIns="91440" bIns="45720" numCol="1" anchor="t" anchorCtr="0" compatLnSpc="1">
              <a:prstTxWarp prst="textNoShape">
                <a:avLst/>
              </a:prstTxWarp>
              <a:spAutoFit/>
            </a:bodyPr>
            <a:lstStyle/>
            <a:p>
              <a:pPr marL="0" marR="0" lvl="0" indent="0" algn="r" defTabSz="914400" rtl="0" eaLnBrk="1" fontAlgn="base" latinLnBrk="0" hangingPunct="1">
                <a:lnSpc>
                  <a:spcPct val="100000"/>
                </a:lnSpc>
                <a:spcBef>
                  <a:spcPct val="0"/>
                </a:spcBef>
                <a:spcAft>
                  <a:spcPts val="1000"/>
                </a:spcAft>
                <a:buClrTx/>
                <a:buSzTx/>
                <a:buFontTx/>
                <a:buNone/>
                <a:tabLst/>
              </a:pPr>
              <a:r>
                <a:rPr kumimoji="0" lang="en-US" sz="800" b="0" i="1" u="none" strike="noStrike" cap="none" normalizeH="0" baseline="0" dirty="0" smtClean="0">
                  <a:ln>
                    <a:noFill/>
                  </a:ln>
                  <a:solidFill>
                    <a:schemeClr val="tx1"/>
                  </a:solidFill>
                  <a:effectLst/>
                  <a:latin typeface="Arial" pitchFamily="34" charset="0"/>
                  <a:cs typeface="Arial" pitchFamily="34" charset="0"/>
                </a:rPr>
                <a:t>Image Credit:  NASA/GSFC (modified)</a:t>
              </a:r>
              <a:endParaRPr kumimoji="0" lang="en-US" sz="800" b="0" i="0" u="none" strike="noStrike" cap="none" normalizeH="0" baseline="0" dirty="0" smtClean="0">
                <a:ln>
                  <a:noFill/>
                </a:ln>
                <a:solidFill>
                  <a:schemeClr val="tx1"/>
                </a:solidFill>
                <a:effectLst/>
                <a:latin typeface="Arial" pitchFamily="34" charset="0"/>
                <a:cs typeface="Arial" pitchFamily="34" charset="0"/>
              </a:endParaRPr>
            </a:p>
          </p:txBody>
        </p:sp>
      </p:grpSp>
      <p:sp>
        <p:nvSpPr>
          <p:cNvPr id="4" name="Rectangle 3"/>
          <p:cNvSpPr/>
          <p:nvPr/>
        </p:nvSpPr>
        <p:spPr>
          <a:xfrm>
            <a:off x="0" y="3320058"/>
            <a:ext cx="4419600" cy="3600986"/>
          </a:xfrm>
          <a:prstGeom prst="rect">
            <a:avLst/>
          </a:prstGeom>
          <a:ln>
            <a:noFill/>
          </a:ln>
        </p:spPr>
        <p:txBody>
          <a:bodyPr wrap="square">
            <a:spAutoFit/>
          </a:bodyPr>
          <a:lstStyle/>
          <a:p>
            <a:r>
              <a:rPr lang="en-US" b="1" dirty="0">
                <a:solidFill>
                  <a:srgbClr val="000000"/>
                </a:solidFill>
                <a:cs typeface="Arial" charset="0"/>
              </a:rPr>
              <a:t>Two </a:t>
            </a:r>
            <a:r>
              <a:rPr lang="en-US" b="1" dirty="0" smtClean="0">
                <a:solidFill>
                  <a:srgbClr val="000000"/>
                </a:solidFill>
                <a:cs typeface="Arial" charset="0"/>
              </a:rPr>
              <a:t>general </a:t>
            </a:r>
            <a:r>
              <a:rPr lang="en-US" b="1" dirty="0">
                <a:solidFill>
                  <a:srgbClr val="000000"/>
                </a:solidFill>
                <a:cs typeface="Arial" charset="0"/>
              </a:rPr>
              <a:t>types of </a:t>
            </a:r>
            <a:r>
              <a:rPr lang="en-US" b="1" dirty="0" smtClean="0">
                <a:solidFill>
                  <a:srgbClr val="000000"/>
                </a:solidFill>
                <a:cs typeface="Arial" charset="0"/>
              </a:rPr>
              <a:t>craters:</a:t>
            </a:r>
          </a:p>
          <a:p>
            <a:pPr marL="115888" indent="-115888">
              <a:buAutoNum type="arabicParenR"/>
            </a:pPr>
            <a:r>
              <a:rPr lang="en-US" b="1" dirty="0" smtClean="0">
                <a:solidFill>
                  <a:srgbClr val="000000"/>
                </a:solidFill>
                <a:cs typeface="Arial" charset="0"/>
              </a:rPr>
              <a:t> Simple Crater </a:t>
            </a:r>
            <a:r>
              <a:rPr lang="en-US" dirty="0" smtClean="0">
                <a:solidFill>
                  <a:srgbClr val="000000"/>
                </a:solidFill>
                <a:cs typeface="Arial" charset="0"/>
              </a:rPr>
              <a:t>(A)</a:t>
            </a:r>
          </a:p>
          <a:p>
            <a:pPr marL="346075" indent="-114300">
              <a:buFont typeface="Arial" pitchFamily="34" charset="0"/>
              <a:buChar char="•"/>
            </a:pPr>
            <a:r>
              <a:rPr lang="en-US" sz="1600" dirty="0" smtClean="0">
                <a:solidFill>
                  <a:srgbClr val="000000"/>
                </a:solidFill>
                <a:cs typeface="Arial" charset="0"/>
              </a:rPr>
              <a:t>Simple bowl shape</a:t>
            </a:r>
          </a:p>
          <a:p>
            <a:pPr marL="346075" indent="-114300">
              <a:buFont typeface="Arial" pitchFamily="34" charset="0"/>
              <a:buChar char="•"/>
            </a:pPr>
            <a:r>
              <a:rPr lang="en-US" sz="1600" b="1" dirty="0" smtClean="0">
                <a:solidFill>
                  <a:srgbClr val="C00000"/>
                </a:solidFill>
                <a:cs typeface="Arial" charset="0"/>
              </a:rPr>
              <a:t>Generally smaller and younger than complex craters</a:t>
            </a:r>
          </a:p>
          <a:p>
            <a:pPr marL="342900" indent="-342900">
              <a:buAutoNum type="arabicParenR"/>
            </a:pPr>
            <a:endParaRPr lang="en-US" sz="1000" dirty="0" smtClean="0">
              <a:solidFill>
                <a:srgbClr val="000000"/>
              </a:solidFill>
              <a:cs typeface="Arial" charset="0"/>
            </a:endParaRPr>
          </a:p>
          <a:p>
            <a:r>
              <a:rPr lang="en-US" b="1" dirty="0" smtClean="0">
                <a:solidFill>
                  <a:srgbClr val="000000"/>
                </a:solidFill>
                <a:cs typeface="Arial" charset="0"/>
              </a:rPr>
              <a:t>2) Complex Crater </a:t>
            </a:r>
            <a:r>
              <a:rPr lang="en-US" dirty="0" smtClean="0">
                <a:solidFill>
                  <a:srgbClr val="000000"/>
                </a:solidFill>
                <a:cs typeface="Arial" charset="0"/>
              </a:rPr>
              <a:t>(B, C, D)</a:t>
            </a:r>
          </a:p>
          <a:p>
            <a:pPr marL="346075" indent="-114300">
              <a:buFont typeface="Arial" pitchFamily="34" charset="0"/>
              <a:buChar char="•"/>
            </a:pPr>
            <a:r>
              <a:rPr lang="en-US" sz="1600" b="1" dirty="0" smtClean="0">
                <a:solidFill>
                  <a:srgbClr val="C00000"/>
                </a:solidFill>
                <a:cs typeface="Arial" charset="0"/>
              </a:rPr>
              <a:t>Much larger and older than simple craters</a:t>
            </a:r>
            <a:endParaRPr lang="en-US" sz="1600" b="1" dirty="0">
              <a:solidFill>
                <a:srgbClr val="C00000"/>
              </a:solidFill>
              <a:cs typeface="Arial" charset="0"/>
            </a:endParaRPr>
          </a:p>
          <a:p>
            <a:pPr marL="346075" indent="-114300">
              <a:buFont typeface="Arial" pitchFamily="34" charset="0"/>
              <a:buChar char="•"/>
            </a:pPr>
            <a:r>
              <a:rPr lang="en-US" sz="1600" dirty="0" smtClean="0">
                <a:solidFill>
                  <a:srgbClr val="000000"/>
                </a:solidFill>
                <a:cs typeface="Arial" charset="0"/>
              </a:rPr>
              <a:t>Characteristics can include: </a:t>
            </a:r>
          </a:p>
          <a:p>
            <a:pPr marL="747712" lvl="1" indent="-285750">
              <a:buFont typeface="Courier New" pitchFamily="49" charset="0"/>
              <a:buChar char="o"/>
            </a:pPr>
            <a:r>
              <a:rPr lang="en-US" sz="1600" dirty="0" smtClean="0">
                <a:solidFill>
                  <a:srgbClr val="000000"/>
                </a:solidFill>
                <a:cs typeface="Arial" charset="0"/>
              </a:rPr>
              <a:t>Central peak (B)</a:t>
            </a:r>
          </a:p>
          <a:p>
            <a:pPr marL="747712" lvl="1" indent="-285750">
              <a:buFont typeface="Courier New" pitchFamily="49" charset="0"/>
              <a:buChar char="o"/>
            </a:pPr>
            <a:r>
              <a:rPr lang="en-US" sz="1600" dirty="0" smtClean="0">
                <a:solidFill>
                  <a:srgbClr val="000000"/>
                </a:solidFill>
                <a:cs typeface="Arial" charset="0"/>
              </a:rPr>
              <a:t>Ring of peaks (C)</a:t>
            </a:r>
          </a:p>
          <a:p>
            <a:pPr marL="747712" lvl="1" indent="-285750">
              <a:buFont typeface="Courier New" pitchFamily="49" charset="0"/>
              <a:buChar char="o"/>
            </a:pPr>
            <a:r>
              <a:rPr lang="en-US" sz="1600" dirty="0" smtClean="0">
                <a:solidFill>
                  <a:srgbClr val="000000"/>
                </a:solidFill>
                <a:cs typeface="Arial" charset="0"/>
              </a:rPr>
              <a:t>Multi-ring structure (D)</a:t>
            </a:r>
          </a:p>
          <a:p>
            <a:pPr marL="747712" lvl="1" indent="-285750">
              <a:buFont typeface="Courier New" pitchFamily="49" charset="0"/>
              <a:buChar char="o"/>
            </a:pPr>
            <a:r>
              <a:rPr lang="en-US" sz="1600" dirty="0" smtClean="0">
                <a:solidFill>
                  <a:srgbClr val="000000"/>
                </a:solidFill>
                <a:cs typeface="Arial" charset="0"/>
              </a:rPr>
              <a:t>“Slump”</a:t>
            </a:r>
            <a:endParaRPr lang="en-US" sz="1600" b="1" dirty="0">
              <a:solidFill>
                <a:srgbClr val="C00000"/>
              </a:solidFill>
            </a:endParaRPr>
          </a:p>
        </p:txBody>
      </p:sp>
      <p:pic>
        <p:nvPicPr>
          <p:cNvPr id="10" name="Picture 2" descr="CraterImages2"/>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a:stretch/>
        </p:blipFill>
        <p:spPr bwMode="auto">
          <a:xfrm>
            <a:off x="4067475" y="3493949"/>
            <a:ext cx="1752600" cy="14590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6" name="Group 5"/>
          <p:cNvGrpSpPr/>
          <p:nvPr/>
        </p:nvGrpSpPr>
        <p:grpSpPr>
          <a:xfrm>
            <a:off x="4038600" y="5167971"/>
            <a:ext cx="4832584" cy="1461429"/>
            <a:chOff x="3930315" y="5091236"/>
            <a:chExt cx="4375485" cy="1323197"/>
          </a:xfrm>
        </p:grpSpPr>
        <p:pic>
          <p:nvPicPr>
            <p:cNvPr id="8" name="Picture 2" descr="CraterImages2"/>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a:stretch/>
          </p:blipFill>
          <p:spPr bwMode="auto">
            <a:xfrm>
              <a:off x="6910847" y="5121941"/>
              <a:ext cx="1394953" cy="12804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 name="Picture 2" descr="CraterImages2"/>
            <p:cNvPicPr>
              <a:picLocks noChangeAspect="1" noChangeArrowheads="1"/>
            </p:cNvPicPr>
            <p:nvPr/>
          </p:nvPicPr>
          <p:blipFill rotWithShape="1">
            <a:blip r:embed="rId5" cstate="print">
              <a:extLst>
                <a:ext uri="{28A0092B-C50C-407E-A947-70E740481C1C}">
                  <a14:useLocalDpi xmlns:a14="http://schemas.microsoft.com/office/drawing/2010/main" xmlns="" val="0"/>
                </a:ext>
              </a:extLst>
            </a:blip>
            <a:srcRect/>
            <a:stretch/>
          </p:blipFill>
          <p:spPr bwMode="auto">
            <a:xfrm>
              <a:off x="3930315" y="5091236"/>
              <a:ext cx="1589413" cy="13231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Picture 2" descr="CraterImages2"/>
            <p:cNvPicPr>
              <a:picLocks noChangeAspect="1" noChangeArrowheads="1"/>
            </p:cNvPicPr>
            <p:nvPr/>
          </p:nvPicPr>
          <p:blipFill rotWithShape="1">
            <a:blip r:embed="rId6" cstate="print">
              <a:extLst>
                <a:ext uri="{28A0092B-C50C-407E-A947-70E740481C1C}">
                  <a14:useLocalDpi xmlns:a14="http://schemas.microsoft.com/office/drawing/2010/main" xmlns="" val="0"/>
                </a:ext>
              </a:extLst>
            </a:blip>
            <a:srcRect/>
            <a:stretch/>
          </p:blipFill>
          <p:spPr bwMode="auto">
            <a:xfrm>
              <a:off x="5519729" y="5121941"/>
              <a:ext cx="1394953" cy="12924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15" name="TextBox 14"/>
          <p:cNvSpPr txBox="1"/>
          <p:nvPr/>
        </p:nvSpPr>
        <p:spPr>
          <a:xfrm>
            <a:off x="5410200" y="0"/>
            <a:ext cx="3733800" cy="1200329"/>
          </a:xfrm>
          <a:prstGeom prst="rect">
            <a:avLst/>
          </a:prstGeom>
          <a:solidFill>
            <a:srgbClr val="FFFF00"/>
          </a:solidFill>
          <a:ln>
            <a:solidFill>
              <a:schemeClr val="tx1"/>
            </a:solidFill>
          </a:ln>
          <a:effectLst>
            <a:outerShdw blurRad="50800" dist="38100" dir="5400000" algn="t" rotWithShape="0">
              <a:prstClr val="black">
                <a:alpha val="40000"/>
              </a:prstClr>
            </a:outerShdw>
          </a:effectLst>
        </p:spPr>
        <p:txBody>
          <a:bodyPr wrap="square" rtlCol="0">
            <a:spAutoFit/>
          </a:bodyPr>
          <a:lstStyle/>
          <a:p>
            <a:pPr algn="ctr"/>
            <a:r>
              <a:rPr lang="en-US" sz="2400" dirty="0" smtClean="0"/>
              <a:t>USEFUL HINTS HIGHLIGHTED ON THIS SLIDE</a:t>
            </a:r>
            <a:endParaRPr lang="en-US" sz="2400"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304800" y="4038600"/>
            <a:ext cx="4800600" cy="2743200"/>
          </a:xfrm>
          <a:prstGeom prst="rect">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304800" y="3124200"/>
            <a:ext cx="4876800" cy="762000"/>
          </a:xfrm>
          <a:prstGeom prst="rect">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2" y="838200"/>
            <a:ext cx="9132818" cy="1061829"/>
          </a:xfrm>
          <a:prstGeom prst="rect">
            <a:avLst/>
          </a:prstGeom>
        </p:spPr>
        <p:txBody>
          <a:bodyPr wrap="square">
            <a:spAutoFit/>
          </a:bodyPr>
          <a:lstStyle/>
          <a:p>
            <a:pPr eaLnBrk="0" hangingPunct="0">
              <a:spcBef>
                <a:spcPts val="0"/>
              </a:spcBef>
            </a:pPr>
            <a:r>
              <a:rPr lang="en-US" sz="1900" b="1" dirty="0" smtClean="0">
                <a:solidFill>
                  <a:srgbClr val="0000FF"/>
                </a:solidFill>
                <a:cs typeface="Arial" charset="0"/>
              </a:rPr>
              <a:t>D. </a:t>
            </a:r>
            <a:r>
              <a:rPr lang="en-US" sz="1900" b="1" dirty="0" smtClean="0">
                <a:solidFill>
                  <a:srgbClr val="0000FF"/>
                </a:solidFill>
                <a:latin typeface="Arial" pitchFamily="34" charset="0"/>
                <a:cs typeface="Arial" pitchFamily="34" charset="0"/>
              </a:rPr>
              <a:t>USING CRATERS TO REVEAL THE GEOLOGIC HISTORY OF A SURFACE</a:t>
            </a:r>
            <a:endParaRPr lang="en-US" sz="1900" b="1" dirty="0" smtClean="0">
              <a:solidFill>
                <a:srgbClr val="0000FF"/>
              </a:solidFill>
              <a:cs typeface="Arial" charset="0"/>
            </a:endParaRPr>
          </a:p>
          <a:p>
            <a:pPr marL="285750" indent="-285750" eaLnBrk="0" hangingPunct="0">
              <a:spcBef>
                <a:spcPts val="0"/>
              </a:spcBef>
              <a:buFont typeface="Wingdings" pitchFamily="2" charset="2"/>
              <a:buChar char="Ø"/>
            </a:pPr>
            <a:r>
              <a:rPr lang="en-US" b="1" i="1" dirty="0" smtClean="0">
                <a:solidFill>
                  <a:srgbClr val="000000"/>
                </a:solidFill>
                <a:cs typeface="Arial" charset="0"/>
              </a:rPr>
              <a:t>OLDER</a:t>
            </a:r>
            <a:r>
              <a:rPr lang="en-US" b="1" dirty="0" smtClean="0">
                <a:solidFill>
                  <a:srgbClr val="000000"/>
                </a:solidFill>
                <a:cs typeface="Arial" charset="0"/>
              </a:rPr>
              <a:t> versus </a:t>
            </a:r>
            <a:r>
              <a:rPr lang="en-US" b="1" i="1" dirty="0" smtClean="0">
                <a:solidFill>
                  <a:srgbClr val="000000"/>
                </a:solidFill>
                <a:cs typeface="Arial" charset="0"/>
              </a:rPr>
              <a:t>YOUNGER</a:t>
            </a:r>
            <a:r>
              <a:rPr lang="en-US" b="1" dirty="0" smtClean="0">
                <a:solidFill>
                  <a:srgbClr val="000000"/>
                </a:solidFill>
                <a:cs typeface="Arial" charset="0"/>
              </a:rPr>
              <a:t> Surfaces:  “Resurfacing”  </a:t>
            </a:r>
          </a:p>
          <a:p>
            <a:pPr marL="285750" indent="-285750" eaLnBrk="0" hangingPunct="0">
              <a:spcBef>
                <a:spcPts val="0"/>
              </a:spcBef>
              <a:buFont typeface="Wingdings" pitchFamily="2" charset="2"/>
              <a:buChar char="Ø"/>
            </a:pPr>
            <a:endParaRPr lang="en-US" sz="800" b="1" dirty="0" smtClean="0">
              <a:solidFill>
                <a:srgbClr val="000000"/>
              </a:solidFill>
              <a:cs typeface="Arial" charset="0"/>
            </a:endParaRPr>
          </a:p>
          <a:p>
            <a:pPr marL="285750" indent="-285750" eaLnBrk="0" hangingPunct="0">
              <a:spcBef>
                <a:spcPts val="0"/>
              </a:spcBef>
              <a:buFont typeface="Wingdings" pitchFamily="2" charset="2"/>
              <a:buChar char="Ø"/>
            </a:pPr>
            <a:r>
              <a:rPr lang="en-US" b="1" dirty="0" smtClean="0">
                <a:solidFill>
                  <a:srgbClr val="000000"/>
                </a:solidFill>
                <a:cs typeface="Arial" charset="0"/>
              </a:rPr>
              <a:t>IMPORTANT </a:t>
            </a:r>
            <a:r>
              <a:rPr lang="en-US" b="1" dirty="0">
                <a:solidFill>
                  <a:srgbClr val="000000"/>
                </a:solidFill>
                <a:cs typeface="Arial" charset="0"/>
              </a:rPr>
              <a:t>GEOLOGIC RULES/PRINCIPLES:  </a:t>
            </a:r>
          </a:p>
        </p:txBody>
      </p:sp>
      <p:grpSp>
        <p:nvGrpSpPr>
          <p:cNvPr id="2" name="Group 2"/>
          <p:cNvGrpSpPr>
            <a:grpSpLocks/>
          </p:cNvGrpSpPr>
          <p:nvPr/>
        </p:nvGrpSpPr>
        <p:grpSpPr bwMode="auto">
          <a:xfrm>
            <a:off x="5472371" y="1972765"/>
            <a:ext cx="3660445" cy="1303835"/>
            <a:chOff x="1394" y="10552"/>
            <a:chExt cx="9235" cy="3289"/>
          </a:xfrm>
        </p:grpSpPr>
        <p:pic>
          <p:nvPicPr>
            <p:cNvPr id="3075" name="Picture 3" descr="Superposition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394" y="10552"/>
              <a:ext cx="6078" cy="328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076" name="Picture 4" descr="CraterSuperposition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472" y="10552"/>
              <a:ext cx="3157" cy="317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pic>
        <p:nvPicPr>
          <p:cNvPr id="3078" name="Picture 6" descr="CraterDensity"/>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5450817" y="3420284"/>
            <a:ext cx="3616983" cy="16089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8" name="Title 1"/>
          <p:cNvSpPr txBox="1">
            <a:spLocks/>
          </p:cNvSpPr>
          <p:nvPr/>
        </p:nvSpPr>
        <p:spPr>
          <a:xfrm>
            <a:off x="0" y="76200"/>
            <a:ext cx="9144000" cy="762000"/>
          </a:xfrm>
          <a:prstGeom prst="rect">
            <a:avLst/>
          </a:prstGeom>
        </p:spPr>
        <p:txBody>
          <a:bodyPr/>
          <a:lstStyle/>
          <a:p>
            <a:pPr algn="ctr" eaLnBrk="0" hangingPunct="0">
              <a:defRPr/>
            </a:pPr>
            <a:r>
              <a:rPr lang="en-US" sz="3600" b="1" dirty="0" smtClean="0">
                <a:solidFill>
                  <a:srgbClr val="C00000"/>
                </a:solidFill>
                <a:latin typeface="Arial" pitchFamily="34" charset="0"/>
                <a:ea typeface="+mj-ea"/>
                <a:cs typeface="Arial" pitchFamily="34" charset="0"/>
              </a:rPr>
              <a:t>Background Information</a:t>
            </a:r>
            <a:endParaRPr lang="en-US" sz="3600" b="1" dirty="0">
              <a:solidFill>
                <a:srgbClr val="C00000"/>
              </a:solidFill>
              <a:latin typeface="Arial" pitchFamily="34" charset="0"/>
              <a:ea typeface="+mj-ea"/>
              <a:cs typeface="Arial" pitchFamily="34" charset="0"/>
            </a:endParaRPr>
          </a:p>
        </p:txBody>
      </p:sp>
      <p:sp>
        <p:nvSpPr>
          <p:cNvPr id="19" name="Content Placeholder 2"/>
          <p:cNvSpPr txBox="1">
            <a:spLocks/>
          </p:cNvSpPr>
          <p:nvPr/>
        </p:nvSpPr>
        <p:spPr bwMode="auto">
          <a:xfrm>
            <a:off x="185999" y="1905000"/>
            <a:ext cx="5097569" cy="4953000"/>
          </a:xfrm>
          <a:prstGeom prst="rect">
            <a:avLst/>
          </a:prstGeom>
          <a:noFill/>
          <a:ln w="9525">
            <a:noFill/>
            <a:miter lim="800000"/>
            <a:headEnd/>
            <a:tailEnd/>
          </a:ln>
        </p:spPr>
        <p:txBody>
          <a:bodyPr/>
          <a:lstStyle/>
          <a:p>
            <a:pPr marL="346075" lvl="1" indent="-234950">
              <a:buFont typeface="+mj-lt"/>
              <a:buAutoNum type="arabicPeriod"/>
            </a:pPr>
            <a:r>
              <a:rPr lang="en-US" sz="1600" b="1" dirty="0" smtClean="0"/>
              <a:t>Principle of Superposition:  </a:t>
            </a:r>
            <a:r>
              <a:rPr lang="en-US" sz="1600" dirty="0" smtClean="0"/>
              <a:t>The order of layers or geologic features found on the surface provide information about which features are older or younger.  Features found on top are the youngest.</a:t>
            </a:r>
          </a:p>
          <a:p>
            <a:pPr marL="346075" lvl="1" indent="-234950">
              <a:buFont typeface="Arial" pitchFamily="34" charset="0"/>
              <a:buChar char="•"/>
            </a:pPr>
            <a:endParaRPr lang="en-US" sz="1400" dirty="0" smtClean="0"/>
          </a:p>
          <a:p>
            <a:pPr marL="346075" lvl="1" indent="-234950">
              <a:buFont typeface="+mj-lt"/>
              <a:buAutoNum type="arabicPeriod" startAt="2"/>
            </a:pPr>
            <a:r>
              <a:rPr lang="en-US" sz="1600" b="1" dirty="0" smtClean="0"/>
              <a:t>Crater Density:  </a:t>
            </a:r>
            <a:r>
              <a:rPr lang="en-US" sz="1600" dirty="0" smtClean="0"/>
              <a:t>When comparing areas of equal sizes, the more craters on the surface, the older that surface is.</a:t>
            </a:r>
          </a:p>
          <a:p>
            <a:pPr marL="346075" lvl="1" indent="-234950">
              <a:buFont typeface="Arial" pitchFamily="34" charset="0"/>
              <a:buChar char="•"/>
            </a:pPr>
            <a:endParaRPr lang="en-US" sz="1400" b="1" dirty="0" smtClean="0"/>
          </a:p>
          <a:p>
            <a:pPr marL="346075" lvl="1" indent="-234950">
              <a:buFont typeface="+mj-lt"/>
              <a:buAutoNum type="arabicPeriod" startAt="3"/>
            </a:pPr>
            <a:r>
              <a:rPr lang="en-US" sz="1600" b="1" dirty="0" smtClean="0"/>
              <a:t>Crater Classification:  </a:t>
            </a:r>
            <a:r>
              <a:rPr lang="en-US" sz="1600" dirty="0" smtClean="0"/>
              <a:t>The more modified a crater, the older it is.  </a:t>
            </a:r>
          </a:p>
          <a:p>
            <a:pPr marL="693738" lvl="2" indent="-236538">
              <a:buFont typeface="Wingdings" pitchFamily="2" charset="2"/>
              <a:buChar char="Ø"/>
            </a:pPr>
            <a:r>
              <a:rPr lang="en-US" sz="1600" b="1" dirty="0" smtClean="0"/>
              <a:t>Preserved craters </a:t>
            </a:r>
            <a:r>
              <a:rPr lang="en-US" sz="1600" dirty="0" smtClean="0"/>
              <a:t>= youngest, best preserved craters </a:t>
            </a:r>
            <a:r>
              <a:rPr lang="en-US" sz="1100" i="1" dirty="0" smtClean="0"/>
              <a:t>(circular craters, raised rims, look fresh, can sometimes see </a:t>
            </a:r>
            <a:r>
              <a:rPr lang="en-US" sz="1100" i="1" dirty="0" err="1" smtClean="0"/>
              <a:t>ejecta</a:t>
            </a:r>
            <a:r>
              <a:rPr lang="en-US" sz="1100" i="1" dirty="0" smtClean="0"/>
              <a:t>)</a:t>
            </a:r>
          </a:p>
          <a:p>
            <a:pPr marL="693738" lvl="2" indent="-236538">
              <a:buFont typeface="Wingdings" pitchFamily="2" charset="2"/>
              <a:buChar char="Ø"/>
            </a:pPr>
            <a:r>
              <a:rPr lang="en-US" sz="1600" b="1" dirty="0" smtClean="0"/>
              <a:t>Modified craters </a:t>
            </a:r>
            <a:r>
              <a:rPr lang="en-US" sz="1600" dirty="0" smtClean="0"/>
              <a:t>= middle aged craters with evidence of some modification </a:t>
            </a:r>
            <a:r>
              <a:rPr lang="en-US" sz="1100" i="1" dirty="0" smtClean="0"/>
              <a:t>(uneven or irregular shaped rim, floor may be partially filled in w/sediment, evidence of modification, range from slightly to severely modified)</a:t>
            </a:r>
          </a:p>
          <a:p>
            <a:pPr marL="693738" lvl="2" indent="-236538">
              <a:buFont typeface="Wingdings" pitchFamily="2" charset="2"/>
              <a:buChar char="Ø"/>
            </a:pPr>
            <a:r>
              <a:rPr lang="en-US" sz="1600" b="1" dirty="0" smtClean="0"/>
              <a:t>Destroyed craters</a:t>
            </a:r>
            <a:r>
              <a:rPr lang="en-US" sz="1600" dirty="0" smtClean="0"/>
              <a:t> = oldest craters that have been severely altered </a:t>
            </a:r>
            <a:r>
              <a:rPr lang="en-US" sz="1100" i="1" dirty="0" smtClean="0"/>
              <a:t>(broken rims, almost completely filled in, appear flat and very worn away)</a:t>
            </a:r>
            <a:endParaRPr lang="en-US" sz="2000" b="1" dirty="0" smtClean="0"/>
          </a:p>
          <a:p>
            <a:pPr eaLnBrk="0" hangingPunct="0">
              <a:spcBef>
                <a:spcPts val="0"/>
              </a:spcBef>
            </a:pPr>
            <a:endParaRPr lang="en-US" sz="2000" dirty="0" smtClean="0">
              <a:solidFill>
                <a:srgbClr val="000000"/>
              </a:solidFill>
              <a:cs typeface="Arial" charset="0"/>
            </a:endParaRPr>
          </a:p>
          <a:p>
            <a:pPr marL="342900" indent="-342900" eaLnBrk="0" hangingPunct="0">
              <a:spcBef>
                <a:spcPct val="20000"/>
              </a:spcBef>
            </a:pPr>
            <a:endParaRPr lang="en-US" sz="2000" dirty="0" smtClean="0">
              <a:solidFill>
                <a:srgbClr val="000000"/>
              </a:solidFill>
              <a:cs typeface="Arial" charset="0"/>
            </a:endParaRPr>
          </a:p>
          <a:p>
            <a:pPr marL="342900" indent="-342900" eaLnBrk="0" hangingPunct="0">
              <a:spcBef>
                <a:spcPct val="20000"/>
              </a:spcBef>
            </a:pPr>
            <a:endParaRPr lang="en-US" sz="2000" dirty="0">
              <a:solidFill>
                <a:srgbClr val="000000"/>
              </a:solidFill>
              <a:cs typeface="Arial" charset="0"/>
            </a:endParaRPr>
          </a:p>
        </p:txBody>
      </p:sp>
      <p:pic>
        <p:nvPicPr>
          <p:cNvPr id="1026" name="Picture 2" descr="CraterTypesv2"/>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5170679" y="5224458"/>
            <a:ext cx="3973321" cy="111517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2" name="TextBox 11"/>
          <p:cNvSpPr txBox="1"/>
          <p:nvPr/>
        </p:nvSpPr>
        <p:spPr>
          <a:xfrm>
            <a:off x="5410200" y="0"/>
            <a:ext cx="3733800" cy="1200329"/>
          </a:xfrm>
          <a:prstGeom prst="rect">
            <a:avLst/>
          </a:prstGeom>
          <a:solidFill>
            <a:srgbClr val="FFFF00"/>
          </a:solidFill>
          <a:ln>
            <a:solidFill>
              <a:schemeClr val="tx1"/>
            </a:solidFill>
          </a:ln>
          <a:effectLst>
            <a:outerShdw blurRad="50800" dist="38100" dir="5400000" algn="t" rotWithShape="0">
              <a:prstClr val="black">
                <a:alpha val="40000"/>
              </a:prstClr>
            </a:outerShdw>
          </a:effectLst>
        </p:spPr>
        <p:txBody>
          <a:bodyPr wrap="square" rtlCol="0">
            <a:spAutoFit/>
          </a:bodyPr>
          <a:lstStyle/>
          <a:p>
            <a:pPr algn="ctr"/>
            <a:r>
              <a:rPr lang="en-US" sz="2400" dirty="0" smtClean="0"/>
              <a:t>USEFUL HINTS HIGHLIGHTED ON THIS SLIDE</a:t>
            </a:r>
            <a:endParaRPr lang="en-US" sz="2400" dirty="0"/>
          </a:p>
        </p:txBody>
      </p:sp>
    </p:spTree>
    <p:extLst>
      <p:ext uri="{BB962C8B-B14F-4D97-AF65-F5344CB8AC3E}">
        <p14:creationId xmlns:p14="http://schemas.microsoft.com/office/powerpoint/2010/main" xmlns="" val="421918358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txBox="1">
            <a:spLocks/>
          </p:cNvSpPr>
          <p:nvPr/>
        </p:nvSpPr>
        <p:spPr bwMode="auto">
          <a:xfrm>
            <a:off x="0" y="914400"/>
            <a:ext cx="9143999" cy="5943600"/>
          </a:xfrm>
          <a:prstGeom prst="rect">
            <a:avLst/>
          </a:prstGeom>
          <a:noFill/>
          <a:ln w="9525">
            <a:noFill/>
            <a:miter lim="800000"/>
            <a:headEnd/>
            <a:tailEnd/>
          </a:ln>
        </p:spPr>
        <p:txBody>
          <a:bodyPr/>
          <a:lstStyle/>
          <a:p>
            <a:r>
              <a:rPr lang="en-US" sz="2000" b="1" dirty="0" smtClean="0"/>
              <a:t>For each scenario you will be asked the following 2 questions:</a:t>
            </a:r>
            <a:endParaRPr lang="en-US" dirty="0"/>
          </a:p>
          <a:p>
            <a:r>
              <a:rPr lang="en-US" sz="800" b="1" dirty="0"/>
              <a:t> </a:t>
            </a:r>
            <a:endParaRPr lang="en-US" sz="800" dirty="0"/>
          </a:p>
          <a:p>
            <a:r>
              <a:rPr lang="en-US" b="1" dirty="0">
                <a:solidFill>
                  <a:srgbClr val="C00000"/>
                </a:solidFill>
              </a:rPr>
              <a:t>Question 1:  </a:t>
            </a:r>
            <a:r>
              <a:rPr lang="en-US" b="1" dirty="0" smtClean="0">
                <a:solidFill>
                  <a:srgbClr val="C00000"/>
                </a:solidFill>
              </a:rPr>
              <a:t>Is the planetary surface relatively young or old?  Explain.</a:t>
            </a:r>
            <a:endParaRPr lang="en-US" b="1" dirty="0">
              <a:solidFill>
                <a:srgbClr val="C00000"/>
              </a:solidFill>
            </a:endParaRPr>
          </a:p>
          <a:p>
            <a:r>
              <a:rPr lang="en-US" b="1" i="1" dirty="0" smtClean="0"/>
              <a:t>Answer Hints:</a:t>
            </a:r>
            <a:r>
              <a:rPr lang="en-US" i="1" dirty="0" smtClean="0"/>
              <a:t> </a:t>
            </a:r>
          </a:p>
          <a:p>
            <a:pPr marL="285750" indent="-285750">
              <a:buFont typeface="Arial" pitchFamily="34" charset="0"/>
              <a:buChar char="•"/>
            </a:pPr>
            <a:r>
              <a:rPr lang="en-US" i="1" dirty="0" smtClean="0"/>
              <a:t>Does the planetary surface have many or few impact craters on the surface?</a:t>
            </a:r>
          </a:p>
          <a:p>
            <a:pPr marL="285750" indent="-285750">
              <a:buFont typeface="Arial" pitchFamily="34" charset="0"/>
              <a:buChar char="•"/>
            </a:pPr>
            <a:r>
              <a:rPr lang="en-US" i="1" dirty="0" smtClean="0"/>
              <a:t>Does the planetary surface have many large impact craters?  </a:t>
            </a:r>
          </a:p>
          <a:p>
            <a:r>
              <a:rPr lang="en-US" sz="1200" i="1" dirty="0"/>
              <a:t> </a:t>
            </a:r>
            <a:endParaRPr lang="en-US" sz="1200" dirty="0"/>
          </a:p>
          <a:p>
            <a:r>
              <a:rPr lang="en-US" b="1" dirty="0">
                <a:solidFill>
                  <a:srgbClr val="C00000"/>
                </a:solidFill>
              </a:rPr>
              <a:t>Question 2</a:t>
            </a:r>
            <a:r>
              <a:rPr lang="en-US" b="1" i="1" dirty="0">
                <a:solidFill>
                  <a:srgbClr val="C00000"/>
                </a:solidFill>
              </a:rPr>
              <a:t>:  </a:t>
            </a:r>
            <a:r>
              <a:rPr lang="en-US" b="1" dirty="0">
                <a:solidFill>
                  <a:srgbClr val="C00000"/>
                </a:solidFill>
              </a:rPr>
              <a:t>What can you infer about the </a:t>
            </a:r>
            <a:r>
              <a:rPr lang="en-US" b="1" dirty="0" smtClean="0">
                <a:solidFill>
                  <a:srgbClr val="C00000"/>
                </a:solidFill>
              </a:rPr>
              <a:t>geologic processes </a:t>
            </a:r>
            <a:r>
              <a:rPr lang="en-US" b="1" dirty="0">
                <a:solidFill>
                  <a:srgbClr val="C00000"/>
                </a:solidFill>
              </a:rPr>
              <a:t>affecting these planets?  Explain.</a:t>
            </a:r>
          </a:p>
          <a:p>
            <a:r>
              <a:rPr lang="en-US" b="1" i="1" dirty="0" smtClean="0"/>
              <a:t>Answer Hints:</a:t>
            </a:r>
          </a:p>
          <a:p>
            <a:pPr marL="285750" indent="-285750">
              <a:buFont typeface="Arial" pitchFamily="34" charset="0"/>
              <a:buChar char="•"/>
            </a:pPr>
            <a:r>
              <a:rPr lang="en-US" i="1" dirty="0" smtClean="0"/>
              <a:t>Are the impact craters modified?  This may mean there are (or were) active processes shaping the surface.  </a:t>
            </a:r>
            <a:endParaRPr lang="en-US" i="1" dirty="0"/>
          </a:p>
          <a:p>
            <a:pPr marL="285750" indent="-285750">
              <a:buFont typeface="Arial" pitchFamily="34" charset="0"/>
              <a:buChar char="•"/>
            </a:pPr>
            <a:r>
              <a:rPr lang="en-US" i="1" dirty="0" smtClean="0"/>
              <a:t>Are some impact craters preserved?  This may mean there are (or were not) any active processes changing the surface when those craters formed.  </a:t>
            </a:r>
            <a:endParaRPr lang="en-US" i="1" dirty="0"/>
          </a:p>
          <a:p>
            <a:pPr marL="342900" indent="-342900">
              <a:buFont typeface="Arial" pitchFamily="34" charset="0"/>
              <a:buChar char="•"/>
            </a:pPr>
            <a:endParaRPr lang="en-US" sz="1400" b="1" dirty="0" smtClean="0"/>
          </a:p>
          <a:p>
            <a:r>
              <a:rPr lang="en-US" sz="2000" b="1" dirty="0">
                <a:solidFill>
                  <a:srgbClr val="0000FF"/>
                </a:solidFill>
              </a:rPr>
              <a:t>SCENARIO #1</a:t>
            </a:r>
            <a:r>
              <a:rPr lang="en-US" sz="2000" dirty="0">
                <a:solidFill>
                  <a:srgbClr val="0000FF"/>
                </a:solidFill>
              </a:rPr>
              <a:t> </a:t>
            </a:r>
          </a:p>
          <a:p>
            <a:pPr lvl="0"/>
            <a:r>
              <a:rPr lang="en-US" sz="2000" dirty="0">
                <a:solidFill>
                  <a:srgbClr val="0000FF"/>
                </a:solidFill>
              </a:rPr>
              <a:t>This planet has many impact craters. Craters range in size from relatively small (~1 km) to very large craters (~100+ km). Most of the larger craters are complex and some have visible central peaks, central rings of peaks, or look to be multi-ring basins. Most of the larger craters are modified.  A few very large craters are destroyed. Smaller craters have raised rims and look preserved</a:t>
            </a:r>
            <a:r>
              <a:rPr lang="en-US" sz="2000" dirty="0"/>
              <a:t>.  </a:t>
            </a:r>
          </a:p>
          <a:p>
            <a:pPr eaLnBrk="0" hangingPunct="0">
              <a:spcBef>
                <a:spcPts val="0"/>
              </a:spcBef>
            </a:pPr>
            <a:endParaRPr lang="en-US" sz="2000" dirty="0" smtClean="0">
              <a:solidFill>
                <a:srgbClr val="000000"/>
              </a:solidFill>
              <a:cs typeface="Arial" charset="0"/>
            </a:endParaRPr>
          </a:p>
          <a:p>
            <a:pPr marL="342900" indent="-342900" eaLnBrk="0" hangingPunct="0">
              <a:spcBef>
                <a:spcPct val="20000"/>
              </a:spcBef>
            </a:pPr>
            <a:endParaRPr lang="en-US" sz="2000" dirty="0" smtClean="0">
              <a:solidFill>
                <a:srgbClr val="000000"/>
              </a:solidFill>
              <a:cs typeface="Arial" charset="0"/>
            </a:endParaRPr>
          </a:p>
          <a:p>
            <a:pPr marL="342900" indent="-342900" eaLnBrk="0" hangingPunct="0">
              <a:spcBef>
                <a:spcPct val="20000"/>
              </a:spcBef>
            </a:pPr>
            <a:endParaRPr lang="en-US" sz="2000" dirty="0">
              <a:solidFill>
                <a:srgbClr val="000000"/>
              </a:solidFill>
              <a:cs typeface="Arial" charset="0"/>
            </a:endParaRPr>
          </a:p>
        </p:txBody>
      </p:sp>
      <p:sp>
        <p:nvSpPr>
          <p:cNvPr id="5" name="Content Placeholder 13"/>
          <p:cNvSpPr txBox="1">
            <a:spLocks/>
          </p:cNvSpPr>
          <p:nvPr/>
        </p:nvSpPr>
        <p:spPr>
          <a:xfrm>
            <a:off x="0" y="0"/>
            <a:ext cx="9146630" cy="838199"/>
          </a:xfrm>
          <a:prstGeom prst="rect">
            <a:avLst/>
          </a:prstGeom>
          <a:solidFill>
            <a:schemeClr val="bg1">
              <a:lumMod val="85000"/>
            </a:schemeClr>
          </a:solidFill>
          <a:ln>
            <a:solidFill>
              <a:schemeClr val="tx1"/>
            </a:solidFill>
          </a:ln>
        </p:spPr>
        <p:txBody>
          <a:bodyPr/>
          <a:lstStyle/>
          <a:p>
            <a:pPr marR="0" lvl="0" algn="ctr" defTabSz="914400" rtl="0" eaLnBrk="0" fontAlgn="base" latinLnBrk="0" hangingPunct="0">
              <a:lnSpc>
                <a:spcPct val="100000"/>
              </a:lnSpc>
              <a:spcBef>
                <a:spcPts val="0"/>
              </a:spcBef>
              <a:spcAft>
                <a:spcPct val="0"/>
              </a:spcAft>
              <a:buClrTx/>
              <a:buSzTx/>
              <a:buFont typeface="Arial" charset="0"/>
              <a:buNone/>
              <a:tabLst/>
              <a:defRPr/>
            </a:pPr>
            <a:r>
              <a:rPr kumimoji="0" lang="en-US" sz="2400" b="1" i="1" u="none" strike="noStrike" kern="1200" cap="none" spc="0" normalizeH="0" baseline="0" noProof="0" dirty="0" smtClean="0">
                <a:ln>
                  <a:noFill/>
                </a:ln>
                <a:solidFill>
                  <a:schemeClr val="tx1"/>
                </a:solidFill>
                <a:effectLst/>
                <a:uLnTx/>
                <a:uFillTx/>
                <a:latin typeface="Arial" charset="0"/>
                <a:ea typeface="+mn-ea"/>
                <a:cs typeface="Arial" charset="0"/>
              </a:rPr>
              <a:t>PART 3:  GEOLOGIC HISTORY PRACTICE SCENARIOS</a:t>
            </a:r>
          </a:p>
          <a:p>
            <a:pPr marR="0" lvl="0" algn="ctr" defTabSz="914400" rtl="0" eaLnBrk="0" fontAlgn="base" latinLnBrk="0" hangingPunct="0">
              <a:lnSpc>
                <a:spcPct val="100000"/>
              </a:lnSpc>
              <a:spcBef>
                <a:spcPts val="0"/>
              </a:spcBef>
              <a:spcAft>
                <a:spcPct val="0"/>
              </a:spcAft>
              <a:buClrTx/>
              <a:buSzTx/>
              <a:buFont typeface="Arial" charset="0"/>
              <a:buNone/>
              <a:tabLst/>
              <a:defRPr/>
            </a:pPr>
            <a:r>
              <a:rPr lang="en-US" sz="2400" b="1" i="1" noProof="0" dirty="0" smtClean="0">
                <a:cs typeface="Arial" charset="0"/>
              </a:rPr>
              <a:t>Applying what you know</a:t>
            </a:r>
            <a:endParaRPr kumimoji="0" lang="en-US" sz="2400" b="1" i="0" u="none" strike="noStrike" kern="1200" cap="none" spc="0" normalizeH="0" baseline="0" noProof="0" dirty="0" smtClean="0">
              <a:ln>
                <a:noFill/>
              </a:ln>
              <a:solidFill>
                <a:srgbClr val="C00000"/>
              </a:solidFill>
              <a:effectLst/>
              <a:uLnTx/>
              <a:uFillTx/>
              <a:cs typeface="Arial" charset="0"/>
            </a:endParaRPr>
          </a:p>
          <a:p>
            <a:pPr marL="463550" marR="0" lvl="1" indent="-350838" algn="ctr" defTabSz="914400" rtl="0" eaLnBrk="0" fontAlgn="base" latinLnBrk="0" hangingPunct="0">
              <a:lnSpc>
                <a:spcPct val="100000"/>
              </a:lnSpc>
              <a:spcBef>
                <a:spcPct val="20000"/>
              </a:spcBef>
              <a:spcAft>
                <a:spcPct val="0"/>
              </a:spcAft>
              <a:buClrTx/>
              <a:buSzTx/>
              <a:buFont typeface="Arial" charset="0"/>
              <a:buNone/>
              <a:tabLst/>
              <a:defRPr/>
            </a:pPr>
            <a:endParaRPr kumimoji="0" lang="en-US" sz="400" b="1" i="0" u="none" strike="noStrike" kern="1200" cap="none" spc="0" normalizeH="0" baseline="0" noProof="0" dirty="0" smtClean="0">
              <a:ln>
                <a:noFill/>
              </a:ln>
              <a:solidFill>
                <a:schemeClr val="tx1"/>
              </a:solidFill>
              <a:effectLst/>
              <a:uLnTx/>
              <a:uFillTx/>
              <a:cs typeface="Arial" charset="0"/>
            </a:endParaRPr>
          </a:p>
          <a:p>
            <a:pPr marL="463550" marR="0" lvl="1" indent="-350838" algn="ctr" defTabSz="914400" rtl="0" eaLnBrk="0" fontAlgn="base" latinLnBrk="0" hangingPunct="0">
              <a:lnSpc>
                <a:spcPct val="100000"/>
              </a:lnSpc>
              <a:spcBef>
                <a:spcPct val="20000"/>
              </a:spcBef>
              <a:spcAft>
                <a:spcPct val="0"/>
              </a:spcAft>
              <a:buClrTx/>
              <a:buSzTx/>
              <a:buFont typeface="Arial" charset="0"/>
              <a:buNone/>
              <a:tabLst/>
              <a:defRPr/>
            </a:pPr>
            <a:r>
              <a:rPr kumimoji="0" lang="en-US" sz="2000" b="0" i="0" u="none" strike="noStrike" kern="1200" cap="none" spc="0" normalizeH="0" baseline="0" noProof="0" dirty="0" smtClean="0">
                <a:ln>
                  <a:noFill/>
                </a:ln>
                <a:solidFill>
                  <a:schemeClr val="tx1"/>
                </a:solidFill>
                <a:effectLst/>
                <a:uLnTx/>
                <a:uFillTx/>
                <a:latin typeface="Arial" charset="0"/>
                <a:ea typeface="+mn-ea"/>
                <a:cs typeface="Arial" charset="0"/>
              </a:rPr>
              <a:t>   </a:t>
            </a:r>
          </a:p>
          <a:p>
            <a:pPr marL="342900" marR="0" lvl="0" indent="-342900" algn="ctr" defTabSz="914400" rtl="0" eaLnBrk="0" fontAlgn="base" latinLnBrk="0" hangingPunct="0">
              <a:lnSpc>
                <a:spcPct val="100000"/>
              </a:lnSpc>
              <a:spcBef>
                <a:spcPct val="20000"/>
              </a:spcBef>
              <a:spcAft>
                <a:spcPct val="0"/>
              </a:spcAft>
              <a:buClrTx/>
              <a:buSzTx/>
              <a:buFont typeface="Wingdings" pitchFamily="2" charset="2"/>
              <a:buChar char="Ø"/>
              <a:tabLst/>
              <a:defRPr/>
            </a:pPr>
            <a:endParaRPr kumimoji="0" lang="en-US" sz="600" b="0" i="0" u="none" strike="noStrike" kern="1200" cap="none" spc="0" normalizeH="0" baseline="0" noProof="0" dirty="0" smtClean="0">
              <a:ln>
                <a:noFill/>
              </a:ln>
              <a:solidFill>
                <a:schemeClr val="tx1"/>
              </a:solidFill>
              <a:effectLst/>
              <a:uLnTx/>
              <a:uFillTx/>
              <a:latin typeface="Arial" charset="0"/>
              <a:ea typeface="+mn-ea"/>
              <a:cs typeface="Arial" charset="0"/>
            </a:endParaRPr>
          </a:p>
          <a:p>
            <a:pPr marL="342900" marR="0" lvl="0" indent="-342900" algn="ctr" defTabSz="914400" rtl="0" eaLnBrk="0" fontAlgn="base" latinLnBrk="0" hangingPunct="0">
              <a:lnSpc>
                <a:spcPct val="100000"/>
              </a:lnSpc>
              <a:spcBef>
                <a:spcPct val="20000"/>
              </a:spcBef>
              <a:spcAft>
                <a:spcPct val="0"/>
              </a:spcAft>
              <a:buClrTx/>
              <a:buSzTx/>
              <a:buFont typeface="Arial" charset="0"/>
              <a:buNone/>
              <a:tabLst/>
              <a:defRPr/>
            </a:pPr>
            <a:endParaRPr kumimoji="0" lang="en-US" sz="2800" b="0" i="0" u="none" strike="noStrike" kern="1200" cap="none" spc="0" normalizeH="0" baseline="0" noProof="0" dirty="0" smtClean="0">
              <a:ln>
                <a:noFill/>
              </a:ln>
              <a:solidFill>
                <a:schemeClr val="tx1"/>
              </a:solidFill>
              <a:effectLst/>
              <a:uLnTx/>
              <a:uFillTx/>
              <a:latin typeface="Arial" charset="0"/>
              <a:ea typeface="+mn-ea"/>
              <a:cs typeface="Arial" charset="0"/>
            </a:endParaRPr>
          </a:p>
        </p:txBody>
      </p:sp>
    </p:spTree>
    <p:extLst>
      <p:ext uri="{BB962C8B-B14F-4D97-AF65-F5344CB8AC3E}">
        <p14:creationId xmlns:p14="http://schemas.microsoft.com/office/powerpoint/2010/main" xmlns="" val="31706807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txBox="1">
            <a:spLocks/>
          </p:cNvSpPr>
          <p:nvPr/>
        </p:nvSpPr>
        <p:spPr bwMode="auto">
          <a:xfrm>
            <a:off x="0" y="914400"/>
            <a:ext cx="9143999" cy="5943600"/>
          </a:xfrm>
          <a:prstGeom prst="rect">
            <a:avLst/>
          </a:prstGeom>
          <a:noFill/>
          <a:ln w="9525">
            <a:noFill/>
            <a:miter lim="800000"/>
            <a:headEnd/>
            <a:tailEnd/>
          </a:ln>
        </p:spPr>
        <p:txBody>
          <a:bodyPr/>
          <a:lstStyle/>
          <a:p>
            <a:r>
              <a:rPr lang="en-US" sz="2000" b="1" dirty="0" smtClean="0"/>
              <a:t>For each scenario you will be asked the following 2 questions:</a:t>
            </a:r>
            <a:endParaRPr lang="en-US" dirty="0"/>
          </a:p>
          <a:p>
            <a:r>
              <a:rPr lang="en-US" sz="800" b="1" dirty="0"/>
              <a:t> </a:t>
            </a:r>
            <a:endParaRPr lang="en-US" sz="800" dirty="0"/>
          </a:p>
          <a:p>
            <a:r>
              <a:rPr lang="en-US" b="1" dirty="0">
                <a:solidFill>
                  <a:srgbClr val="C00000"/>
                </a:solidFill>
              </a:rPr>
              <a:t>Question 1:  </a:t>
            </a:r>
            <a:r>
              <a:rPr lang="en-US" b="1" dirty="0" smtClean="0">
                <a:solidFill>
                  <a:srgbClr val="C00000"/>
                </a:solidFill>
              </a:rPr>
              <a:t>Is the planetary surface relatively young or old?  Explain.</a:t>
            </a:r>
            <a:endParaRPr lang="en-US" b="1" dirty="0">
              <a:solidFill>
                <a:srgbClr val="C00000"/>
              </a:solidFill>
            </a:endParaRPr>
          </a:p>
          <a:p>
            <a:r>
              <a:rPr lang="en-US" b="1" i="1" dirty="0" smtClean="0"/>
              <a:t>Answer Hints:</a:t>
            </a:r>
            <a:r>
              <a:rPr lang="en-US" i="1" dirty="0" smtClean="0"/>
              <a:t> </a:t>
            </a:r>
          </a:p>
          <a:p>
            <a:pPr marL="285750" indent="-285750">
              <a:buFont typeface="Arial" pitchFamily="34" charset="0"/>
              <a:buChar char="•"/>
            </a:pPr>
            <a:r>
              <a:rPr lang="en-US" i="1" dirty="0" smtClean="0"/>
              <a:t>Does the planetary surface have many or few impact craters on the surface?</a:t>
            </a:r>
          </a:p>
          <a:p>
            <a:pPr marL="285750" indent="-285750">
              <a:buFont typeface="Arial" pitchFamily="34" charset="0"/>
              <a:buChar char="•"/>
            </a:pPr>
            <a:r>
              <a:rPr lang="en-US" i="1" dirty="0" smtClean="0"/>
              <a:t>Does the planetary surface have many large impact craters?  </a:t>
            </a:r>
          </a:p>
          <a:p>
            <a:r>
              <a:rPr lang="en-US" sz="1200" i="1" dirty="0"/>
              <a:t> </a:t>
            </a:r>
            <a:endParaRPr lang="en-US" sz="1200" dirty="0"/>
          </a:p>
          <a:p>
            <a:r>
              <a:rPr lang="en-US" b="1" dirty="0">
                <a:solidFill>
                  <a:srgbClr val="C00000"/>
                </a:solidFill>
              </a:rPr>
              <a:t>Question 2</a:t>
            </a:r>
            <a:r>
              <a:rPr lang="en-US" b="1" i="1" dirty="0">
                <a:solidFill>
                  <a:srgbClr val="C00000"/>
                </a:solidFill>
              </a:rPr>
              <a:t>:  </a:t>
            </a:r>
            <a:r>
              <a:rPr lang="en-US" b="1" dirty="0">
                <a:solidFill>
                  <a:srgbClr val="C00000"/>
                </a:solidFill>
              </a:rPr>
              <a:t>What can you infer about the </a:t>
            </a:r>
            <a:r>
              <a:rPr lang="en-US" b="1" dirty="0" smtClean="0">
                <a:solidFill>
                  <a:srgbClr val="C00000"/>
                </a:solidFill>
              </a:rPr>
              <a:t>geologic processes </a:t>
            </a:r>
            <a:r>
              <a:rPr lang="en-US" b="1" dirty="0">
                <a:solidFill>
                  <a:srgbClr val="C00000"/>
                </a:solidFill>
              </a:rPr>
              <a:t>affecting these planets?  Explain.</a:t>
            </a:r>
          </a:p>
          <a:p>
            <a:r>
              <a:rPr lang="en-US" b="1" i="1" dirty="0" smtClean="0"/>
              <a:t>Answer Hints:</a:t>
            </a:r>
          </a:p>
          <a:p>
            <a:pPr marL="285750" indent="-285750">
              <a:buFont typeface="Arial" pitchFamily="34" charset="0"/>
              <a:buChar char="•"/>
            </a:pPr>
            <a:r>
              <a:rPr lang="en-US" i="1" dirty="0" smtClean="0"/>
              <a:t>Are the impact craters modified?  This may mean there are (or were) active processes shaping the surface.  </a:t>
            </a:r>
            <a:endParaRPr lang="en-US" i="1" dirty="0"/>
          </a:p>
          <a:p>
            <a:pPr marL="285750" indent="-285750">
              <a:buFont typeface="Arial" pitchFamily="34" charset="0"/>
              <a:buChar char="•"/>
            </a:pPr>
            <a:r>
              <a:rPr lang="en-US" i="1" dirty="0" smtClean="0"/>
              <a:t>Are some impact craters preserved?  This may mean there are (or were not) any active processes changing the surface when those craters formed.  </a:t>
            </a:r>
            <a:endParaRPr lang="en-US" i="1" dirty="0"/>
          </a:p>
          <a:p>
            <a:pPr marL="342900" indent="-342900">
              <a:buFont typeface="Arial" pitchFamily="34" charset="0"/>
              <a:buChar char="•"/>
            </a:pPr>
            <a:endParaRPr lang="en-US" sz="800" b="1" dirty="0" smtClean="0"/>
          </a:p>
          <a:p>
            <a:r>
              <a:rPr lang="en-US" sz="2000" b="1" dirty="0">
                <a:solidFill>
                  <a:srgbClr val="0000FF"/>
                </a:solidFill>
              </a:rPr>
              <a:t>SCENARIO #1</a:t>
            </a:r>
            <a:r>
              <a:rPr lang="en-US" sz="2000" dirty="0">
                <a:solidFill>
                  <a:srgbClr val="0000FF"/>
                </a:solidFill>
              </a:rPr>
              <a:t> </a:t>
            </a:r>
          </a:p>
          <a:p>
            <a:pPr lvl="0"/>
            <a:r>
              <a:rPr lang="en-US" sz="2000" dirty="0">
                <a:solidFill>
                  <a:srgbClr val="0000FF"/>
                </a:solidFill>
              </a:rPr>
              <a:t>This planet has </a:t>
            </a:r>
            <a:r>
              <a:rPr lang="en-US" sz="2000" b="1" u="sng" dirty="0">
                <a:solidFill>
                  <a:srgbClr val="0000FF"/>
                </a:solidFill>
              </a:rPr>
              <a:t>many impact craters</a:t>
            </a:r>
            <a:r>
              <a:rPr lang="en-US" sz="2000" dirty="0">
                <a:solidFill>
                  <a:srgbClr val="0000FF"/>
                </a:solidFill>
              </a:rPr>
              <a:t>. Craters range in size from relatively small (~1 km) to very large craters (~100+ km). Most of the </a:t>
            </a:r>
            <a:r>
              <a:rPr lang="en-US" sz="2000" b="1" u="sng" dirty="0">
                <a:solidFill>
                  <a:srgbClr val="0000FF"/>
                </a:solidFill>
              </a:rPr>
              <a:t>larger craters </a:t>
            </a:r>
            <a:r>
              <a:rPr lang="en-US" sz="2000" dirty="0">
                <a:solidFill>
                  <a:srgbClr val="0000FF"/>
                </a:solidFill>
              </a:rPr>
              <a:t>are complex and some have visible </a:t>
            </a:r>
            <a:r>
              <a:rPr lang="en-US" sz="2000" b="1" u="sng" dirty="0">
                <a:solidFill>
                  <a:srgbClr val="0000FF"/>
                </a:solidFill>
              </a:rPr>
              <a:t>central peaks, central rings of peaks, or look to be multi-ring basins.</a:t>
            </a:r>
            <a:r>
              <a:rPr lang="en-US" sz="2000" b="1" dirty="0">
                <a:solidFill>
                  <a:srgbClr val="0000FF"/>
                </a:solidFill>
              </a:rPr>
              <a:t> </a:t>
            </a:r>
            <a:r>
              <a:rPr lang="en-US" sz="2000" dirty="0">
                <a:solidFill>
                  <a:srgbClr val="0000FF"/>
                </a:solidFill>
              </a:rPr>
              <a:t>Most of the </a:t>
            </a:r>
            <a:r>
              <a:rPr lang="en-US" sz="2000" b="1" u="sng" dirty="0">
                <a:solidFill>
                  <a:srgbClr val="0000FF"/>
                </a:solidFill>
              </a:rPr>
              <a:t>larger craters are modified</a:t>
            </a:r>
            <a:r>
              <a:rPr lang="en-US" sz="2000" dirty="0">
                <a:solidFill>
                  <a:srgbClr val="0000FF"/>
                </a:solidFill>
              </a:rPr>
              <a:t>.  A few very large craters are </a:t>
            </a:r>
            <a:r>
              <a:rPr lang="en-US" sz="2000" b="1" u="sng" dirty="0">
                <a:solidFill>
                  <a:srgbClr val="0000FF"/>
                </a:solidFill>
              </a:rPr>
              <a:t>destroyed</a:t>
            </a:r>
            <a:r>
              <a:rPr lang="en-US" sz="2000" dirty="0">
                <a:solidFill>
                  <a:srgbClr val="0000FF"/>
                </a:solidFill>
              </a:rPr>
              <a:t>. </a:t>
            </a:r>
            <a:r>
              <a:rPr lang="en-US" sz="2000" b="1" u="sng" dirty="0">
                <a:solidFill>
                  <a:srgbClr val="0000FF"/>
                </a:solidFill>
              </a:rPr>
              <a:t>Smaller craters </a:t>
            </a:r>
            <a:r>
              <a:rPr lang="en-US" sz="2000" dirty="0">
                <a:solidFill>
                  <a:srgbClr val="0000FF"/>
                </a:solidFill>
              </a:rPr>
              <a:t>have raised rims and look </a:t>
            </a:r>
            <a:r>
              <a:rPr lang="en-US" sz="2000" b="1" u="sng" dirty="0">
                <a:solidFill>
                  <a:srgbClr val="0000FF"/>
                </a:solidFill>
              </a:rPr>
              <a:t>preserved</a:t>
            </a:r>
            <a:r>
              <a:rPr lang="en-US" sz="2000" dirty="0"/>
              <a:t>.  </a:t>
            </a:r>
          </a:p>
          <a:p>
            <a:pPr eaLnBrk="0" hangingPunct="0">
              <a:spcBef>
                <a:spcPts val="0"/>
              </a:spcBef>
            </a:pPr>
            <a:endParaRPr lang="en-US" sz="2000" dirty="0" smtClean="0">
              <a:solidFill>
                <a:srgbClr val="000000"/>
              </a:solidFill>
              <a:cs typeface="Arial" charset="0"/>
            </a:endParaRPr>
          </a:p>
          <a:p>
            <a:pPr marL="342900" indent="-342900" eaLnBrk="0" hangingPunct="0">
              <a:spcBef>
                <a:spcPct val="20000"/>
              </a:spcBef>
            </a:pPr>
            <a:endParaRPr lang="en-US" sz="2000" dirty="0" smtClean="0">
              <a:solidFill>
                <a:srgbClr val="000000"/>
              </a:solidFill>
              <a:cs typeface="Arial" charset="0"/>
            </a:endParaRPr>
          </a:p>
          <a:p>
            <a:pPr marL="342900" indent="-342900" eaLnBrk="0" hangingPunct="0">
              <a:spcBef>
                <a:spcPct val="20000"/>
              </a:spcBef>
            </a:pPr>
            <a:endParaRPr lang="en-US" sz="2000" dirty="0">
              <a:solidFill>
                <a:srgbClr val="000000"/>
              </a:solidFill>
              <a:cs typeface="Arial" charset="0"/>
            </a:endParaRPr>
          </a:p>
        </p:txBody>
      </p:sp>
      <p:sp>
        <p:nvSpPr>
          <p:cNvPr id="5" name="Content Placeholder 13"/>
          <p:cNvSpPr txBox="1">
            <a:spLocks/>
          </p:cNvSpPr>
          <p:nvPr/>
        </p:nvSpPr>
        <p:spPr>
          <a:xfrm>
            <a:off x="0" y="0"/>
            <a:ext cx="9146630" cy="838199"/>
          </a:xfrm>
          <a:prstGeom prst="rect">
            <a:avLst/>
          </a:prstGeom>
          <a:solidFill>
            <a:schemeClr val="bg1">
              <a:lumMod val="85000"/>
            </a:schemeClr>
          </a:solidFill>
          <a:ln>
            <a:solidFill>
              <a:schemeClr val="tx1"/>
            </a:solidFill>
          </a:ln>
        </p:spPr>
        <p:txBody>
          <a:bodyPr/>
          <a:lstStyle/>
          <a:p>
            <a:pPr marR="0" lvl="0" algn="ctr" defTabSz="914400" rtl="0" eaLnBrk="0" fontAlgn="base" latinLnBrk="0" hangingPunct="0">
              <a:lnSpc>
                <a:spcPct val="100000"/>
              </a:lnSpc>
              <a:spcBef>
                <a:spcPts val="0"/>
              </a:spcBef>
              <a:spcAft>
                <a:spcPct val="0"/>
              </a:spcAft>
              <a:buClrTx/>
              <a:buSzTx/>
              <a:buFont typeface="Arial" charset="0"/>
              <a:buNone/>
              <a:tabLst/>
              <a:defRPr/>
            </a:pPr>
            <a:r>
              <a:rPr kumimoji="0" lang="en-US" sz="2400" b="1" i="1" u="none" strike="noStrike" kern="1200" cap="none" spc="0" normalizeH="0" baseline="0" noProof="0" dirty="0" smtClean="0">
                <a:ln>
                  <a:noFill/>
                </a:ln>
                <a:solidFill>
                  <a:schemeClr val="tx1"/>
                </a:solidFill>
                <a:effectLst/>
                <a:uLnTx/>
                <a:uFillTx/>
                <a:latin typeface="Arial" charset="0"/>
                <a:ea typeface="+mn-ea"/>
                <a:cs typeface="Arial" charset="0"/>
              </a:rPr>
              <a:t>PART 3:  GEOLOGIC HISTORY PRACTICE SCENARIOS</a:t>
            </a:r>
          </a:p>
          <a:p>
            <a:pPr marR="0" lvl="0" algn="ctr" defTabSz="914400" rtl="0" eaLnBrk="0" fontAlgn="base" latinLnBrk="0" hangingPunct="0">
              <a:lnSpc>
                <a:spcPct val="100000"/>
              </a:lnSpc>
              <a:spcBef>
                <a:spcPts val="0"/>
              </a:spcBef>
              <a:spcAft>
                <a:spcPct val="0"/>
              </a:spcAft>
              <a:buClrTx/>
              <a:buSzTx/>
              <a:buFont typeface="Arial" charset="0"/>
              <a:buNone/>
              <a:tabLst/>
              <a:defRPr/>
            </a:pPr>
            <a:r>
              <a:rPr lang="en-US" sz="2400" b="1" i="1" noProof="0" dirty="0" smtClean="0">
                <a:cs typeface="Arial" charset="0"/>
              </a:rPr>
              <a:t>Applying what you know</a:t>
            </a:r>
            <a:endParaRPr kumimoji="0" lang="en-US" sz="2400" b="1" i="0" u="none" strike="noStrike" kern="1200" cap="none" spc="0" normalizeH="0" baseline="0" noProof="0" dirty="0" smtClean="0">
              <a:ln>
                <a:noFill/>
              </a:ln>
              <a:solidFill>
                <a:srgbClr val="C00000"/>
              </a:solidFill>
              <a:effectLst/>
              <a:uLnTx/>
              <a:uFillTx/>
              <a:cs typeface="Arial" charset="0"/>
            </a:endParaRPr>
          </a:p>
          <a:p>
            <a:pPr marL="463550" marR="0" lvl="1" indent="-350838" algn="ctr" defTabSz="914400" rtl="0" eaLnBrk="0" fontAlgn="base" latinLnBrk="0" hangingPunct="0">
              <a:lnSpc>
                <a:spcPct val="100000"/>
              </a:lnSpc>
              <a:spcBef>
                <a:spcPct val="20000"/>
              </a:spcBef>
              <a:spcAft>
                <a:spcPct val="0"/>
              </a:spcAft>
              <a:buClrTx/>
              <a:buSzTx/>
              <a:buFont typeface="Arial" charset="0"/>
              <a:buNone/>
              <a:tabLst/>
              <a:defRPr/>
            </a:pPr>
            <a:endParaRPr kumimoji="0" lang="en-US" sz="400" b="1" i="0" u="none" strike="noStrike" kern="1200" cap="none" spc="0" normalizeH="0" baseline="0" noProof="0" dirty="0" smtClean="0">
              <a:ln>
                <a:noFill/>
              </a:ln>
              <a:solidFill>
                <a:schemeClr val="tx1"/>
              </a:solidFill>
              <a:effectLst/>
              <a:uLnTx/>
              <a:uFillTx/>
              <a:cs typeface="Arial" charset="0"/>
            </a:endParaRPr>
          </a:p>
          <a:p>
            <a:pPr marL="463550" marR="0" lvl="1" indent="-350838" algn="ctr" defTabSz="914400" rtl="0" eaLnBrk="0" fontAlgn="base" latinLnBrk="0" hangingPunct="0">
              <a:lnSpc>
                <a:spcPct val="100000"/>
              </a:lnSpc>
              <a:spcBef>
                <a:spcPct val="20000"/>
              </a:spcBef>
              <a:spcAft>
                <a:spcPct val="0"/>
              </a:spcAft>
              <a:buClrTx/>
              <a:buSzTx/>
              <a:buFont typeface="Arial" charset="0"/>
              <a:buNone/>
              <a:tabLst/>
              <a:defRPr/>
            </a:pPr>
            <a:r>
              <a:rPr kumimoji="0" lang="en-US" sz="2000" b="0" i="0" u="none" strike="noStrike" kern="1200" cap="none" spc="0" normalizeH="0" baseline="0" noProof="0" dirty="0" smtClean="0">
                <a:ln>
                  <a:noFill/>
                </a:ln>
                <a:solidFill>
                  <a:schemeClr val="tx1"/>
                </a:solidFill>
                <a:effectLst/>
                <a:uLnTx/>
                <a:uFillTx/>
                <a:latin typeface="Arial" charset="0"/>
                <a:ea typeface="+mn-ea"/>
                <a:cs typeface="Arial" charset="0"/>
              </a:rPr>
              <a:t>   </a:t>
            </a:r>
          </a:p>
          <a:p>
            <a:pPr marL="342900" marR="0" lvl="0" indent="-342900" algn="ctr" defTabSz="914400" rtl="0" eaLnBrk="0" fontAlgn="base" latinLnBrk="0" hangingPunct="0">
              <a:lnSpc>
                <a:spcPct val="100000"/>
              </a:lnSpc>
              <a:spcBef>
                <a:spcPct val="20000"/>
              </a:spcBef>
              <a:spcAft>
                <a:spcPct val="0"/>
              </a:spcAft>
              <a:buClrTx/>
              <a:buSzTx/>
              <a:buFont typeface="Wingdings" pitchFamily="2" charset="2"/>
              <a:buChar char="Ø"/>
              <a:tabLst/>
              <a:defRPr/>
            </a:pPr>
            <a:endParaRPr kumimoji="0" lang="en-US" sz="600" b="0" i="0" u="none" strike="noStrike" kern="1200" cap="none" spc="0" normalizeH="0" baseline="0" noProof="0" dirty="0" smtClean="0">
              <a:ln>
                <a:noFill/>
              </a:ln>
              <a:solidFill>
                <a:schemeClr val="tx1"/>
              </a:solidFill>
              <a:effectLst/>
              <a:uLnTx/>
              <a:uFillTx/>
              <a:latin typeface="Arial" charset="0"/>
              <a:ea typeface="+mn-ea"/>
              <a:cs typeface="Arial" charset="0"/>
            </a:endParaRPr>
          </a:p>
          <a:p>
            <a:pPr marL="342900" marR="0" lvl="0" indent="-342900" algn="ctr" defTabSz="914400" rtl="0" eaLnBrk="0" fontAlgn="base" latinLnBrk="0" hangingPunct="0">
              <a:lnSpc>
                <a:spcPct val="100000"/>
              </a:lnSpc>
              <a:spcBef>
                <a:spcPct val="20000"/>
              </a:spcBef>
              <a:spcAft>
                <a:spcPct val="0"/>
              </a:spcAft>
              <a:buClrTx/>
              <a:buSzTx/>
              <a:buFont typeface="Arial" charset="0"/>
              <a:buNone/>
              <a:tabLst/>
              <a:defRPr/>
            </a:pPr>
            <a:endParaRPr kumimoji="0" lang="en-US" sz="2800" b="0" i="0" u="none" strike="noStrike" kern="1200" cap="none" spc="0" normalizeH="0" baseline="0" noProof="0" dirty="0" smtClean="0">
              <a:ln>
                <a:noFill/>
              </a:ln>
              <a:solidFill>
                <a:schemeClr val="tx1"/>
              </a:solidFill>
              <a:effectLst/>
              <a:uLnTx/>
              <a:uFillTx/>
              <a:latin typeface="Arial" charset="0"/>
              <a:ea typeface="+mn-ea"/>
              <a:cs typeface="Arial" charset="0"/>
            </a:endParaRPr>
          </a:p>
        </p:txBody>
      </p:sp>
    </p:spTree>
    <p:extLst>
      <p:ext uri="{BB962C8B-B14F-4D97-AF65-F5344CB8AC3E}">
        <p14:creationId xmlns:p14="http://schemas.microsoft.com/office/powerpoint/2010/main" xmlns="" val="31706807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txBox="1">
            <a:spLocks/>
          </p:cNvSpPr>
          <p:nvPr/>
        </p:nvSpPr>
        <p:spPr bwMode="auto">
          <a:xfrm>
            <a:off x="0" y="914400"/>
            <a:ext cx="9143999" cy="5943600"/>
          </a:xfrm>
          <a:prstGeom prst="rect">
            <a:avLst/>
          </a:prstGeom>
          <a:noFill/>
          <a:ln w="9525">
            <a:noFill/>
            <a:miter lim="800000"/>
            <a:headEnd/>
            <a:tailEnd/>
          </a:ln>
        </p:spPr>
        <p:txBody>
          <a:bodyPr/>
          <a:lstStyle/>
          <a:p>
            <a:r>
              <a:rPr lang="en-US" sz="2000" b="1" dirty="0" smtClean="0"/>
              <a:t>For each scenario you will be asked the following 2 questions:</a:t>
            </a:r>
            <a:endParaRPr lang="en-US" dirty="0"/>
          </a:p>
          <a:p>
            <a:r>
              <a:rPr lang="en-US" sz="800" b="1" dirty="0"/>
              <a:t> </a:t>
            </a:r>
            <a:endParaRPr lang="en-US" sz="800" dirty="0"/>
          </a:p>
          <a:p>
            <a:r>
              <a:rPr lang="en-US" b="1" dirty="0">
                <a:solidFill>
                  <a:srgbClr val="C00000"/>
                </a:solidFill>
              </a:rPr>
              <a:t>Question 1:  </a:t>
            </a:r>
            <a:r>
              <a:rPr lang="en-US" b="1" dirty="0" smtClean="0">
                <a:solidFill>
                  <a:srgbClr val="C00000"/>
                </a:solidFill>
              </a:rPr>
              <a:t>Is the planetary surface relatively young or old?  Explain.</a:t>
            </a:r>
            <a:endParaRPr lang="en-US" b="1" dirty="0">
              <a:solidFill>
                <a:srgbClr val="C00000"/>
              </a:solidFill>
            </a:endParaRPr>
          </a:p>
          <a:p>
            <a:r>
              <a:rPr lang="en-US" b="1" i="1" dirty="0" smtClean="0"/>
              <a:t>Answer Hints:</a:t>
            </a:r>
            <a:r>
              <a:rPr lang="en-US" i="1" dirty="0" smtClean="0"/>
              <a:t> </a:t>
            </a:r>
          </a:p>
          <a:p>
            <a:pPr marL="285750" indent="-285750">
              <a:buFont typeface="Arial" pitchFamily="34" charset="0"/>
              <a:buChar char="•"/>
            </a:pPr>
            <a:r>
              <a:rPr lang="en-US" i="1" dirty="0" smtClean="0"/>
              <a:t>Does the planetary surface have many or few impact craters on the surface?</a:t>
            </a:r>
          </a:p>
          <a:p>
            <a:pPr marL="285750" indent="-285750">
              <a:buFont typeface="Arial" pitchFamily="34" charset="0"/>
              <a:buChar char="•"/>
            </a:pPr>
            <a:r>
              <a:rPr lang="en-US" i="1" dirty="0" smtClean="0"/>
              <a:t>Does the planetary surface have many large impact craters?  </a:t>
            </a:r>
          </a:p>
          <a:p>
            <a:r>
              <a:rPr lang="en-US" sz="1200" i="1" dirty="0"/>
              <a:t> </a:t>
            </a:r>
            <a:endParaRPr lang="en-US" sz="1200" dirty="0"/>
          </a:p>
          <a:p>
            <a:r>
              <a:rPr lang="en-US" b="1" dirty="0">
                <a:solidFill>
                  <a:srgbClr val="C00000"/>
                </a:solidFill>
              </a:rPr>
              <a:t>Question 2</a:t>
            </a:r>
            <a:r>
              <a:rPr lang="en-US" b="1" i="1" dirty="0">
                <a:solidFill>
                  <a:srgbClr val="C00000"/>
                </a:solidFill>
              </a:rPr>
              <a:t>:  </a:t>
            </a:r>
            <a:r>
              <a:rPr lang="en-US" b="1" dirty="0">
                <a:solidFill>
                  <a:srgbClr val="C00000"/>
                </a:solidFill>
              </a:rPr>
              <a:t>What can you infer about the </a:t>
            </a:r>
            <a:r>
              <a:rPr lang="en-US" b="1" dirty="0" smtClean="0">
                <a:solidFill>
                  <a:srgbClr val="C00000"/>
                </a:solidFill>
              </a:rPr>
              <a:t>geologic processes </a:t>
            </a:r>
            <a:r>
              <a:rPr lang="en-US" b="1" dirty="0">
                <a:solidFill>
                  <a:srgbClr val="C00000"/>
                </a:solidFill>
              </a:rPr>
              <a:t>affecting these planets?  Explain.</a:t>
            </a:r>
          </a:p>
          <a:p>
            <a:r>
              <a:rPr lang="en-US" b="1" i="1" dirty="0" smtClean="0"/>
              <a:t>Answer Hints:</a:t>
            </a:r>
          </a:p>
          <a:p>
            <a:pPr marL="285750" indent="-285750">
              <a:buFont typeface="Arial" pitchFamily="34" charset="0"/>
              <a:buChar char="•"/>
            </a:pPr>
            <a:r>
              <a:rPr lang="en-US" i="1" dirty="0" smtClean="0"/>
              <a:t>Are the impact craters modified?  This may mean there are (or were) active processes shaping the surface.  </a:t>
            </a:r>
            <a:endParaRPr lang="en-US" i="1" dirty="0"/>
          </a:p>
          <a:p>
            <a:pPr marL="285750" indent="-285750">
              <a:buFont typeface="Arial" pitchFamily="34" charset="0"/>
              <a:buChar char="•"/>
            </a:pPr>
            <a:r>
              <a:rPr lang="en-US" i="1" dirty="0" smtClean="0"/>
              <a:t>Are some impact craters preserved?  This may mean there are (or were not) any active processes changing the surface when those craters formed.  </a:t>
            </a:r>
            <a:endParaRPr lang="en-US" i="1" dirty="0"/>
          </a:p>
          <a:p>
            <a:pPr marL="342900" indent="-342900">
              <a:buFont typeface="Arial" pitchFamily="34" charset="0"/>
              <a:buChar char="•"/>
            </a:pPr>
            <a:endParaRPr lang="en-US" sz="1400" b="1" dirty="0" smtClean="0"/>
          </a:p>
          <a:p>
            <a:r>
              <a:rPr lang="en-US" sz="2000" b="1" dirty="0">
                <a:solidFill>
                  <a:srgbClr val="0000FF"/>
                </a:solidFill>
              </a:rPr>
              <a:t>SCENARIO </a:t>
            </a:r>
            <a:r>
              <a:rPr lang="en-US" sz="2000" b="1" dirty="0" smtClean="0">
                <a:solidFill>
                  <a:srgbClr val="0000FF"/>
                </a:solidFill>
              </a:rPr>
              <a:t>#2</a:t>
            </a:r>
            <a:r>
              <a:rPr lang="en-US" sz="2000" dirty="0" smtClean="0">
                <a:solidFill>
                  <a:srgbClr val="0000FF"/>
                </a:solidFill>
              </a:rPr>
              <a:t> </a:t>
            </a:r>
            <a:endParaRPr lang="en-US" sz="2000" dirty="0">
              <a:solidFill>
                <a:srgbClr val="0000FF"/>
              </a:solidFill>
            </a:endParaRPr>
          </a:p>
          <a:p>
            <a:pPr lvl="0"/>
            <a:r>
              <a:rPr lang="en-US" sz="2000" dirty="0" smtClean="0">
                <a:solidFill>
                  <a:srgbClr val="0000FF"/>
                </a:solidFill>
              </a:rPr>
              <a:t>This </a:t>
            </a:r>
            <a:r>
              <a:rPr lang="en-US" sz="2000" dirty="0">
                <a:solidFill>
                  <a:srgbClr val="0000FF"/>
                </a:solidFill>
              </a:rPr>
              <a:t>planet has few impact craters. Craters range in size from relatively small (~1 km) to very large craters (~100+ km). All of the craters are modified or destroyed.  Surface appears rugged in some areas; some areas appear to have evidence of water or ice; sand dunes are visible in other areas. </a:t>
            </a:r>
          </a:p>
          <a:p>
            <a:pPr eaLnBrk="0" hangingPunct="0">
              <a:spcBef>
                <a:spcPts val="0"/>
              </a:spcBef>
            </a:pPr>
            <a:endParaRPr lang="en-US" sz="2000" dirty="0" smtClean="0">
              <a:solidFill>
                <a:srgbClr val="000000"/>
              </a:solidFill>
              <a:cs typeface="Arial" charset="0"/>
            </a:endParaRPr>
          </a:p>
          <a:p>
            <a:pPr marL="342900" indent="-342900" eaLnBrk="0" hangingPunct="0">
              <a:spcBef>
                <a:spcPct val="20000"/>
              </a:spcBef>
            </a:pPr>
            <a:endParaRPr lang="en-US" sz="2000" dirty="0" smtClean="0">
              <a:solidFill>
                <a:srgbClr val="000000"/>
              </a:solidFill>
              <a:cs typeface="Arial" charset="0"/>
            </a:endParaRPr>
          </a:p>
          <a:p>
            <a:pPr marL="342900" indent="-342900" eaLnBrk="0" hangingPunct="0">
              <a:spcBef>
                <a:spcPct val="20000"/>
              </a:spcBef>
            </a:pPr>
            <a:endParaRPr lang="en-US" sz="2000" dirty="0">
              <a:solidFill>
                <a:srgbClr val="000000"/>
              </a:solidFill>
              <a:cs typeface="Arial" charset="0"/>
            </a:endParaRPr>
          </a:p>
        </p:txBody>
      </p:sp>
      <p:sp>
        <p:nvSpPr>
          <p:cNvPr id="5" name="Content Placeholder 13"/>
          <p:cNvSpPr txBox="1">
            <a:spLocks/>
          </p:cNvSpPr>
          <p:nvPr/>
        </p:nvSpPr>
        <p:spPr>
          <a:xfrm>
            <a:off x="0" y="0"/>
            <a:ext cx="9146630" cy="838199"/>
          </a:xfrm>
          <a:prstGeom prst="rect">
            <a:avLst/>
          </a:prstGeom>
          <a:solidFill>
            <a:schemeClr val="bg1">
              <a:lumMod val="85000"/>
            </a:schemeClr>
          </a:solidFill>
          <a:ln>
            <a:solidFill>
              <a:schemeClr val="tx1"/>
            </a:solidFill>
          </a:ln>
        </p:spPr>
        <p:txBody>
          <a:bodyPr/>
          <a:lstStyle/>
          <a:p>
            <a:pPr marR="0" lvl="0" algn="ctr" defTabSz="914400" rtl="0" eaLnBrk="0" fontAlgn="base" latinLnBrk="0" hangingPunct="0">
              <a:lnSpc>
                <a:spcPct val="100000"/>
              </a:lnSpc>
              <a:spcBef>
                <a:spcPts val="0"/>
              </a:spcBef>
              <a:spcAft>
                <a:spcPct val="0"/>
              </a:spcAft>
              <a:buClrTx/>
              <a:buSzTx/>
              <a:buFont typeface="Arial" charset="0"/>
              <a:buNone/>
              <a:tabLst/>
              <a:defRPr/>
            </a:pPr>
            <a:r>
              <a:rPr kumimoji="0" lang="en-US" sz="2400" b="1" i="1" u="none" strike="noStrike" kern="1200" cap="none" spc="0" normalizeH="0" baseline="0" noProof="0" dirty="0" smtClean="0">
                <a:ln>
                  <a:noFill/>
                </a:ln>
                <a:solidFill>
                  <a:schemeClr val="tx1"/>
                </a:solidFill>
                <a:effectLst/>
                <a:uLnTx/>
                <a:uFillTx/>
                <a:latin typeface="Arial" charset="0"/>
                <a:ea typeface="+mn-ea"/>
                <a:cs typeface="Arial" charset="0"/>
              </a:rPr>
              <a:t>PART 3:  GEOLOGIC HISTORY PRACTICE SCENARIOS</a:t>
            </a:r>
          </a:p>
          <a:p>
            <a:pPr marR="0" lvl="0" algn="ctr" defTabSz="914400" rtl="0" eaLnBrk="0" fontAlgn="base" latinLnBrk="0" hangingPunct="0">
              <a:lnSpc>
                <a:spcPct val="100000"/>
              </a:lnSpc>
              <a:spcBef>
                <a:spcPts val="0"/>
              </a:spcBef>
              <a:spcAft>
                <a:spcPct val="0"/>
              </a:spcAft>
              <a:buClrTx/>
              <a:buSzTx/>
              <a:buFont typeface="Arial" charset="0"/>
              <a:buNone/>
              <a:tabLst/>
              <a:defRPr/>
            </a:pPr>
            <a:r>
              <a:rPr lang="en-US" sz="2400" b="1" i="1" noProof="0" dirty="0" smtClean="0">
                <a:cs typeface="Arial" charset="0"/>
              </a:rPr>
              <a:t>Applying what you know</a:t>
            </a:r>
            <a:endParaRPr kumimoji="0" lang="en-US" sz="2400" b="1" i="0" u="none" strike="noStrike" kern="1200" cap="none" spc="0" normalizeH="0" baseline="0" noProof="0" dirty="0" smtClean="0">
              <a:ln>
                <a:noFill/>
              </a:ln>
              <a:solidFill>
                <a:srgbClr val="C00000"/>
              </a:solidFill>
              <a:effectLst/>
              <a:uLnTx/>
              <a:uFillTx/>
              <a:cs typeface="Arial" charset="0"/>
            </a:endParaRPr>
          </a:p>
          <a:p>
            <a:pPr marL="463550" marR="0" lvl="1" indent="-350838" algn="ctr" defTabSz="914400" rtl="0" eaLnBrk="0" fontAlgn="base" latinLnBrk="0" hangingPunct="0">
              <a:lnSpc>
                <a:spcPct val="100000"/>
              </a:lnSpc>
              <a:spcBef>
                <a:spcPct val="20000"/>
              </a:spcBef>
              <a:spcAft>
                <a:spcPct val="0"/>
              </a:spcAft>
              <a:buClrTx/>
              <a:buSzTx/>
              <a:buFont typeface="Arial" charset="0"/>
              <a:buNone/>
              <a:tabLst/>
              <a:defRPr/>
            </a:pPr>
            <a:endParaRPr kumimoji="0" lang="en-US" sz="400" b="1" i="0" u="none" strike="noStrike" kern="1200" cap="none" spc="0" normalizeH="0" baseline="0" noProof="0" dirty="0" smtClean="0">
              <a:ln>
                <a:noFill/>
              </a:ln>
              <a:solidFill>
                <a:schemeClr val="tx1"/>
              </a:solidFill>
              <a:effectLst/>
              <a:uLnTx/>
              <a:uFillTx/>
              <a:cs typeface="Arial" charset="0"/>
            </a:endParaRPr>
          </a:p>
          <a:p>
            <a:pPr marL="463550" marR="0" lvl="1" indent="-350838" algn="ctr" defTabSz="914400" rtl="0" eaLnBrk="0" fontAlgn="base" latinLnBrk="0" hangingPunct="0">
              <a:lnSpc>
                <a:spcPct val="100000"/>
              </a:lnSpc>
              <a:spcBef>
                <a:spcPct val="20000"/>
              </a:spcBef>
              <a:spcAft>
                <a:spcPct val="0"/>
              </a:spcAft>
              <a:buClrTx/>
              <a:buSzTx/>
              <a:buFont typeface="Arial" charset="0"/>
              <a:buNone/>
              <a:tabLst/>
              <a:defRPr/>
            </a:pPr>
            <a:r>
              <a:rPr kumimoji="0" lang="en-US" sz="2000" b="0" i="0" u="none" strike="noStrike" kern="1200" cap="none" spc="0" normalizeH="0" baseline="0" noProof="0" dirty="0" smtClean="0">
                <a:ln>
                  <a:noFill/>
                </a:ln>
                <a:solidFill>
                  <a:schemeClr val="tx1"/>
                </a:solidFill>
                <a:effectLst/>
                <a:uLnTx/>
                <a:uFillTx/>
                <a:latin typeface="Arial" charset="0"/>
                <a:ea typeface="+mn-ea"/>
                <a:cs typeface="Arial" charset="0"/>
              </a:rPr>
              <a:t>   </a:t>
            </a:r>
          </a:p>
          <a:p>
            <a:pPr marL="342900" marR="0" lvl="0" indent="-342900" algn="ctr" defTabSz="914400" rtl="0" eaLnBrk="0" fontAlgn="base" latinLnBrk="0" hangingPunct="0">
              <a:lnSpc>
                <a:spcPct val="100000"/>
              </a:lnSpc>
              <a:spcBef>
                <a:spcPct val="20000"/>
              </a:spcBef>
              <a:spcAft>
                <a:spcPct val="0"/>
              </a:spcAft>
              <a:buClrTx/>
              <a:buSzTx/>
              <a:buFont typeface="Wingdings" pitchFamily="2" charset="2"/>
              <a:buChar char="Ø"/>
              <a:tabLst/>
              <a:defRPr/>
            </a:pPr>
            <a:endParaRPr kumimoji="0" lang="en-US" sz="600" b="0" i="0" u="none" strike="noStrike" kern="1200" cap="none" spc="0" normalizeH="0" baseline="0" noProof="0" dirty="0" smtClean="0">
              <a:ln>
                <a:noFill/>
              </a:ln>
              <a:solidFill>
                <a:schemeClr val="tx1"/>
              </a:solidFill>
              <a:effectLst/>
              <a:uLnTx/>
              <a:uFillTx/>
              <a:latin typeface="Arial" charset="0"/>
              <a:ea typeface="+mn-ea"/>
              <a:cs typeface="Arial" charset="0"/>
            </a:endParaRPr>
          </a:p>
          <a:p>
            <a:pPr marL="342900" marR="0" lvl="0" indent="-342900" algn="ctr" defTabSz="914400" rtl="0" eaLnBrk="0" fontAlgn="base" latinLnBrk="0" hangingPunct="0">
              <a:lnSpc>
                <a:spcPct val="100000"/>
              </a:lnSpc>
              <a:spcBef>
                <a:spcPct val="20000"/>
              </a:spcBef>
              <a:spcAft>
                <a:spcPct val="0"/>
              </a:spcAft>
              <a:buClrTx/>
              <a:buSzTx/>
              <a:buFont typeface="Arial" charset="0"/>
              <a:buNone/>
              <a:tabLst/>
              <a:defRPr/>
            </a:pPr>
            <a:endParaRPr kumimoji="0" lang="en-US" sz="2800" b="0" i="0" u="none" strike="noStrike" kern="1200" cap="none" spc="0" normalizeH="0" baseline="0" noProof="0" dirty="0" smtClean="0">
              <a:ln>
                <a:noFill/>
              </a:ln>
              <a:solidFill>
                <a:schemeClr val="tx1"/>
              </a:solidFill>
              <a:effectLst/>
              <a:uLnTx/>
              <a:uFillTx/>
              <a:latin typeface="Arial" charset="0"/>
              <a:ea typeface="+mn-ea"/>
              <a:cs typeface="Arial" charset="0"/>
            </a:endParaRPr>
          </a:p>
        </p:txBody>
      </p:sp>
    </p:spTree>
    <p:extLst>
      <p:ext uri="{BB962C8B-B14F-4D97-AF65-F5344CB8AC3E}">
        <p14:creationId xmlns:p14="http://schemas.microsoft.com/office/powerpoint/2010/main" xmlns="" val="334366795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txBox="1">
            <a:spLocks/>
          </p:cNvSpPr>
          <p:nvPr/>
        </p:nvSpPr>
        <p:spPr bwMode="auto">
          <a:xfrm>
            <a:off x="0" y="914400"/>
            <a:ext cx="9143999" cy="5943600"/>
          </a:xfrm>
          <a:prstGeom prst="rect">
            <a:avLst/>
          </a:prstGeom>
          <a:noFill/>
          <a:ln w="9525">
            <a:noFill/>
            <a:miter lim="800000"/>
            <a:headEnd/>
            <a:tailEnd/>
          </a:ln>
        </p:spPr>
        <p:txBody>
          <a:bodyPr/>
          <a:lstStyle/>
          <a:p>
            <a:r>
              <a:rPr lang="en-US" sz="2000" b="1" dirty="0" smtClean="0"/>
              <a:t>For each scenario you will be asked the following 2 questions:</a:t>
            </a:r>
            <a:endParaRPr lang="en-US" dirty="0"/>
          </a:p>
          <a:p>
            <a:r>
              <a:rPr lang="en-US" sz="800" b="1" dirty="0"/>
              <a:t> </a:t>
            </a:r>
            <a:endParaRPr lang="en-US" sz="800" dirty="0"/>
          </a:p>
          <a:p>
            <a:r>
              <a:rPr lang="en-US" b="1" dirty="0">
                <a:solidFill>
                  <a:srgbClr val="C00000"/>
                </a:solidFill>
              </a:rPr>
              <a:t>Question 1:  </a:t>
            </a:r>
            <a:r>
              <a:rPr lang="en-US" b="1" dirty="0" smtClean="0">
                <a:solidFill>
                  <a:srgbClr val="C00000"/>
                </a:solidFill>
              </a:rPr>
              <a:t>Is the planetary surface relatively young or old?  Explain.</a:t>
            </a:r>
            <a:endParaRPr lang="en-US" b="1" dirty="0">
              <a:solidFill>
                <a:srgbClr val="C00000"/>
              </a:solidFill>
            </a:endParaRPr>
          </a:p>
          <a:p>
            <a:r>
              <a:rPr lang="en-US" b="1" i="1" dirty="0" smtClean="0"/>
              <a:t>Answer Hints:</a:t>
            </a:r>
            <a:r>
              <a:rPr lang="en-US" i="1" dirty="0" smtClean="0"/>
              <a:t> </a:t>
            </a:r>
          </a:p>
          <a:p>
            <a:pPr marL="285750" indent="-285750">
              <a:buFont typeface="Arial" pitchFamily="34" charset="0"/>
              <a:buChar char="•"/>
            </a:pPr>
            <a:r>
              <a:rPr lang="en-US" i="1" dirty="0" smtClean="0"/>
              <a:t>Does the planetary surface have many or few impact craters on the surface?</a:t>
            </a:r>
          </a:p>
          <a:p>
            <a:pPr marL="285750" indent="-285750">
              <a:buFont typeface="Arial" pitchFamily="34" charset="0"/>
              <a:buChar char="•"/>
            </a:pPr>
            <a:r>
              <a:rPr lang="en-US" i="1" dirty="0" smtClean="0"/>
              <a:t>Does the planetary surface have many large impact craters?  </a:t>
            </a:r>
          </a:p>
          <a:p>
            <a:r>
              <a:rPr lang="en-US" sz="1200" i="1" dirty="0"/>
              <a:t> </a:t>
            </a:r>
            <a:endParaRPr lang="en-US" sz="1200" dirty="0"/>
          </a:p>
          <a:p>
            <a:r>
              <a:rPr lang="en-US" b="1" dirty="0">
                <a:solidFill>
                  <a:srgbClr val="C00000"/>
                </a:solidFill>
              </a:rPr>
              <a:t>Question 2</a:t>
            </a:r>
            <a:r>
              <a:rPr lang="en-US" b="1" i="1" dirty="0">
                <a:solidFill>
                  <a:srgbClr val="C00000"/>
                </a:solidFill>
              </a:rPr>
              <a:t>:  </a:t>
            </a:r>
            <a:r>
              <a:rPr lang="en-US" b="1" dirty="0">
                <a:solidFill>
                  <a:srgbClr val="C00000"/>
                </a:solidFill>
              </a:rPr>
              <a:t>What can you infer about the </a:t>
            </a:r>
            <a:r>
              <a:rPr lang="en-US" b="1" dirty="0" smtClean="0">
                <a:solidFill>
                  <a:srgbClr val="C00000"/>
                </a:solidFill>
              </a:rPr>
              <a:t>geologic processes </a:t>
            </a:r>
            <a:r>
              <a:rPr lang="en-US" b="1" dirty="0">
                <a:solidFill>
                  <a:srgbClr val="C00000"/>
                </a:solidFill>
              </a:rPr>
              <a:t>affecting these planets?  Explain.</a:t>
            </a:r>
          </a:p>
          <a:p>
            <a:r>
              <a:rPr lang="en-US" b="1" i="1" dirty="0" smtClean="0"/>
              <a:t>Answer Hints:</a:t>
            </a:r>
          </a:p>
          <a:p>
            <a:pPr marL="285750" indent="-285750">
              <a:buFont typeface="Arial" pitchFamily="34" charset="0"/>
              <a:buChar char="•"/>
            </a:pPr>
            <a:r>
              <a:rPr lang="en-US" i="1" dirty="0" smtClean="0"/>
              <a:t>Are the impact craters modified?  This may mean there are (or were) active processes shaping the surface.  </a:t>
            </a:r>
            <a:endParaRPr lang="en-US" i="1" dirty="0"/>
          </a:p>
          <a:p>
            <a:pPr marL="285750" indent="-285750">
              <a:buFont typeface="Arial" pitchFamily="34" charset="0"/>
              <a:buChar char="•"/>
            </a:pPr>
            <a:r>
              <a:rPr lang="en-US" i="1" dirty="0" smtClean="0"/>
              <a:t>Are some impact craters preserved?  This may mean there are (or were not) any active processes changing the surface when those craters formed.  </a:t>
            </a:r>
            <a:endParaRPr lang="en-US" i="1" dirty="0"/>
          </a:p>
          <a:p>
            <a:pPr marL="342900" indent="-342900">
              <a:buFont typeface="Arial" pitchFamily="34" charset="0"/>
              <a:buChar char="•"/>
            </a:pPr>
            <a:endParaRPr lang="en-US" sz="1400" b="1" dirty="0" smtClean="0"/>
          </a:p>
          <a:p>
            <a:r>
              <a:rPr lang="en-US" sz="2000" b="1" dirty="0">
                <a:solidFill>
                  <a:srgbClr val="0000FF"/>
                </a:solidFill>
              </a:rPr>
              <a:t>SCENARIO </a:t>
            </a:r>
            <a:r>
              <a:rPr lang="en-US" sz="2000" b="1" dirty="0" smtClean="0">
                <a:solidFill>
                  <a:srgbClr val="0000FF"/>
                </a:solidFill>
              </a:rPr>
              <a:t>#2</a:t>
            </a:r>
            <a:r>
              <a:rPr lang="en-US" sz="2000" dirty="0" smtClean="0">
                <a:solidFill>
                  <a:srgbClr val="0000FF"/>
                </a:solidFill>
              </a:rPr>
              <a:t> </a:t>
            </a:r>
            <a:endParaRPr lang="en-US" sz="2000" dirty="0">
              <a:solidFill>
                <a:srgbClr val="0000FF"/>
              </a:solidFill>
            </a:endParaRPr>
          </a:p>
          <a:p>
            <a:pPr lvl="0"/>
            <a:r>
              <a:rPr lang="en-US" sz="2000" dirty="0" smtClean="0">
                <a:solidFill>
                  <a:srgbClr val="0000FF"/>
                </a:solidFill>
              </a:rPr>
              <a:t>This </a:t>
            </a:r>
            <a:r>
              <a:rPr lang="en-US" sz="2000" dirty="0">
                <a:solidFill>
                  <a:srgbClr val="0000FF"/>
                </a:solidFill>
              </a:rPr>
              <a:t>planet has </a:t>
            </a:r>
            <a:r>
              <a:rPr lang="en-US" sz="2000" b="1" u="sng" dirty="0">
                <a:solidFill>
                  <a:srgbClr val="0000FF"/>
                </a:solidFill>
              </a:rPr>
              <a:t>few impact craters</a:t>
            </a:r>
            <a:r>
              <a:rPr lang="en-US" sz="2000" dirty="0">
                <a:solidFill>
                  <a:srgbClr val="0000FF"/>
                </a:solidFill>
              </a:rPr>
              <a:t>. Craters range in size from relatively small (~1 km) to very large craters (~100+ km). </a:t>
            </a:r>
            <a:r>
              <a:rPr lang="en-US" sz="2000" b="1" u="sng" dirty="0">
                <a:solidFill>
                  <a:srgbClr val="0000FF"/>
                </a:solidFill>
              </a:rPr>
              <a:t>All of the craters are modified or destroyed</a:t>
            </a:r>
            <a:r>
              <a:rPr lang="en-US" sz="2000" dirty="0">
                <a:solidFill>
                  <a:srgbClr val="0000FF"/>
                </a:solidFill>
              </a:rPr>
              <a:t>.  Surface appears </a:t>
            </a:r>
            <a:r>
              <a:rPr lang="en-US" sz="2000" b="1" u="sng" dirty="0">
                <a:solidFill>
                  <a:srgbClr val="0000FF"/>
                </a:solidFill>
              </a:rPr>
              <a:t>rugged</a:t>
            </a:r>
            <a:r>
              <a:rPr lang="en-US" sz="2000" dirty="0">
                <a:solidFill>
                  <a:srgbClr val="0000FF"/>
                </a:solidFill>
              </a:rPr>
              <a:t> in some areas; some areas appear to have evidence of </a:t>
            </a:r>
            <a:r>
              <a:rPr lang="en-US" sz="2000" b="1" u="sng" dirty="0">
                <a:solidFill>
                  <a:srgbClr val="0000FF"/>
                </a:solidFill>
              </a:rPr>
              <a:t>water or ice</a:t>
            </a:r>
            <a:r>
              <a:rPr lang="en-US" sz="2000" dirty="0">
                <a:solidFill>
                  <a:srgbClr val="0000FF"/>
                </a:solidFill>
              </a:rPr>
              <a:t>; </a:t>
            </a:r>
            <a:r>
              <a:rPr lang="en-US" sz="2000" b="1" u="sng" dirty="0">
                <a:solidFill>
                  <a:srgbClr val="0000FF"/>
                </a:solidFill>
              </a:rPr>
              <a:t>sand dunes</a:t>
            </a:r>
            <a:r>
              <a:rPr lang="en-US" sz="2000" b="1" dirty="0">
                <a:solidFill>
                  <a:srgbClr val="0000FF"/>
                </a:solidFill>
              </a:rPr>
              <a:t> </a:t>
            </a:r>
            <a:r>
              <a:rPr lang="en-US" sz="2000" dirty="0">
                <a:solidFill>
                  <a:srgbClr val="0000FF"/>
                </a:solidFill>
              </a:rPr>
              <a:t>are visible in other areas. </a:t>
            </a:r>
          </a:p>
          <a:p>
            <a:pPr eaLnBrk="0" hangingPunct="0">
              <a:spcBef>
                <a:spcPts val="0"/>
              </a:spcBef>
            </a:pPr>
            <a:endParaRPr lang="en-US" sz="2000" dirty="0" smtClean="0">
              <a:solidFill>
                <a:srgbClr val="000000"/>
              </a:solidFill>
              <a:cs typeface="Arial" charset="0"/>
            </a:endParaRPr>
          </a:p>
          <a:p>
            <a:pPr marL="342900" indent="-342900" eaLnBrk="0" hangingPunct="0">
              <a:spcBef>
                <a:spcPct val="20000"/>
              </a:spcBef>
            </a:pPr>
            <a:endParaRPr lang="en-US" sz="2000" dirty="0" smtClean="0">
              <a:solidFill>
                <a:srgbClr val="000000"/>
              </a:solidFill>
              <a:cs typeface="Arial" charset="0"/>
            </a:endParaRPr>
          </a:p>
          <a:p>
            <a:pPr marL="342900" indent="-342900" eaLnBrk="0" hangingPunct="0">
              <a:spcBef>
                <a:spcPct val="20000"/>
              </a:spcBef>
            </a:pPr>
            <a:endParaRPr lang="en-US" sz="2000" dirty="0">
              <a:solidFill>
                <a:srgbClr val="000000"/>
              </a:solidFill>
              <a:cs typeface="Arial" charset="0"/>
            </a:endParaRPr>
          </a:p>
        </p:txBody>
      </p:sp>
      <p:sp>
        <p:nvSpPr>
          <p:cNvPr id="5" name="Content Placeholder 13"/>
          <p:cNvSpPr txBox="1">
            <a:spLocks/>
          </p:cNvSpPr>
          <p:nvPr/>
        </p:nvSpPr>
        <p:spPr>
          <a:xfrm>
            <a:off x="0" y="0"/>
            <a:ext cx="9146630" cy="838199"/>
          </a:xfrm>
          <a:prstGeom prst="rect">
            <a:avLst/>
          </a:prstGeom>
          <a:solidFill>
            <a:schemeClr val="bg1">
              <a:lumMod val="85000"/>
            </a:schemeClr>
          </a:solidFill>
          <a:ln>
            <a:solidFill>
              <a:schemeClr val="tx1"/>
            </a:solidFill>
          </a:ln>
        </p:spPr>
        <p:txBody>
          <a:bodyPr/>
          <a:lstStyle/>
          <a:p>
            <a:pPr marR="0" lvl="0" algn="ctr" defTabSz="914400" rtl="0" eaLnBrk="0" fontAlgn="base" latinLnBrk="0" hangingPunct="0">
              <a:lnSpc>
                <a:spcPct val="100000"/>
              </a:lnSpc>
              <a:spcBef>
                <a:spcPts val="0"/>
              </a:spcBef>
              <a:spcAft>
                <a:spcPct val="0"/>
              </a:spcAft>
              <a:buClrTx/>
              <a:buSzTx/>
              <a:buFont typeface="Arial" charset="0"/>
              <a:buNone/>
              <a:tabLst/>
              <a:defRPr/>
            </a:pPr>
            <a:r>
              <a:rPr kumimoji="0" lang="en-US" sz="2400" b="1" i="1" u="none" strike="noStrike" kern="1200" cap="none" spc="0" normalizeH="0" baseline="0" noProof="0" dirty="0" smtClean="0">
                <a:ln>
                  <a:noFill/>
                </a:ln>
                <a:solidFill>
                  <a:schemeClr val="tx1"/>
                </a:solidFill>
                <a:effectLst/>
                <a:uLnTx/>
                <a:uFillTx/>
                <a:latin typeface="Arial" charset="0"/>
                <a:ea typeface="+mn-ea"/>
                <a:cs typeface="Arial" charset="0"/>
              </a:rPr>
              <a:t>PART 3:  GEOLOGIC HISTORY PRACTICE SCENARIOS</a:t>
            </a:r>
          </a:p>
          <a:p>
            <a:pPr marR="0" lvl="0" algn="ctr" defTabSz="914400" rtl="0" eaLnBrk="0" fontAlgn="base" latinLnBrk="0" hangingPunct="0">
              <a:lnSpc>
                <a:spcPct val="100000"/>
              </a:lnSpc>
              <a:spcBef>
                <a:spcPts val="0"/>
              </a:spcBef>
              <a:spcAft>
                <a:spcPct val="0"/>
              </a:spcAft>
              <a:buClrTx/>
              <a:buSzTx/>
              <a:buFont typeface="Arial" charset="0"/>
              <a:buNone/>
              <a:tabLst/>
              <a:defRPr/>
            </a:pPr>
            <a:r>
              <a:rPr lang="en-US" sz="2400" b="1" i="1" noProof="0" dirty="0" smtClean="0">
                <a:cs typeface="Arial" charset="0"/>
              </a:rPr>
              <a:t>Applying what you know</a:t>
            </a:r>
            <a:endParaRPr kumimoji="0" lang="en-US" sz="2400" b="1" i="0" u="none" strike="noStrike" kern="1200" cap="none" spc="0" normalizeH="0" baseline="0" noProof="0" dirty="0" smtClean="0">
              <a:ln>
                <a:noFill/>
              </a:ln>
              <a:solidFill>
                <a:srgbClr val="C00000"/>
              </a:solidFill>
              <a:effectLst/>
              <a:uLnTx/>
              <a:uFillTx/>
              <a:cs typeface="Arial" charset="0"/>
            </a:endParaRPr>
          </a:p>
          <a:p>
            <a:pPr marL="463550" marR="0" lvl="1" indent="-350838" algn="ctr" defTabSz="914400" rtl="0" eaLnBrk="0" fontAlgn="base" latinLnBrk="0" hangingPunct="0">
              <a:lnSpc>
                <a:spcPct val="100000"/>
              </a:lnSpc>
              <a:spcBef>
                <a:spcPct val="20000"/>
              </a:spcBef>
              <a:spcAft>
                <a:spcPct val="0"/>
              </a:spcAft>
              <a:buClrTx/>
              <a:buSzTx/>
              <a:buFont typeface="Arial" charset="0"/>
              <a:buNone/>
              <a:tabLst/>
              <a:defRPr/>
            </a:pPr>
            <a:endParaRPr kumimoji="0" lang="en-US" sz="400" b="1" i="0" u="none" strike="noStrike" kern="1200" cap="none" spc="0" normalizeH="0" baseline="0" noProof="0" dirty="0" smtClean="0">
              <a:ln>
                <a:noFill/>
              </a:ln>
              <a:solidFill>
                <a:schemeClr val="tx1"/>
              </a:solidFill>
              <a:effectLst/>
              <a:uLnTx/>
              <a:uFillTx/>
              <a:cs typeface="Arial" charset="0"/>
            </a:endParaRPr>
          </a:p>
          <a:p>
            <a:pPr marL="463550" marR="0" lvl="1" indent="-350838" algn="ctr" defTabSz="914400" rtl="0" eaLnBrk="0" fontAlgn="base" latinLnBrk="0" hangingPunct="0">
              <a:lnSpc>
                <a:spcPct val="100000"/>
              </a:lnSpc>
              <a:spcBef>
                <a:spcPct val="20000"/>
              </a:spcBef>
              <a:spcAft>
                <a:spcPct val="0"/>
              </a:spcAft>
              <a:buClrTx/>
              <a:buSzTx/>
              <a:buFont typeface="Arial" charset="0"/>
              <a:buNone/>
              <a:tabLst/>
              <a:defRPr/>
            </a:pPr>
            <a:r>
              <a:rPr kumimoji="0" lang="en-US" sz="2000" b="0" i="0" u="none" strike="noStrike" kern="1200" cap="none" spc="0" normalizeH="0" baseline="0" noProof="0" dirty="0" smtClean="0">
                <a:ln>
                  <a:noFill/>
                </a:ln>
                <a:solidFill>
                  <a:schemeClr val="tx1"/>
                </a:solidFill>
                <a:effectLst/>
                <a:uLnTx/>
                <a:uFillTx/>
                <a:latin typeface="Arial" charset="0"/>
                <a:ea typeface="+mn-ea"/>
                <a:cs typeface="Arial" charset="0"/>
              </a:rPr>
              <a:t>   </a:t>
            </a:r>
          </a:p>
          <a:p>
            <a:pPr marL="342900" marR="0" lvl="0" indent="-342900" algn="ctr" defTabSz="914400" rtl="0" eaLnBrk="0" fontAlgn="base" latinLnBrk="0" hangingPunct="0">
              <a:lnSpc>
                <a:spcPct val="100000"/>
              </a:lnSpc>
              <a:spcBef>
                <a:spcPct val="20000"/>
              </a:spcBef>
              <a:spcAft>
                <a:spcPct val="0"/>
              </a:spcAft>
              <a:buClrTx/>
              <a:buSzTx/>
              <a:buFont typeface="Wingdings" pitchFamily="2" charset="2"/>
              <a:buChar char="Ø"/>
              <a:tabLst/>
              <a:defRPr/>
            </a:pPr>
            <a:endParaRPr kumimoji="0" lang="en-US" sz="600" b="0" i="0" u="none" strike="noStrike" kern="1200" cap="none" spc="0" normalizeH="0" baseline="0" noProof="0" dirty="0" smtClean="0">
              <a:ln>
                <a:noFill/>
              </a:ln>
              <a:solidFill>
                <a:schemeClr val="tx1"/>
              </a:solidFill>
              <a:effectLst/>
              <a:uLnTx/>
              <a:uFillTx/>
              <a:latin typeface="Arial" charset="0"/>
              <a:ea typeface="+mn-ea"/>
              <a:cs typeface="Arial" charset="0"/>
            </a:endParaRPr>
          </a:p>
          <a:p>
            <a:pPr marL="342900" marR="0" lvl="0" indent="-342900" algn="ctr" defTabSz="914400" rtl="0" eaLnBrk="0" fontAlgn="base" latinLnBrk="0" hangingPunct="0">
              <a:lnSpc>
                <a:spcPct val="100000"/>
              </a:lnSpc>
              <a:spcBef>
                <a:spcPct val="20000"/>
              </a:spcBef>
              <a:spcAft>
                <a:spcPct val="0"/>
              </a:spcAft>
              <a:buClrTx/>
              <a:buSzTx/>
              <a:buFont typeface="Arial" charset="0"/>
              <a:buNone/>
              <a:tabLst/>
              <a:defRPr/>
            </a:pPr>
            <a:endParaRPr kumimoji="0" lang="en-US" sz="2800" b="0" i="0" u="none" strike="noStrike" kern="1200" cap="none" spc="0" normalizeH="0" baseline="0" noProof="0" dirty="0" smtClean="0">
              <a:ln>
                <a:noFill/>
              </a:ln>
              <a:solidFill>
                <a:schemeClr val="tx1"/>
              </a:solidFill>
              <a:effectLst/>
              <a:uLnTx/>
              <a:uFillTx/>
              <a:latin typeface="Arial" charset="0"/>
              <a:ea typeface="+mn-ea"/>
              <a:cs typeface="Arial" charset="0"/>
            </a:endParaRPr>
          </a:p>
        </p:txBody>
      </p:sp>
    </p:spTree>
    <p:extLst>
      <p:ext uri="{BB962C8B-B14F-4D97-AF65-F5344CB8AC3E}">
        <p14:creationId xmlns:p14="http://schemas.microsoft.com/office/powerpoint/2010/main" xmlns="" val="334366795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txBox="1">
            <a:spLocks/>
          </p:cNvSpPr>
          <p:nvPr/>
        </p:nvSpPr>
        <p:spPr bwMode="auto">
          <a:xfrm>
            <a:off x="0" y="943275"/>
            <a:ext cx="9143999" cy="3276600"/>
          </a:xfrm>
          <a:prstGeom prst="rect">
            <a:avLst/>
          </a:prstGeom>
          <a:noFill/>
          <a:ln w="9525">
            <a:noFill/>
            <a:miter lim="800000"/>
            <a:headEnd/>
            <a:tailEnd/>
          </a:ln>
        </p:spPr>
        <p:txBody>
          <a:bodyPr/>
          <a:lstStyle/>
          <a:p>
            <a:pPr marL="285750" indent="-285750">
              <a:buFont typeface="Arial" pitchFamily="34" charset="0"/>
              <a:buChar char="•"/>
            </a:pPr>
            <a:r>
              <a:rPr lang="en-US" dirty="0" smtClean="0"/>
              <a:t>You must critically think about may aspects to make inferences about the geologic history of a given planetary surface.  </a:t>
            </a:r>
            <a:r>
              <a:rPr lang="en-US" b="1" u="sng" dirty="0" smtClean="0"/>
              <a:t>JUSTIFICATION</a:t>
            </a:r>
            <a:r>
              <a:rPr lang="en-US" dirty="0" smtClean="0"/>
              <a:t> of your thinking is extremely important.  </a:t>
            </a:r>
          </a:p>
          <a:p>
            <a:endParaRPr lang="en-US" sz="1200" b="1" dirty="0"/>
          </a:p>
          <a:p>
            <a:pPr marL="285750" indent="-285750">
              <a:buFont typeface="Arial" pitchFamily="34" charset="0"/>
              <a:buChar char="•"/>
            </a:pPr>
            <a:r>
              <a:rPr lang="en-US" dirty="0" smtClean="0"/>
              <a:t>As you investigate planetary worlds within our Solar System, you may end up asking some of the same questions scientists have asked for years:</a:t>
            </a:r>
          </a:p>
          <a:p>
            <a:pPr marL="742950" lvl="1" indent="-285750">
              <a:buFont typeface="Wingdings" pitchFamily="2" charset="2"/>
              <a:buChar char="Ø"/>
            </a:pPr>
            <a:r>
              <a:rPr lang="en-US" sz="1600" i="1" dirty="0" smtClean="0"/>
              <a:t>Are there any other planetary worlds that may have once been able to support life?</a:t>
            </a:r>
          </a:p>
          <a:p>
            <a:pPr marL="742950" lvl="1" indent="-285750">
              <a:buFont typeface="Wingdings" pitchFamily="2" charset="2"/>
              <a:buChar char="Ø"/>
            </a:pPr>
            <a:r>
              <a:rPr lang="en-US" sz="1600" i="1" dirty="0" smtClean="0"/>
              <a:t>How has the Solar System changed over time?</a:t>
            </a:r>
          </a:p>
          <a:p>
            <a:pPr marL="742950" lvl="1" indent="-285750">
              <a:buFont typeface="Wingdings" pitchFamily="2" charset="2"/>
              <a:buChar char="Ø"/>
            </a:pPr>
            <a:r>
              <a:rPr lang="en-US" sz="1600" i="1" dirty="0" smtClean="0"/>
              <a:t>How have the sizes of impacts changed over time?</a:t>
            </a:r>
          </a:p>
          <a:p>
            <a:pPr marL="742950" lvl="1" indent="-285750">
              <a:buFont typeface="Wingdings" pitchFamily="2" charset="2"/>
              <a:buChar char="Ø"/>
            </a:pPr>
            <a:r>
              <a:rPr lang="en-US" sz="1600" i="1" dirty="0" smtClean="0"/>
              <a:t>In the future, will Earth be struck by a large objects?</a:t>
            </a:r>
          </a:p>
          <a:p>
            <a:pPr marL="742950" lvl="1" indent="-285750">
              <a:buFont typeface="Wingdings" pitchFamily="2" charset="2"/>
              <a:buChar char="Ø"/>
            </a:pPr>
            <a:r>
              <a:rPr lang="en-US" sz="1600" i="1" dirty="0" smtClean="0"/>
              <a:t>Is there data to support the idea that material impacting planetary surfaces today is relatively small compared to material that has impacted surfaces in the past?</a:t>
            </a:r>
          </a:p>
          <a:p>
            <a:pPr marL="285750" indent="-285750">
              <a:buFont typeface="Arial" pitchFamily="34" charset="0"/>
              <a:buChar char="•"/>
            </a:pPr>
            <a:endParaRPr lang="en-US" dirty="0"/>
          </a:p>
        </p:txBody>
      </p:sp>
      <p:sp>
        <p:nvSpPr>
          <p:cNvPr id="5" name="Content Placeholder 13"/>
          <p:cNvSpPr txBox="1">
            <a:spLocks/>
          </p:cNvSpPr>
          <p:nvPr/>
        </p:nvSpPr>
        <p:spPr>
          <a:xfrm>
            <a:off x="0" y="0"/>
            <a:ext cx="9146630" cy="838199"/>
          </a:xfrm>
          <a:prstGeom prst="rect">
            <a:avLst/>
          </a:prstGeom>
          <a:solidFill>
            <a:schemeClr val="bg1">
              <a:lumMod val="85000"/>
            </a:schemeClr>
          </a:solidFill>
          <a:ln>
            <a:solidFill>
              <a:schemeClr val="tx1"/>
            </a:solidFill>
          </a:ln>
        </p:spPr>
        <p:txBody>
          <a:bodyPr/>
          <a:lstStyle/>
          <a:p>
            <a:pPr marR="0" lvl="0" algn="ctr" defTabSz="914400" rtl="0" eaLnBrk="0" fontAlgn="base" latinLnBrk="0" hangingPunct="0">
              <a:lnSpc>
                <a:spcPct val="100000"/>
              </a:lnSpc>
              <a:spcBef>
                <a:spcPts val="0"/>
              </a:spcBef>
              <a:spcAft>
                <a:spcPct val="0"/>
              </a:spcAft>
              <a:buClrTx/>
              <a:buSzTx/>
              <a:buFont typeface="Arial" charset="0"/>
              <a:buNone/>
              <a:tabLst/>
              <a:defRPr/>
            </a:pPr>
            <a:r>
              <a:rPr kumimoji="0" lang="en-US" sz="2400" b="1" i="1" u="none" strike="noStrike" kern="1200" cap="none" spc="0" normalizeH="0" baseline="0" noProof="0" dirty="0" smtClean="0">
                <a:ln>
                  <a:noFill/>
                </a:ln>
                <a:solidFill>
                  <a:schemeClr val="tx1"/>
                </a:solidFill>
                <a:effectLst/>
                <a:uLnTx/>
                <a:uFillTx/>
                <a:latin typeface="Arial" charset="0"/>
                <a:ea typeface="+mn-ea"/>
                <a:cs typeface="Arial" charset="0"/>
              </a:rPr>
              <a:t>PART 3:  GEOLOGIC HISTORY PRACTICE SCENARIOS</a:t>
            </a:r>
          </a:p>
          <a:p>
            <a:pPr marR="0" lvl="0" algn="ctr" defTabSz="914400" rtl="0" eaLnBrk="0" fontAlgn="base" latinLnBrk="0" hangingPunct="0">
              <a:lnSpc>
                <a:spcPct val="100000"/>
              </a:lnSpc>
              <a:spcBef>
                <a:spcPts val="0"/>
              </a:spcBef>
              <a:spcAft>
                <a:spcPct val="0"/>
              </a:spcAft>
              <a:buClrTx/>
              <a:buSzTx/>
              <a:buFont typeface="Arial" charset="0"/>
              <a:buNone/>
              <a:tabLst/>
              <a:defRPr/>
            </a:pPr>
            <a:r>
              <a:rPr lang="en-US" sz="2400" b="1" i="1" noProof="0" dirty="0" smtClean="0">
                <a:cs typeface="Arial" charset="0"/>
              </a:rPr>
              <a:t>Applying what you know</a:t>
            </a:r>
            <a:endParaRPr kumimoji="0" lang="en-US" sz="2400" b="1" i="0" u="none" strike="noStrike" kern="1200" cap="none" spc="0" normalizeH="0" baseline="0" noProof="0" dirty="0" smtClean="0">
              <a:ln>
                <a:noFill/>
              </a:ln>
              <a:solidFill>
                <a:srgbClr val="C00000"/>
              </a:solidFill>
              <a:effectLst/>
              <a:uLnTx/>
              <a:uFillTx/>
              <a:cs typeface="Arial" charset="0"/>
            </a:endParaRPr>
          </a:p>
          <a:p>
            <a:pPr marL="463550" marR="0" lvl="1" indent="-350838" algn="ctr" defTabSz="914400" rtl="0" eaLnBrk="0" fontAlgn="base" latinLnBrk="0" hangingPunct="0">
              <a:lnSpc>
                <a:spcPct val="100000"/>
              </a:lnSpc>
              <a:spcBef>
                <a:spcPct val="20000"/>
              </a:spcBef>
              <a:spcAft>
                <a:spcPct val="0"/>
              </a:spcAft>
              <a:buClrTx/>
              <a:buSzTx/>
              <a:buFont typeface="Arial" charset="0"/>
              <a:buNone/>
              <a:tabLst/>
              <a:defRPr/>
            </a:pPr>
            <a:endParaRPr kumimoji="0" lang="en-US" sz="400" b="1" i="0" u="none" strike="noStrike" kern="1200" cap="none" spc="0" normalizeH="0" baseline="0" noProof="0" dirty="0" smtClean="0">
              <a:ln>
                <a:noFill/>
              </a:ln>
              <a:solidFill>
                <a:schemeClr val="tx1"/>
              </a:solidFill>
              <a:effectLst/>
              <a:uLnTx/>
              <a:uFillTx/>
              <a:cs typeface="Arial" charset="0"/>
            </a:endParaRPr>
          </a:p>
          <a:p>
            <a:pPr marL="463550" marR="0" lvl="1" indent="-350838" algn="ctr" defTabSz="914400" rtl="0" eaLnBrk="0" fontAlgn="base" latinLnBrk="0" hangingPunct="0">
              <a:lnSpc>
                <a:spcPct val="100000"/>
              </a:lnSpc>
              <a:spcBef>
                <a:spcPct val="20000"/>
              </a:spcBef>
              <a:spcAft>
                <a:spcPct val="0"/>
              </a:spcAft>
              <a:buClrTx/>
              <a:buSzTx/>
              <a:buFont typeface="Arial" charset="0"/>
              <a:buNone/>
              <a:tabLst/>
              <a:defRPr/>
            </a:pPr>
            <a:r>
              <a:rPr kumimoji="0" lang="en-US" sz="2000" b="0" i="0" u="none" strike="noStrike" kern="1200" cap="none" spc="0" normalizeH="0" baseline="0" noProof="0" dirty="0" smtClean="0">
                <a:ln>
                  <a:noFill/>
                </a:ln>
                <a:solidFill>
                  <a:schemeClr val="tx1"/>
                </a:solidFill>
                <a:effectLst/>
                <a:uLnTx/>
                <a:uFillTx/>
                <a:latin typeface="Arial" charset="0"/>
                <a:ea typeface="+mn-ea"/>
                <a:cs typeface="Arial" charset="0"/>
              </a:rPr>
              <a:t>   </a:t>
            </a:r>
          </a:p>
          <a:p>
            <a:pPr marL="342900" marR="0" lvl="0" indent="-342900" algn="ctr" defTabSz="914400" rtl="0" eaLnBrk="0" fontAlgn="base" latinLnBrk="0" hangingPunct="0">
              <a:lnSpc>
                <a:spcPct val="100000"/>
              </a:lnSpc>
              <a:spcBef>
                <a:spcPct val="20000"/>
              </a:spcBef>
              <a:spcAft>
                <a:spcPct val="0"/>
              </a:spcAft>
              <a:buClrTx/>
              <a:buSzTx/>
              <a:buFont typeface="Wingdings" pitchFamily="2" charset="2"/>
              <a:buChar char="Ø"/>
              <a:tabLst/>
              <a:defRPr/>
            </a:pPr>
            <a:endParaRPr kumimoji="0" lang="en-US" sz="600" b="0" i="0" u="none" strike="noStrike" kern="1200" cap="none" spc="0" normalizeH="0" baseline="0" noProof="0" dirty="0" smtClean="0">
              <a:ln>
                <a:noFill/>
              </a:ln>
              <a:solidFill>
                <a:schemeClr val="tx1"/>
              </a:solidFill>
              <a:effectLst/>
              <a:uLnTx/>
              <a:uFillTx/>
              <a:latin typeface="Arial" charset="0"/>
              <a:ea typeface="+mn-ea"/>
              <a:cs typeface="Arial" charset="0"/>
            </a:endParaRPr>
          </a:p>
        </p:txBody>
      </p:sp>
      <p:sp>
        <p:nvSpPr>
          <p:cNvPr id="2" name="Text Box 2"/>
          <p:cNvSpPr txBox="1">
            <a:spLocks noChangeArrowheads="1"/>
          </p:cNvSpPr>
          <p:nvPr/>
        </p:nvSpPr>
        <p:spPr bwMode="auto">
          <a:xfrm>
            <a:off x="401637" y="6417468"/>
            <a:ext cx="4475163" cy="385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ts val="500"/>
              </a:spcBef>
              <a:spcAft>
                <a:spcPts val="500"/>
              </a:spcAft>
              <a:buClrTx/>
              <a:buSzTx/>
              <a:buFontTx/>
              <a:buNone/>
              <a:tabLst/>
            </a:pPr>
            <a:r>
              <a:rPr kumimoji="0" lang="en-US" sz="900" b="0" i="0" u="none" strike="noStrike" cap="none" normalizeH="0" baseline="0" dirty="0" smtClean="0">
                <a:ln>
                  <a:noFill/>
                </a:ln>
                <a:solidFill>
                  <a:srgbClr val="000000"/>
                </a:solidFill>
                <a:effectLst/>
                <a:latin typeface="Arial" pitchFamily="34" charset="0"/>
                <a:cs typeface="Arial" pitchFamily="34" charset="0"/>
              </a:rPr>
              <a:t>A global view of:  Top Row:  Earth, Mars, Earth’s Moon; Bottom Row:  Mercury, Venus, and asteroid </a:t>
            </a:r>
            <a:r>
              <a:rPr kumimoji="0" lang="en-US" sz="900" b="0" i="0" u="none" strike="noStrike" cap="none" normalizeH="0" baseline="0" dirty="0" err="1" smtClean="0">
                <a:ln>
                  <a:noFill/>
                </a:ln>
                <a:solidFill>
                  <a:srgbClr val="000000"/>
                </a:solidFill>
                <a:effectLst/>
                <a:latin typeface="Arial" pitchFamily="34" charset="0"/>
                <a:cs typeface="Arial" pitchFamily="34" charset="0"/>
              </a:rPr>
              <a:t>Vesta</a:t>
            </a:r>
            <a:r>
              <a:rPr kumimoji="0" lang="en-US" sz="900" b="0" i="0" u="none" strike="noStrike" cap="none" normalizeH="0" baseline="0" dirty="0" smtClean="0">
                <a:ln>
                  <a:noFill/>
                </a:ln>
                <a:solidFill>
                  <a:srgbClr val="000000"/>
                </a:solidFill>
                <a:effectLst/>
                <a:latin typeface="Arial" pitchFamily="34" charset="0"/>
                <a:cs typeface="Arial" pitchFamily="34" charset="0"/>
              </a:rPr>
              <a:t>.  Planetary sizes not to scale.  </a:t>
            </a:r>
            <a:r>
              <a:rPr kumimoji="0" lang="en-US" sz="900" b="0" i="1" u="none" strike="noStrike" cap="none" normalizeH="0" baseline="0" dirty="0" smtClean="0">
                <a:ln>
                  <a:noFill/>
                </a:ln>
                <a:solidFill>
                  <a:srgbClr val="000000"/>
                </a:solidFill>
                <a:effectLst/>
                <a:latin typeface="Arial" pitchFamily="34" charset="0"/>
                <a:cs typeface="Arial" pitchFamily="34" charset="0"/>
              </a:rPr>
              <a:t>Images courtesy of NASA.</a:t>
            </a:r>
            <a:endParaRPr kumimoji="0" lang="en-US" sz="9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3075" name="Picture 3" descr="PlanetaryWorlds_2Rows"/>
          <p:cNvPicPr>
            <a:picLocks noChangeAspect="1" noChangeArrowheads="1"/>
          </p:cNvPicPr>
          <p:nvPr/>
        </p:nvPicPr>
        <p:blipFill>
          <a:blip r:embed="rId3" cstate="print">
            <a:extLst>
              <a:ext uri="{28A0092B-C50C-407E-A947-70E740481C1C}">
                <a14:useLocalDpi xmlns:a14="http://schemas.microsoft.com/office/drawing/2010/main" xmlns="" val="0"/>
              </a:ext>
            </a:extLst>
          </a:blip>
          <a:srcRect l="1675" t="3493"/>
          <a:stretch>
            <a:fillRect/>
          </a:stretch>
        </p:blipFill>
        <p:spPr bwMode="auto">
          <a:xfrm>
            <a:off x="4888505" y="4019603"/>
            <a:ext cx="4179295" cy="28383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 name="Rectangle 3"/>
          <p:cNvSpPr/>
          <p:nvPr/>
        </p:nvSpPr>
        <p:spPr>
          <a:xfrm>
            <a:off x="114470" y="4258270"/>
            <a:ext cx="4762329" cy="923330"/>
          </a:xfrm>
          <a:prstGeom prst="rect">
            <a:avLst/>
          </a:prstGeom>
        </p:spPr>
        <p:txBody>
          <a:bodyPr wrap="square">
            <a:spAutoFit/>
          </a:bodyPr>
          <a:lstStyle/>
          <a:p>
            <a:pPr marL="285750" indent="-285750">
              <a:buFont typeface="Arial" pitchFamily="34" charset="0"/>
              <a:buChar char="•"/>
            </a:pPr>
            <a:r>
              <a:rPr lang="en-US" dirty="0"/>
              <a:t>Although you may not be able to answer all of these questions, these ideas are part of thinking about </a:t>
            </a:r>
            <a:r>
              <a:rPr lang="en-US" b="1" u="sng" dirty="0"/>
              <a:t>the bigger picture</a:t>
            </a:r>
            <a:r>
              <a:rPr lang="en-US" dirty="0"/>
              <a:t>.  </a:t>
            </a:r>
          </a:p>
        </p:txBody>
      </p:sp>
    </p:spTree>
    <p:extLst>
      <p:ext uri="{BB962C8B-B14F-4D97-AF65-F5344CB8AC3E}">
        <p14:creationId xmlns:p14="http://schemas.microsoft.com/office/powerpoint/2010/main" xmlns="" val="345425360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txBox="1">
            <a:spLocks/>
          </p:cNvSpPr>
          <p:nvPr/>
        </p:nvSpPr>
        <p:spPr bwMode="auto">
          <a:xfrm>
            <a:off x="-1" y="867074"/>
            <a:ext cx="9144001" cy="1037926"/>
          </a:xfrm>
          <a:prstGeom prst="rect">
            <a:avLst/>
          </a:prstGeom>
          <a:noFill/>
          <a:ln w="9525">
            <a:noFill/>
            <a:miter lim="800000"/>
            <a:headEnd/>
            <a:tailEnd/>
          </a:ln>
        </p:spPr>
        <p:txBody>
          <a:bodyPr/>
          <a:lstStyle/>
          <a:p>
            <a:r>
              <a:rPr lang="en-US" sz="2000" dirty="0" smtClean="0"/>
              <a:t>Look at the initial set of images.  Images are of craters on Earth (A), Mars (B), Earth’s Moon (C),Mercury (D), Venus (E), and </a:t>
            </a:r>
            <a:r>
              <a:rPr lang="en-US" sz="2000" dirty="0" err="1" smtClean="0"/>
              <a:t>Vesta</a:t>
            </a:r>
            <a:r>
              <a:rPr lang="en-US" sz="2000" dirty="0" smtClean="0"/>
              <a:t> (F).  </a:t>
            </a:r>
          </a:p>
          <a:p>
            <a:r>
              <a:rPr lang="en-US" sz="1900" b="1" dirty="0" smtClean="0"/>
              <a:t>Use a check mark to select the type and classification of each crater: </a:t>
            </a:r>
            <a:endParaRPr lang="en-US" sz="2000" b="1" dirty="0" smtClean="0"/>
          </a:p>
          <a:p>
            <a:pPr eaLnBrk="0" hangingPunct="0">
              <a:spcBef>
                <a:spcPts val="0"/>
              </a:spcBef>
            </a:pPr>
            <a:endParaRPr lang="en-US" sz="2000" dirty="0" smtClean="0">
              <a:solidFill>
                <a:srgbClr val="000000"/>
              </a:solidFill>
              <a:cs typeface="Arial" charset="0"/>
            </a:endParaRPr>
          </a:p>
          <a:p>
            <a:pPr marL="342900" indent="-342900" eaLnBrk="0" hangingPunct="0">
              <a:spcBef>
                <a:spcPct val="20000"/>
              </a:spcBef>
            </a:pPr>
            <a:endParaRPr lang="en-US" sz="2000" dirty="0" smtClean="0">
              <a:solidFill>
                <a:srgbClr val="000000"/>
              </a:solidFill>
              <a:cs typeface="Arial" charset="0"/>
            </a:endParaRPr>
          </a:p>
          <a:p>
            <a:pPr marL="342900" indent="-342900" eaLnBrk="0" hangingPunct="0">
              <a:spcBef>
                <a:spcPct val="20000"/>
              </a:spcBef>
            </a:pPr>
            <a:endParaRPr lang="en-US" sz="2000" dirty="0">
              <a:solidFill>
                <a:srgbClr val="000000"/>
              </a:solidFill>
              <a:cs typeface="Arial" charset="0"/>
            </a:endParaRPr>
          </a:p>
        </p:txBody>
      </p:sp>
      <p:graphicFrame>
        <p:nvGraphicFramePr>
          <p:cNvPr id="5" name="Table 4"/>
          <p:cNvGraphicFramePr>
            <a:graphicFrameLocks noGrp="1"/>
          </p:cNvGraphicFramePr>
          <p:nvPr>
            <p:extLst>
              <p:ext uri="{D42A27DB-BD31-4B8C-83A1-F6EECF244321}">
                <p14:modId xmlns:p14="http://schemas.microsoft.com/office/powerpoint/2010/main" xmlns="" val="2586011909"/>
              </p:ext>
            </p:extLst>
          </p:nvPr>
        </p:nvGraphicFramePr>
        <p:xfrm>
          <a:off x="122242" y="1930667"/>
          <a:ext cx="8899514" cy="1407122"/>
        </p:xfrm>
        <a:graphic>
          <a:graphicData uri="http://schemas.openxmlformats.org/drawingml/2006/table">
            <a:tbl>
              <a:tblPr firstRow="1" firstCol="1" bandRow="1">
                <a:tableStyleId>{5C22544A-7EE6-4342-B048-85BDC9FD1C3A}</a:tableStyleId>
              </a:tblPr>
              <a:tblGrid>
                <a:gridCol w="3150271"/>
                <a:gridCol w="945081"/>
                <a:gridCol w="945081"/>
                <a:gridCol w="1023838"/>
                <a:gridCol w="945081"/>
                <a:gridCol w="945081"/>
                <a:gridCol w="945081"/>
              </a:tblGrid>
              <a:tr h="241521">
                <a:tc>
                  <a:txBody>
                    <a:bodyPr/>
                    <a:lstStyle/>
                    <a:p>
                      <a:pPr marL="0" marR="0" algn="ctr">
                        <a:spcBef>
                          <a:spcPts val="0"/>
                        </a:spcBef>
                        <a:spcAft>
                          <a:spcPts val="0"/>
                        </a:spcAft>
                      </a:pPr>
                      <a:r>
                        <a:rPr lang="en-US" sz="15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algn="ctr">
                        <a:spcBef>
                          <a:spcPts val="0"/>
                        </a:spcBef>
                        <a:spcAft>
                          <a:spcPts val="0"/>
                        </a:spcAft>
                      </a:pPr>
                      <a:r>
                        <a:rPr lang="en-US" sz="1500">
                          <a:solidFill>
                            <a:schemeClr val="tx1"/>
                          </a:solidFill>
                          <a:effectLst/>
                        </a:rPr>
                        <a:t>Image A</a:t>
                      </a:r>
                      <a:endParaRPr lang="en-US" sz="170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algn="ctr">
                        <a:spcBef>
                          <a:spcPts val="0"/>
                        </a:spcBef>
                        <a:spcAft>
                          <a:spcPts val="0"/>
                        </a:spcAft>
                      </a:pPr>
                      <a:r>
                        <a:rPr lang="en-US" sz="1500">
                          <a:solidFill>
                            <a:schemeClr val="tx1"/>
                          </a:solidFill>
                          <a:effectLst/>
                        </a:rPr>
                        <a:t>Image B</a:t>
                      </a:r>
                      <a:endParaRPr lang="en-US" sz="170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algn="ctr">
                        <a:spcBef>
                          <a:spcPts val="0"/>
                        </a:spcBef>
                        <a:spcAft>
                          <a:spcPts val="0"/>
                        </a:spcAft>
                      </a:pPr>
                      <a:r>
                        <a:rPr lang="en-US" sz="1500">
                          <a:solidFill>
                            <a:schemeClr val="tx1"/>
                          </a:solidFill>
                          <a:effectLst/>
                        </a:rPr>
                        <a:t>Image C</a:t>
                      </a:r>
                      <a:endParaRPr lang="en-US" sz="170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algn="ctr">
                        <a:spcBef>
                          <a:spcPts val="0"/>
                        </a:spcBef>
                        <a:spcAft>
                          <a:spcPts val="0"/>
                        </a:spcAft>
                      </a:pPr>
                      <a:r>
                        <a:rPr lang="en-US" sz="1500">
                          <a:solidFill>
                            <a:schemeClr val="tx1"/>
                          </a:solidFill>
                          <a:effectLst/>
                        </a:rPr>
                        <a:t>Image D</a:t>
                      </a:r>
                      <a:endParaRPr lang="en-US" sz="170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algn="ctr">
                        <a:spcBef>
                          <a:spcPts val="0"/>
                        </a:spcBef>
                        <a:spcAft>
                          <a:spcPts val="0"/>
                        </a:spcAft>
                      </a:pPr>
                      <a:r>
                        <a:rPr lang="en-US" sz="1500">
                          <a:solidFill>
                            <a:schemeClr val="tx1"/>
                          </a:solidFill>
                          <a:effectLst/>
                        </a:rPr>
                        <a:t>Image E</a:t>
                      </a:r>
                      <a:endParaRPr lang="en-US" sz="170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algn="ctr">
                        <a:spcBef>
                          <a:spcPts val="0"/>
                        </a:spcBef>
                        <a:spcAft>
                          <a:spcPts val="0"/>
                        </a:spcAft>
                      </a:pPr>
                      <a:r>
                        <a:rPr lang="en-US" sz="1500" dirty="0">
                          <a:solidFill>
                            <a:schemeClr val="tx1"/>
                          </a:solidFill>
                          <a:effectLst/>
                        </a:rPr>
                        <a:t>Image F</a:t>
                      </a:r>
                      <a:endParaRPr lang="en-US" sz="1700" dirty="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231020">
                <a:tc>
                  <a:txBody>
                    <a:bodyPr/>
                    <a:lstStyle/>
                    <a:p>
                      <a:pPr marL="0" marR="0">
                        <a:spcBef>
                          <a:spcPts val="0"/>
                        </a:spcBef>
                        <a:spcAft>
                          <a:spcPts val="0"/>
                        </a:spcAft>
                      </a:pPr>
                      <a:r>
                        <a:rPr lang="en-US" sz="1500" dirty="0" smtClean="0">
                          <a:solidFill>
                            <a:schemeClr val="tx1"/>
                          </a:solidFill>
                          <a:effectLst/>
                        </a:rPr>
                        <a:t>Simple Crater</a:t>
                      </a:r>
                      <a:endParaRPr lang="en-US" sz="1700" dirty="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1020">
                <a:tc>
                  <a:txBody>
                    <a:bodyPr/>
                    <a:lstStyle/>
                    <a:p>
                      <a:pPr marL="0" marR="0">
                        <a:spcBef>
                          <a:spcPts val="0"/>
                        </a:spcBef>
                        <a:spcAft>
                          <a:spcPts val="0"/>
                        </a:spcAft>
                      </a:pPr>
                      <a:r>
                        <a:rPr lang="en-US" sz="1500" dirty="0" smtClean="0">
                          <a:solidFill>
                            <a:schemeClr val="tx1"/>
                          </a:solidFill>
                          <a:effectLst/>
                          <a:latin typeface="+mn-lt"/>
                          <a:ea typeface="+mn-ea"/>
                          <a:cs typeface="+mn-cs"/>
                        </a:rPr>
                        <a:t>Complex</a:t>
                      </a:r>
                      <a:r>
                        <a:rPr lang="en-US" sz="1500" baseline="0" dirty="0" smtClean="0">
                          <a:solidFill>
                            <a:schemeClr val="tx1"/>
                          </a:solidFill>
                          <a:effectLst/>
                          <a:latin typeface="+mn-lt"/>
                          <a:ea typeface="+mn-ea"/>
                          <a:cs typeface="+mn-cs"/>
                        </a:rPr>
                        <a:t> Crater</a:t>
                      </a:r>
                      <a:endParaRPr lang="en-US" sz="1700" dirty="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1020">
                <a:tc>
                  <a:txBody>
                    <a:bodyPr/>
                    <a:lstStyle/>
                    <a:p>
                      <a:pPr marL="0" marR="0">
                        <a:spcBef>
                          <a:spcPts val="0"/>
                        </a:spcBef>
                        <a:spcAft>
                          <a:spcPts val="0"/>
                        </a:spcAft>
                      </a:pPr>
                      <a:r>
                        <a:rPr lang="en-US" sz="1500" dirty="0" smtClean="0">
                          <a:solidFill>
                            <a:schemeClr val="tx1"/>
                          </a:solidFill>
                          <a:effectLst/>
                          <a:latin typeface="+mn-lt"/>
                          <a:ea typeface="+mn-ea"/>
                          <a:cs typeface="+mn-cs"/>
                        </a:rPr>
                        <a:t>Preserved</a:t>
                      </a:r>
                      <a:r>
                        <a:rPr lang="en-US" sz="1500" baseline="0" dirty="0" smtClean="0">
                          <a:solidFill>
                            <a:schemeClr val="tx1"/>
                          </a:solidFill>
                          <a:effectLst/>
                          <a:latin typeface="+mn-lt"/>
                          <a:ea typeface="+mn-ea"/>
                          <a:cs typeface="+mn-cs"/>
                        </a:rPr>
                        <a:t> Crater</a:t>
                      </a:r>
                      <a:endParaRPr lang="en-US" sz="1700" dirty="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1020">
                <a:tc>
                  <a:txBody>
                    <a:bodyPr/>
                    <a:lstStyle/>
                    <a:p>
                      <a:pPr marL="0" marR="0">
                        <a:spcBef>
                          <a:spcPts val="0"/>
                        </a:spcBef>
                        <a:spcAft>
                          <a:spcPts val="0"/>
                        </a:spcAft>
                      </a:pPr>
                      <a:r>
                        <a:rPr lang="en-US" sz="1500" dirty="0" smtClean="0">
                          <a:solidFill>
                            <a:schemeClr val="tx1"/>
                          </a:solidFill>
                          <a:effectLst/>
                          <a:latin typeface="+mn-lt"/>
                          <a:ea typeface="+mn-ea"/>
                          <a:cs typeface="+mn-cs"/>
                        </a:rPr>
                        <a:t>Modified</a:t>
                      </a:r>
                      <a:r>
                        <a:rPr lang="en-US" sz="1500" baseline="0" dirty="0" smtClean="0">
                          <a:solidFill>
                            <a:schemeClr val="tx1"/>
                          </a:solidFill>
                          <a:effectLst/>
                          <a:latin typeface="+mn-lt"/>
                          <a:ea typeface="+mn-ea"/>
                          <a:cs typeface="+mn-cs"/>
                        </a:rPr>
                        <a:t> Crater</a:t>
                      </a:r>
                      <a:endParaRPr lang="en-US" sz="1700" dirty="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41521">
                <a:tc>
                  <a:txBody>
                    <a:bodyPr/>
                    <a:lstStyle/>
                    <a:p>
                      <a:pPr marL="0" marR="0">
                        <a:spcBef>
                          <a:spcPts val="0"/>
                        </a:spcBef>
                        <a:spcAft>
                          <a:spcPts val="0"/>
                        </a:spcAft>
                      </a:pPr>
                      <a:r>
                        <a:rPr lang="en-US" sz="1500" dirty="0" smtClean="0">
                          <a:solidFill>
                            <a:schemeClr val="tx1"/>
                          </a:solidFill>
                          <a:effectLst/>
                          <a:latin typeface="+mn-lt"/>
                          <a:ea typeface="+mn-ea"/>
                          <a:cs typeface="+mn-cs"/>
                        </a:rPr>
                        <a:t>Destroyed</a:t>
                      </a:r>
                      <a:r>
                        <a:rPr lang="en-US" sz="1500" baseline="0" dirty="0" smtClean="0">
                          <a:solidFill>
                            <a:schemeClr val="tx1"/>
                          </a:solidFill>
                          <a:effectLst/>
                          <a:latin typeface="+mn-lt"/>
                          <a:ea typeface="+mn-ea"/>
                          <a:cs typeface="+mn-cs"/>
                        </a:rPr>
                        <a:t> Crater</a:t>
                      </a:r>
                      <a:endParaRPr lang="en-US" sz="1700" dirty="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grpSp>
        <p:nvGrpSpPr>
          <p:cNvPr id="7" name="Group 6"/>
          <p:cNvGrpSpPr/>
          <p:nvPr/>
        </p:nvGrpSpPr>
        <p:grpSpPr>
          <a:xfrm>
            <a:off x="3151362" y="3429305"/>
            <a:ext cx="5764038" cy="3352495"/>
            <a:chOff x="1371600" y="1105162"/>
            <a:chExt cx="6324600" cy="3678530"/>
          </a:xfrm>
        </p:grpSpPr>
        <p:pic>
          <p:nvPicPr>
            <p:cNvPr id="8" name="Picture 7"/>
            <p:cNvPicPr>
              <a:picLocks noChangeAspect="1"/>
            </p:cNvPicPr>
            <p:nvPr/>
          </p:nvPicPr>
          <p:blipFill rotWithShape="1">
            <a:blip r:embed="rId2" cstate="print">
              <a:extLst>
                <a:ext uri="{28A0092B-C50C-407E-A947-70E740481C1C}">
                  <a14:useLocalDpi xmlns:a14="http://schemas.microsoft.com/office/drawing/2010/main" xmlns="" val="0"/>
                </a:ext>
              </a:extLst>
            </a:blip>
            <a:srcRect b="7244"/>
            <a:stretch/>
          </p:blipFill>
          <p:spPr>
            <a:xfrm>
              <a:off x="1371600" y="1105162"/>
              <a:ext cx="6324600" cy="3678529"/>
            </a:xfrm>
            <a:prstGeom prst="rect">
              <a:avLst/>
            </a:prstGeom>
            <a:ln>
              <a:noFill/>
            </a:ln>
            <a:effectLst>
              <a:outerShdw blurRad="292100" dist="139700" dir="2700000" algn="tl" rotWithShape="0">
                <a:srgbClr val="333333">
                  <a:alpha val="65000"/>
                </a:srgbClr>
              </a:outerShdw>
            </a:effectLst>
          </p:spPr>
        </p:pic>
        <p:pic>
          <p:nvPicPr>
            <p:cNvPr id="9" name="Picture 2" descr="http://photojournal.jpl.nasa.gov/jpegMod/PIA16489_modest.jpg"/>
            <p:cNvPicPr>
              <a:picLocks noChangeAspect="1" noChangeArrowheads="1"/>
            </p:cNvPicPr>
            <p:nvPr/>
          </p:nvPicPr>
          <p:blipFill>
            <a:blip r:embed="rId3" cstate="print"/>
            <a:srcRect b="6873"/>
            <a:stretch>
              <a:fillRect/>
            </a:stretch>
          </p:blipFill>
          <p:spPr bwMode="auto">
            <a:xfrm rot="10800000">
              <a:off x="5669129" y="2895601"/>
              <a:ext cx="1992299" cy="1888091"/>
            </a:xfrm>
            <a:prstGeom prst="rect">
              <a:avLst/>
            </a:prstGeom>
            <a:noFill/>
          </p:spPr>
        </p:pic>
        <p:sp>
          <p:nvSpPr>
            <p:cNvPr id="10" name="TextBox 9"/>
            <p:cNvSpPr txBox="1"/>
            <p:nvPr/>
          </p:nvSpPr>
          <p:spPr>
            <a:xfrm>
              <a:off x="7350712" y="2903733"/>
              <a:ext cx="298148" cy="400110"/>
            </a:xfrm>
            <a:prstGeom prst="rect">
              <a:avLst/>
            </a:prstGeom>
            <a:solidFill>
              <a:schemeClr val="bg1"/>
            </a:solidFill>
            <a:ln w="19050">
              <a:solidFill>
                <a:schemeClr val="tx1"/>
              </a:solidFill>
            </a:ln>
          </p:spPr>
          <p:txBody>
            <a:bodyPr wrap="square" rtlCol="0">
              <a:spAutoFit/>
            </a:bodyPr>
            <a:lstStyle/>
            <a:p>
              <a:pPr algn="ctr"/>
              <a:r>
                <a:rPr lang="en-US" sz="1400" b="1" dirty="0" smtClean="0"/>
                <a:t>F</a:t>
              </a:r>
              <a:endParaRPr lang="en-US" sz="1400" b="1" dirty="0"/>
            </a:p>
          </p:txBody>
        </p:sp>
        <p:sp>
          <p:nvSpPr>
            <p:cNvPr id="11" name="Rectangle 10"/>
            <p:cNvSpPr/>
            <p:nvPr/>
          </p:nvSpPr>
          <p:spPr>
            <a:xfrm>
              <a:off x="7515936" y="4554244"/>
              <a:ext cx="118858" cy="211691"/>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 name="Rectangle 5"/>
          <p:cNvSpPr/>
          <p:nvPr/>
        </p:nvSpPr>
        <p:spPr>
          <a:xfrm>
            <a:off x="0" y="0"/>
            <a:ext cx="9144000" cy="738664"/>
          </a:xfrm>
          <a:prstGeom prst="rect">
            <a:avLst/>
          </a:prstGeom>
          <a:noFill/>
        </p:spPr>
        <p:txBody>
          <a:bodyPr wrap="square">
            <a:spAutoFit/>
          </a:bodyPr>
          <a:lstStyle/>
          <a:p>
            <a:pPr lvl="0" algn="ctr" eaLnBrk="0" hangingPunct="0">
              <a:spcBef>
                <a:spcPts val="0"/>
              </a:spcBef>
              <a:defRPr/>
            </a:pPr>
            <a:endParaRPr lang="en-US" b="1" i="1" dirty="0" smtClean="0">
              <a:cs typeface="Arial" charset="0"/>
            </a:endParaRPr>
          </a:p>
          <a:p>
            <a:pPr lvl="0" algn="ctr" eaLnBrk="0" hangingPunct="0">
              <a:spcBef>
                <a:spcPts val="0"/>
              </a:spcBef>
              <a:defRPr/>
            </a:pPr>
            <a:r>
              <a:rPr lang="en-US" sz="2400" b="1" i="1" dirty="0" smtClean="0">
                <a:cs typeface="Arial" charset="0"/>
              </a:rPr>
              <a:t>PART </a:t>
            </a:r>
            <a:r>
              <a:rPr lang="en-US" sz="2400" b="1" i="1" dirty="0">
                <a:cs typeface="Arial" charset="0"/>
              </a:rPr>
              <a:t>4:  INITIAL OBSERVATIONS AND THE BIG PICTURE</a:t>
            </a:r>
            <a:endParaRPr lang="en-US" sz="2400" b="1" dirty="0">
              <a:cs typeface="Arial" charset="0"/>
            </a:endParaRPr>
          </a:p>
        </p:txBody>
      </p:sp>
      <p:sp>
        <p:nvSpPr>
          <p:cNvPr id="12" name="Content Placeholder 13"/>
          <p:cNvSpPr txBox="1">
            <a:spLocks/>
          </p:cNvSpPr>
          <p:nvPr/>
        </p:nvSpPr>
        <p:spPr>
          <a:xfrm>
            <a:off x="0" y="0"/>
            <a:ext cx="9146630" cy="838199"/>
          </a:xfrm>
          <a:prstGeom prst="rect">
            <a:avLst/>
          </a:prstGeom>
          <a:solidFill>
            <a:schemeClr val="bg1">
              <a:lumMod val="85000"/>
            </a:schemeClr>
          </a:solidFill>
          <a:ln>
            <a:solidFill>
              <a:schemeClr val="tx1"/>
            </a:solidFill>
          </a:ln>
        </p:spPr>
        <p:txBody>
          <a:bodyPr/>
          <a:lstStyle/>
          <a:p>
            <a:pPr marR="0" lvl="0" algn="ctr" defTabSz="914400" rtl="0" eaLnBrk="0" fontAlgn="base" latinLnBrk="0" hangingPunct="0">
              <a:lnSpc>
                <a:spcPct val="100000"/>
              </a:lnSpc>
              <a:spcBef>
                <a:spcPts val="0"/>
              </a:spcBef>
              <a:spcAft>
                <a:spcPct val="0"/>
              </a:spcAft>
              <a:buClrTx/>
              <a:buSzTx/>
              <a:buFont typeface="Arial" charset="0"/>
              <a:buNone/>
              <a:tabLst/>
              <a:defRPr/>
            </a:pPr>
            <a:endParaRPr kumimoji="0" lang="en-US" sz="1200" b="1" i="1" u="none" strike="noStrike" kern="1200" cap="none" spc="0" normalizeH="0" baseline="0" noProof="0" dirty="0" smtClean="0">
              <a:ln>
                <a:noFill/>
              </a:ln>
              <a:solidFill>
                <a:schemeClr val="tx1"/>
              </a:solidFill>
              <a:effectLst/>
              <a:uLnTx/>
              <a:uFillTx/>
              <a:latin typeface="Arial" charset="0"/>
              <a:ea typeface="+mn-ea"/>
              <a:cs typeface="Arial" charset="0"/>
            </a:endParaRPr>
          </a:p>
          <a:p>
            <a:pPr marR="0" lvl="0" algn="ctr" defTabSz="914400" rtl="0" eaLnBrk="0" fontAlgn="base" latinLnBrk="0" hangingPunct="0">
              <a:lnSpc>
                <a:spcPct val="100000"/>
              </a:lnSpc>
              <a:spcBef>
                <a:spcPts val="0"/>
              </a:spcBef>
              <a:spcAft>
                <a:spcPct val="0"/>
              </a:spcAft>
              <a:buClrTx/>
              <a:buSzTx/>
              <a:buFont typeface="Arial" charset="0"/>
              <a:buNone/>
              <a:tabLst/>
              <a:defRPr/>
            </a:pPr>
            <a:r>
              <a:rPr kumimoji="0" lang="en-US" sz="2400" b="1" i="1" u="none" strike="noStrike" kern="1200" cap="none" spc="0" normalizeH="0" baseline="0" noProof="0" dirty="0" smtClean="0">
                <a:ln>
                  <a:noFill/>
                </a:ln>
                <a:solidFill>
                  <a:schemeClr val="tx1"/>
                </a:solidFill>
                <a:effectLst/>
                <a:uLnTx/>
                <a:uFillTx/>
                <a:latin typeface="Arial" charset="0"/>
                <a:ea typeface="+mn-ea"/>
                <a:cs typeface="Arial" charset="0"/>
              </a:rPr>
              <a:t>PART 4:  INITIAL OBSERVATIONS AND THE BIG PICTURE</a:t>
            </a:r>
            <a:endParaRPr kumimoji="0" lang="en-US" sz="400" b="1" i="0" u="none" strike="noStrike" kern="1200" cap="none" spc="0" normalizeH="0" baseline="0" noProof="0" dirty="0" smtClean="0">
              <a:ln>
                <a:noFill/>
              </a:ln>
              <a:solidFill>
                <a:schemeClr val="tx1"/>
              </a:solidFill>
              <a:effectLst/>
              <a:uLnTx/>
              <a:uFillTx/>
              <a:cs typeface="Arial" charset="0"/>
            </a:endParaRPr>
          </a:p>
          <a:p>
            <a:pPr marL="463550" marR="0" lvl="1" indent="-350838" algn="ctr" defTabSz="914400" rtl="0" eaLnBrk="0" fontAlgn="base" latinLnBrk="0" hangingPunct="0">
              <a:lnSpc>
                <a:spcPct val="100000"/>
              </a:lnSpc>
              <a:spcBef>
                <a:spcPct val="20000"/>
              </a:spcBef>
              <a:spcAft>
                <a:spcPct val="0"/>
              </a:spcAft>
              <a:buClrTx/>
              <a:buSzTx/>
              <a:buFont typeface="Arial" charset="0"/>
              <a:buNone/>
              <a:tabLst/>
              <a:defRPr/>
            </a:pPr>
            <a:r>
              <a:rPr kumimoji="0" lang="en-US" sz="2000" b="0" i="0" u="none" strike="noStrike" kern="1200" cap="none" spc="0" normalizeH="0" baseline="0" noProof="0" dirty="0" smtClean="0">
                <a:ln>
                  <a:noFill/>
                </a:ln>
                <a:solidFill>
                  <a:schemeClr val="tx1"/>
                </a:solidFill>
                <a:effectLst/>
                <a:uLnTx/>
                <a:uFillTx/>
                <a:latin typeface="Arial" charset="0"/>
                <a:ea typeface="+mn-ea"/>
                <a:cs typeface="Arial" charset="0"/>
              </a:rPr>
              <a:t>   </a:t>
            </a:r>
          </a:p>
          <a:p>
            <a:pPr marL="342900" marR="0" lvl="0" indent="-342900" algn="ctr" defTabSz="914400" rtl="0" eaLnBrk="0" fontAlgn="base" latinLnBrk="0" hangingPunct="0">
              <a:lnSpc>
                <a:spcPct val="100000"/>
              </a:lnSpc>
              <a:spcBef>
                <a:spcPct val="20000"/>
              </a:spcBef>
              <a:spcAft>
                <a:spcPct val="0"/>
              </a:spcAft>
              <a:buClrTx/>
              <a:buSzTx/>
              <a:buFont typeface="Wingdings" pitchFamily="2" charset="2"/>
              <a:buChar char="Ø"/>
              <a:tabLst/>
              <a:defRPr/>
            </a:pPr>
            <a:endParaRPr kumimoji="0" lang="en-US" sz="600" b="0" i="0" u="none" strike="noStrike" kern="1200" cap="none" spc="0" normalizeH="0" baseline="0" noProof="0" dirty="0" smtClean="0">
              <a:ln>
                <a:noFill/>
              </a:ln>
              <a:solidFill>
                <a:schemeClr val="tx1"/>
              </a:solidFill>
              <a:effectLst/>
              <a:uLnTx/>
              <a:uFillTx/>
              <a:latin typeface="Arial" charset="0"/>
              <a:ea typeface="+mn-ea"/>
              <a:cs typeface="Arial" charset="0"/>
            </a:endParaRPr>
          </a:p>
        </p:txBody>
      </p:sp>
      <p:pic>
        <p:nvPicPr>
          <p:cNvPr id="13" name="Picture 1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457200" y="3466700"/>
            <a:ext cx="2567248" cy="3322320"/>
          </a:xfrm>
          <a:prstGeom prst="rect">
            <a:avLst/>
          </a:prstGeom>
          <a:ln>
            <a:solidFill>
              <a:schemeClr val="tx1"/>
            </a:solid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Group 29"/>
          <p:cNvGrpSpPr/>
          <p:nvPr/>
        </p:nvGrpSpPr>
        <p:grpSpPr>
          <a:xfrm>
            <a:off x="38100" y="0"/>
            <a:ext cx="9105900" cy="6643850"/>
            <a:chOff x="38100" y="0"/>
            <a:chExt cx="9105900" cy="6643850"/>
          </a:xfrm>
        </p:grpSpPr>
        <p:sp>
          <p:nvSpPr>
            <p:cNvPr id="3" name="Rectangle 2"/>
            <p:cNvSpPr/>
            <p:nvPr/>
          </p:nvSpPr>
          <p:spPr>
            <a:xfrm>
              <a:off x="8229600" y="0"/>
              <a:ext cx="914400" cy="838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3"/>
            <p:cNvGrpSpPr/>
            <p:nvPr/>
          </p:nvGrpSpPr>
          <p:grpSpPr>
            <a:xfrm>
              <a:off x="3588325" y="76200"/>
              <a:ext cx="5257800" cy="1052156"/>
              <a:chOff x="3588325" y="128650"/>
              <a:chExt cx="5257800" cy="1052156"/>
            </a:xfrm>
          </p:grpSpPr>
          <p:sp>
            <p:nvSpPr>
              <p:cNvPr id="5" name="TextBox 3"/>
              <p:cNvSpPr txBox="1">
                <a:spLocks noChangeArrowheads="1"/>
              </p:cNvSpPr>
              <p:nvPr/>
            </p:nvSpPr>
            <p:spPr bwMode="auto">
              <a:xfrm>
                <a:off x="3588325" y="128650"/>
                <a:ext cx="5257800" cy="769441"/>
              </a:xfrm>
              <a:prstGeom prst="rect">
                <a:avLst/>
              </a:prstGeom>
              <a:noFill/>
              <a:ln w="9525">
                <a:noFill/>
                <a:miter lim="800000"/>
                <a:headEnd/>
                <a:tailEnd/>
              </a:ln>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2200" b="1" i="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Arial" pitchFamily="34" charset="0"/>
                    <a:cs typeface="Arial" pitchFamily="34" charset="0"/>
                  </a:rPr>
                  <a:t>Getting students actively involved with NASA exploration and </a:t>
                </a:r>
                <a:r>
                  <a:rPr lang="en-US" sz="2200" b="1"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Arial" pitchFamily="34" charset="0"/>
                    <a:cs typeface="Arial" pitchFamily="34" charset="0"/>
                  </a:rPr>
                  <a:t>discovery.</a:t>
                </a:r>
                <a:endParaRPr lang="en-US" sz="2200" b="1" i="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Arial" pitchFamily="34" charset="0"/>
                  <a:cs typeface="Arial" pitchFamily="34" charset="0"/>
                </a:endParaRPr>
              </a:p>
            </p:txBody>
          </p:sp>
          <p:sp>
            <p:nvSpPr>
              <p:cNvPr id="6" name="TextBox 5"/>
              <p:cNvSpPr txBox="1"/>
              <p:nvPr/>
            </p:nvSpPr>
            <p:spPr>
              <a:xfrm>
                <a:off x="4267200" y="780696"/>
                <a:ext cx="4097597" cy="400110"/>
              </a:xfrm>
              <a:prstGeom prst="rect">
                <a:avLst/>
              </a:prstGeom>
              <a:noFill/>
            </p:spPr>
            <p:txBody>
              <a:bodyPr wrap="none" rtlCol="0">
                <a:spAutoFit/>
              </a:bodyPr>
              <a:lstStyle/>
              <a:p>
                <a:r>
                  <a:rPr lang="en-US" sz="2000" i="1" dirty="0" smtClean="0"/>
                  <a:t>http://ares.jsc.nasa.gov/ares/eeab/</a:t>
                </a:r>
                <a:endParaRPr lang="en-US" sz="2000" i="1" dirty="0"/>
              </a:p>
            </p:txBody>
          </p:sp>
        </p:grpSp>
        <p:grpSp>
          <p:nvGrpSpPr>
            <p:cNvPr id="4" name="Group 6"/>
            <p:cNvGrpSpPr/>
            <p:nvPr/>
          </p:nvGrpSpPr>
          <p:grpSpPr>
            <a:xfrm>
              <a:off x="38100" y="1143000"/>
              <a:ext cx="9024056" cy="2775365"/>
              <a:chOff x="38100" y="1090450"/>
              <a:chExt cx="9024056" cy="2775365"/>
            </a:xfrm>
          </p:grpSpPr>
          <p:sp>
            <p:nvSpPr>
              <p:cNvPr id="8" name="Rounded Rectangle 7"/>
              <p:cNvSpPr/>
              <p:nvPr/>
            </p:nvSpPr>
            <p:spPr>
              <a:xfrm>
                <a:off x="38100" y="1097215"/>
                <a:ext cx="9024056" cy="2768600"/>
              </a:xfrm>
              <a:prstGeom prst="roundRect">
                <a:avLst>
                  <a:gd name="adj" fmla="val 7895"/>
                </a:avLst>
              </a:prstGeom>
              <a:solidFill>
                <a:schemeClr val="tx2">
                  <a:lumMod val="20000"/>
                  <a:lumOff val="80000"/>
                </a:schemeClr>
              </a:solidFill>
              <a:ln w="3175">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p:cNvSpPr/>
              <p:nvPr/>
            </p:nvSpPr>
            <p:spPr>
              <a:xfrm>
                <a:off x="4047216" y="1350390"/>
                <a:ext cx="4868184" cy="2374900"/>
              </a:xfrm>
              <a:prstGeom prst="roundRect">
                <a:avLst>
                  <a:gd name="adj" fmla="val 7062"/>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sp>
            <p:nvSpPr>
              <p:cNvPr id="10" name="Rectangle 9"/>
              <p:cNvSpPr/>
              <p:nvPr/>
            </p:nvSpPr>
            <p:spPr>
              <a:xfrm>
                <a:off x="4349819" y="1521780"/>
                <a:ext cx="4174541" cy="400110"/>
              </a:xfrm>
              <a:prstGeom prst="rect">
                <a:avLst/>
              </a:prstGeom>
            </p:spPr>
            <p:txBody>
              <a:bodyPr wrap="none">
                <a:spAutoFit/>
              </a:bodyPr>
              <a:lstStyle/>
              <a:p>
                <a:pPr algn="ctr"/>
                <a:r>
                  <a:rPr lang="en-US" sz="2000" b="1" dirty="0" smtClean="0">
                    <a:solidFill>
                      <a:schemeClr val="tx1">
                        <a:lumMod val="65000"/>
                        <a:lumOff val="35000"/>
                      </a:schemeClr>
                    </a:solidFill>
                    <a:latin typeface="Arial" pitchFamily="34" charset="0"/>
                    <a:cs typeface="Arial" pitchFamily="34" charset="0"/>
                  </a:rPr>
                  <a:t>Student Investigation Resources</a:t>
                </a:r>
              </a:p>
            </p:txBody>
          </p:sp>
          <p:pic>
            <p:nvPicPr>
              <p:cNvPr id="11" name="Picture 3"/>
              <p:cNvPicPr>
                <a:picLocks noChangeAspect="1" noChangeArrowheads="1"/>
              </p:cNvPicPr>
              <p:nvPr/>
            </p:nvPicPr>
            <p:blipFill>
              <a:blip r:embed="rId2" cstate="email">
                <a:extLst>
                  <a:ext uri="{28A0092B-C50C-407E-A947-70E740481C1C}">
                    <a14:useLocalDpi xmlns:a14="http://schemas.microsoft.com/office/drawing/2010/main" xmlns="" val="0"/>
                  </a:ext>
                </a:extLst>
              </a:blip>
              <a:srcRect/>
              <a:stretch>
                <a:fillRect/>
              </a:stretch>
            </p:blipFill>
            <p:spPr bwMode="auto">
              <a:xfrm>
                <a:off x="4953000" y="1936491"/>
                <a:ext cx="1600200" cy="1200149"/>
              </a:xfrm>
              <a:prstGeom prst="rect">
                <a:avLst/>
              </a:prstGeom>
              <a:ln>
                <a:solidFill>
                  <a:schemeClr val="tx1"/>
                </a:solidFill>
              </a:ln>
              <a:effectLst>
                <a:outerShdw blurRad="292100" dist="139700" dir="2700000" algn="tl" rotWithShape="0">
                  <a:srgbClr val="333333">
                    <a:alpha val="65000"/>
                  </a:srgbClr>
                </a:outerShdw>
              </a:effectLst>
            </p:spPr>
          </p:pic>
          <p:pic>
            <p:nvPicPr>
              <p:cNvPr id="12" name="Picture 5" descr="POS_Circle"/>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6705600" y="1896491"/>
                <a:ext cx="1384300" cy="1316236"/>
              </a:xfrm>
              <a:prstGeom prst="rect">
                <a:avLst/>
              </a:prstGeom>
              <a:ln>
                <a:noFill/>
              </a:ln>
              <a:effectLst>
                <a:outerShdw blurRad="292100" dist="139700" dir="2700000" algn="tl" rotWithShape="0">
                  <a:srgbClr val="333333">
                    <a:alpha val="65000"/>
                  </a:srgbClr>
                </a:outerShdw>
              </a:effectLst>
            </p:spPr>
          </p:pic>
          <p:sp>
            <p:nvSpPr>
              <p:cNvPr id="13" name="Pentagon 12"/>
              <p:cNvSpPr/>
              <p:nvPr/>
            </p:nvSpPr>
            <p:spPr>
              <a:xfrm>
                <a:off x="3505200" y="1630615"/>
                <a:ext cx="685800" cy="1905000"/>
              </a:xfrm>
              <a:prstGeom prst="homePlat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15"/>
              <p:cNvGrpSpPr/>
              <p:nvPr/>
            </p:nvGrpSpPr>
            <p:grpSpPr>
              <a:xfrm>
                <a:off x="143663" y="1090450"/>
                <a:ext cx="3666337" cy="2622965"/>
                <a:chOff x="296063" y="1021935"/>
                <a:chExt cx="3666337" cy="2622965"/>
              </a:xfrm>
            </p:grpSpPr>
            <p:sp>
              <p:nvSpPr>
                <p:cNvPr id="18" name="Rounded Rectangle 17"/>
                <p:cNvSpPr/>
                <p:nvPr/>
              </p:nvSpPr>
              <p:spPr>
                <a:xfrm>
                  <a:off x="533400" y="1295400"/>
                  <a:ext cx="3429000" cy="2349500"/>
                </a:xfrm>
                <a:prstGeom prst="roundRect">
                  <a:avLst>
                    <a:gd name="adj" fmla="val 7062"/>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sp>
              <p:nvSpPr>
                <p:cNvPr id="19" name="Rectangle 18"/>
                <p:cNvSpPr/>
                <p:nvPr/>
              </p:nvSpPr>
              <p:spPr>
                <a:xfrm>
                  <a:off x="838200" y="1466790"/>
                  <a:ext cx="2754408" cy="400110"/>
                </a:xfrm>
                <a:prstGeom prst="rect">
                  <a:avLst/>
                </a:prstGeom>
              </p:spPr>
              <p:txBody>
                <a:bodyPr wrap="none">
                  <a:spAutoFit/>
                </a:bodyPr>
                <a:lstStyle/>
                <a:p>
                  <a:pPr algn="ctr"/>
                  <a:r>
                    <a:rPr lang="en-US" sz="2000" b="1" dirty="0" smtClean="0">
                      <a:solidFill>
                        <a:schemeClr val="tx1">
                          <a:lumMod val="65000"/>
                          <a:lumOff val="35000"/>
                        </a:schemeClr>
                      </a:solidFill>
                      <a:latin typeface="Arial" pitchFamily="34" charset="0"/>
                      <a:cs typeface="Arial" pitchFamily="34" charset="0"/>
                    </a:rPr>
                    <a:t>Launchpad Activities</a:t>
                  </a:r>
                </a:p>
              </p:txBody>
            </p:sp>
            <p:pic>
              <p:nvPicPr>
                <p:cNvPr id="20" name="Picture 3"/>
                <p:cNvPicPr>
                  <a:picLocks noChangeAspect="1" noChangeArrowheads="1"/>
                </p:cNvPicPr>
                <p:nvPr/>
              </p:nvPicPr>
              <p:blipFill>
                <a:blip r:embed="rId4" cstate="email">
                  <a:extLst>
                    <a:ext uri="{28A0092B-C50C-407E-A947-70E740481C1C}">
                      <a14:useLocalDpi xmlns:a14="http://schemas.microsoft.com/office/drawing/2010/main" xmlns="" val="0"/>
                    </a:ext>
                  </a:extLst>
                </a:blip>
                <a:srcRect/>
                <a:stretch>
                  <a:fillRect/>
                </a:stretch>
              </p:blipFill>
              <p:spPr bwMode="auto">
                <a:xfrm>
                  <a:off x="1752600" y="1925391"/>
                  <a:ext cx="899112" cy="1122609"/>
                </a:xfrm>
                <a:prstGeom prst="rect">
                  <a:avLst/>
                </a:prstGeom>
                <a:ln>
                  <a:solidFill>
                    <a:schemeClr val="tx1"/>
                  </a:solidFill>
                </a:ln>
                <a:effectLst>
                  <a:outerShdw blurRad="50800" dist="38100" dir="2700000" algn="tl" rotWithShape="0">
                    <a:prstClr val="black">
                      <a:alpha val="40000"/>
                    </a:prstClr>
                  </a:outerShdw>
                </a:effectLst>
              </p:spPr>
            </p:pic>
            <p:pic>
              <p:nvPicPr>
                <p:cNvPr id="21" name="Picture 2"/>
                <p:cNvPicPr>
                  <a:picLocks noChangeAspect="1" noChangeArrowheads="1"/>
                </p:cNvPicPr>
                <p:nvPr/>
              </p:nvPicPr>
              <p:blipFill>
                <a:blip r:embed="rId5" cstate="screen">
                  <a:extLst>
                    <a:ext uri="{28A0092B-C50C-407E-A947-70E740481C1C}">
                      <a14:useLocalDpi xmlns:a14="http://schemas.microsoft.com/office/drawing/2010/main" xmlns="" val="0"/>
                    </a:ext>
                  </a:extLst>
                </a:blip>
                <a:srcRect/>
                <a:stretch>
                  <a:fillRect/>
                </a:stretch>
              </p:blipFill>
              <p:spPr bwMode="auto">
                <a:xfrm>
                  <a:off x="762000" y="1925391"/>
                  <a:ext cx="899854" cy="1122609"/>
                </a:xfrm>
                <a:prstGeom prst="rect">
                  <a:avLst/>
                </a:prstGeom>
                <a:ln>
                  <a:solidFill>
                    <a:schemeClr val="tx1"/>
                  </a:solidFill>
                </a:ln>
                <a:effectLst>
                  <a:outerShdw blurRad="50800" dist="38100" dir="2700000" algn="tl" rotWithShape="0">
                    <a:prstClr val="black">
                      <a:alpha val="40000"/>
                    </a:prstClr>
                  </a:outerShdw>
                </a:effectLst>
              </p:spPr>
            </p:pic>
            <p:pic>
              <p:nvPicPr>
                <p:cNvPr id="22" name="Picture 3"/>
                <p:cNvPicPr>
                  <a:picLocks noChangeAspect="1" noChangeArrowheads="1"/>
                </p:cNvPicPr>
                <p:nvPr/>
              </p:nvPicPr>
              <p:blipFill>
                <a:blip r:embed="rId6" cstate="email">
                  <a:extLst>
                    <a:ext uri="{28A0092B-C50C-407E-A947-70E740481C1C}">
                      <a14:useLocalDpi xmlns:a14="http://schemas.microsoft.com/office/drawing/2010/main" xmlns="" val="0"/>
                    </a:ext>
                  </a:extLst>
                </a:blip>
                <a:srcRect/>
                <a:stretch>
                  <a:fillRect/>
                </a:stretch>
              </p:blipFill>
              <p:spPr bwMode="auto">
                <a:xfrm>
                  <a:off x="2743200" y="1925391"/>
                  <a:ext cx="917519" cy="1122609"/>
                </a:xfrm>
                <a:prstGeom prst="rect">
                  <a:avLst/>
                </a:prstGeom>
                <a:ln>
                  <a:solidFill>
                    <a:schemeClr val="tx1"/>
                  </a:solidFill>
                </a:ln>
                <a:effectLst>
                  <a:outerShdw blurRad="50800" dist="38100" dir="2700000" algn="tl" rotWithShape="0">
                    <a:prstClr val="black">
                      <a:alpha val="40000"/>
                    </a:prstClr>
                  </a:outerShdw>
                </a:effectLst>
              </p:spPr>
            </p:pic>
            <p:sp>
              <p:nvSpPr>
                <p:cNvPr id="23" name="Rectangle 22"/>
                <p:cNvSpPr/>
                <p:nvPr/>
              </p:nvSpPr>
              <p:spPr>
                <a:xfrm>
                  <a:off x="296063" y="1021935"/>
                  <a:ext cx="2406428" cy="461665"/>
                </a:xfrm>
                <a:prstGeom prst="rect">
                  <a:avLst/>
                </a:prstGeom>
                <a:noFill/>
              </p:spPr>
              <p:txBody>
                <a:bodyPr wrap="none" lIns="91440" tIns="45720" rIns="91440" bIns="45720">
                  <a:spAutoFit/>
                </a:bodyPr>
                <a:lstStyle/>
                <a:p>
                  <a:pPr algn="ctr"/>
                  <a:r>
                    <a:rPr lang="en-US" sz="2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Getting Started</a:t>
                  </a:r>
                  <a:endParaRPr lang="en-US" sz="2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grpSp>
          <p:sp>
            <p:nvSpPr>
              <p:cNvPr id="15" name="Rectangle 14"/>
              <p:cNvSpPr/>
              <p:nvPr/>
            </p:nvSpPr>
            <p:spPr>
              <a:xfrm>
                <a:off x="533400" y="3180015"/>
                <a:ext cx="3124200" cy="523220"/>
              </a:xfrm>
              <a:prstGeom prst="rect">
                <a:avLst/>
              </a:prstGeom>
            </p:spPr>
            <p:txBody>
              <a:bodyPr wrap="square">
                <a:spAutoFit/>
              </a:bodyPr>
              <a:lstStyle/>
              <a:p>
                <a:pPr algn="ctr"/>
                <a:r>
                  <a:rPr lang="en-US" sz="1400" dirty="0" smtClean="0">
                    <a:latin typeface="Arial" pitchFamily="34" charset="0"/>
                    <a:cs typeface="Arial" pitchFamily="34" charset="0"/>
                  </a:rPr>
                  <a:t>Standards-aligned, inquiry-based, hands-on activities.  </a:t>
                </a:r>
                <a:endParaRPr lang="en-US" sz="2000" b="1" dirty="0" smtClean="0">
                  <a:solidFill>
                    <a:schemeClr val="tx1">
                      <a:lumMod val="65000"/>
                      <a:lumOff val="35000"/>
                    </a:schemeClr>
                  </a:solidFill>
                  <a:latin typeface="Arial" pitchFamily="34" charset="0"/>
                  <a:cs typeface="Arial" pitchFamily="34" charset="0"/>
                </a:endParaRPr>
              </a:p>
            </p:txBody>
          </p:sp>
          <p:sp>
            <p:nvSpPr>
              <p:cNvPr id="16" name="Rectangle 15"/>
              <p:cNvSpPr/>
              <p:nvPr/>
            </p:nvSpPr>
            <p:spPr>
              <a:xfrm>
                <a:off x="4191000" y="3180015"/>
                <a:ext cx="4648200" cy="523220"/>
              </a:xfrm>
              <a:prstGeom prst="rect">
                <a:avLst/>
              </a:prstGeom>
            </p:spPr>
            <p:txBody>
              <a:bodyPr wrap="square">
                <a:spAutoFit/>
              </a:bodyPr>
              <a:lstStyle/>
              <a:p>
                <a:pPr algn="ctr"/>
                <a:r>
                  <a:rPr lang="en-US" sz="1400" dirty="0" smtClean="0">
                    <a:latin typeface="Arial" pitchFamily="34" charset="0"/>
                    <a:cs typeface="Arial" pitchFamily="34" charset="0"/>
                  </a:rPr>
                  <a:t>Resources that help facilitate student-led investigations about Earth and/or planetary comparisons.</a:t>
                </a:r>
                <a:endParaRPr lang="en-US" sz="1400" dirty="0">
                  <a:latin typeface="Arial" pitchFamily="34" charset="0"/>
                  <a:cs typeface="Arial" pitchFamily="34" charset="0"/>
                </a:endParaRPr>
              </a:p>
            </p:txBody>
          </p:sp>
          <p:sp>
            <p:nvSpPr>
              <p:cNvPr id="17" name="Rectangle 11"/>
              <p:cNvSpPr/>
              <p:nvPr/>
            </p:nvSpPr>
            <p:spPr>
              <a:xfrm>
                <a:off x="3751177" y="1090450"/>
                <a:ext cx="4987263" cy="461665"/>
              </a:xfrm>
              <a:prstGeom prst="rect">
                <a:avLst/>
              </a:prstGeom>
              <a:noFill/>
            </p:spPr>
            <p:txBody>
              <a:bodyPr wrap="none" lIns="91440" tIns="45720" rIns="91440" bIns="45720">
                <a:spAutoFit/>
              </a:bodyPr>
              <a:lstStyle/>
              <a:p>
                <a:pPr algn="ctr"/>
                <a:r>
                  <a:rPr lang="en-US" sz="2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Modeling the Process of Science</a:t>
                </a:r>
                <a:endParaRPr lang="en-US" sz="2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grpSp>
        <p:pic>
          <p:nvPicPr>
            <p:cNvPr id="24" name="Picture 2" descr="C:\Documents and Settings\Paige Graff\My Documents\DesktopWorking_09_18_2009\EEAB\EEB_ISS_2.png"/>
            <p:cNvPicPr>
              <a:picLocks noChangeAspect="1" noChangeArrowheads="1"/>
            </p:cNvPicPr>
            <p:nvPr/>
          </p:nvPicPr>
          <p:blipFill>
            <a:blip r:embed="rId7" cstate="screen">
              <a:extLst>
                <a:ext uri="{28A0092B-C50C-407E-A947-70E740481C1C}">
                  <a14:useLocalDpi xmlns:a14="http://schemas.microsoft.com/office/drawing/2010/main" xmlns="" val="0"/>
                </a:ext>
              </a:extLst>
            </a:blip>
            <a:srcRect/>
            <a:stretch>
              <a:fillRect/>
            </a:stretch>
          </p:blipFill>
          <p:spPr bwMode="auto">
            <a:xfrm>
              <a:off x="76200" y="39750"/>
              <a:ext cx="3543263" cy="1179450"/>
            </a:xfrm>
            <a:prstGeom prst="rect">
              <a:avLst/>
            </a:prstGeom>
            <a:ln>
              <a:noFill/>
            </a:ln>
            <a:effectLst>
              <a:outerShdw blurRad="50800" dist="38100" dir="2700000" algn="tl" rotWithShape="0">
                <a:prstClr val="black">
                  <a:alpha val="40000"/>
                </a:prstClr>
              </a:outerShdw>
            </a:effectLst>
          </p:spPr>
        </p:pic>
        <p:grpSp>
          <p:nvGrpSpPr>
            <p:cNvPr id="14" name="Group 24"/>
            <p:cNvGrpSpPr/>
            <p:nvPr/>
          </p:nvGrpSpPr>
          <p:grpSpPr>
            <a:xfrm>
              <a:off x="76200" y="3729515"/>
              <a:ext cx="9046689" cy="2914335"/>
              <a:chOff x="76200" y="3729515"/>
              <a:chExt cx="9046689" cy="2914335"/>
            </a:xfrm>
          </p:grpSpPr>
          <p:sp>
            <p:nvSpPr>
              <p:cNvPr id="26" name="Rounded Rectangle 25"/>
              <p:cNvSpPr/>
              <p:nvPr/>
            </p:nvSpPr>
            <p:spPr>
              <a:xfrm>
                <a:off x="97399" y="4239327"/>
                <a:ext cx="8929053" cy="2402709"/>
              </a:xfrm>
              <a:prstGeom prst="roundRect">
                <a:avLst>
                  <a:gd name="adj" fmla="val 7895"/>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Pentagon 26"/>
              <p:cNvSpPr/>
              <p:nvPr/>
            </p:nvSpPr>
            <p:spPr>
              <a:xfrm rot="16200000">
                <a:off x="6035414" y="2078077"/>
                <a:ext cx="914399" cy="4217276"/>
              </a:xfrm>
              <a:prstGeom prst="homePlate">
                <a:avLst>
                  <a:gd name="adj" fmla="val 51732"/>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ounded Rectangle 27"/>
              <p:cNvSpPr/>
              <p:nvPr/>
            </p:nvSpPr>
            <p:spPr>
              <a:xfrm>
                <a:off x="3487174" y="4131681"/>
                <a:ext cx="3344184" cy="1208617"/>
              </a:xfrm>
              <a:prstGeom prst="roundRect">
                <a:avLst>
                  <a:gd name="adj" fmla="val 7062"/>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sp>
            <p:nvSpPr>
              <p:cNvPr id="29" name="Rectangle 28"/>
              <p:cNvSpPr/>
              <p:nvPr/>
            </p:nvSpPr>
            <p:spPr>
              <a:xfrm>
                <a:off x="4622823" y="4419600"/>
                <a:ext cx="2235177" cy="830997"/>
              </a:xfrm>
              <a:prstGeom prst="rect">
                <a:avLst/>
              </a:prstGeom>
            </p:spPr>
            <p:txBody>
              <a:bodyPr wrap="square">
                <a:spAutoFit/>
              </a:bodyPr>
              <a:lstStyle/>
              <a:p>
                <a:pPr algn="ctr"/>
                <a:r>
                  <a:rPr lang="en-US" sz="2400" b="1" dirty="0">
                    <a:solidFill>
                      <a:schemeClr val="tx1">
                        <a:lumMod val="65000"/>
                        <a:lumOff val="35000"/>
                      </a:schemeClr>
                    </a:solidFill>
                    <a:latin typeface="Arial" pitchFamily="34" charset="0"/>
                    <a:cs typeface="Arial" pitchFamily="34" charset="0"/>
                  </a:rPr>
                  <a:t>Interacting w/ </a:t>
                </a:r>
                <a:r>
                  <a:rPr lang="en-US" sz="2400" b="1" dirty="0" smtClean="0">
                    <a:solidFill>
                      <a:schemeClr val="tx1">
                        <a:lumMod val="65000"/>
                        <a:lumOff val="35000"/>
                      </a:schemeClr>
                    </a:solidFill>
                    <a:latin typeface="Arial" pitchFamily="34" charset="0"/>
                    <a:cs typeface="Arial" pitchFamily="34" charset="0"/>
                  </a:rPr>
                  <a:t>Scientists</a:t>
                </a:r>
                <a:endParaRPr lang="en-US" sz="2400" b="1" dirty="0">
                  <a:solidFill>
                    <a:schemeClr val="tx1">
                      <a:lumMod val="65000"/>
                      <a:lumOff val="35000"/>
                    </a:schemeClr>
                  </a:solidFill>
                  <a:latin typeface="Arial" pitchFamily="34" charset="0"/>
                  <a:cs typeface="Arial" pitchFamily="34" charset="0"/>
                </a:endParaRPr>
              </a:p>
            </p:txBody>
          </p:sp>
          <p:grpSp>
            <p:nvGrpSpPr>
              <p:cNvPr id="25" name="Group 30"/>
              <p:cNvGrpSpPr/>
              <p:nvPr/>
            </p:nvGrpSpPr>
            <p:grpSpPr>
              <a:xfrm>
                <a:off x="6847843" y="4129250"/>
                <a:ext cx="2275046" cy="2514600"/>
                <a:chOff x="225184" y="4358507"/>
                <a:chExt cx="2275046" cy="2514600"/>
              </a:xfrm>
            </p:grpSpPr>
            <p:sp>
              <p:nvSpPr>
                <p:cNvPr id="44" name="Rounded Rectangle 43"/>
                <p:cNvSpPr/>
                <p:nvPr/>
              </p:nvSpPr>
              <p:spPr>
                <a:xfrm>
                  <a:off x="261469" y="4358507"/>
                  <a:ext cx="2177952" cy="2514600"/>
                </a:xfrm>
                <a:prstGeom prst="roundRect">
                  <a:avLst>
                    <a:gd name="adj" fmla="val 7062"/>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sp>
              <p:nvSpPr>
                <p:cNvPr id="45" name="Rectangle 44"/>
                <p:cNvSpPr/>
                <p:nvPr/>
              </p:nvSpPr>
              <p:spPr>
                <a:xfrm>
                  <a:off x="225184" y="4430486"/>
                  <a:ext cx="2275046" cy="369332"/>
                </a:xfrm>
                <a:prstGeom prst="rect">
                  <a:avLst/>
                </a:prstGeom>
              </p:spPr>
              <p:txBody>
                <a:bodyPr wrap="none">
                  <a:spAutoFit/>
                </a:bodyPr>
                <a:lstStyle/>
                <a:p>
                  <a:r>
                    <a:rPr lang="en-US" b="1" dirty="0" smtClean="0">
                      <a:solidFill>
                        <a:schemeClr val="tx1">
                          <a:lumMod val="65000"/>
                          <a:lumOff val="35000"/>
                        </a:schemeClr>
                      </a:solidFill>
                      <a:latin typeface="Arial" pitchFamily="34" charset="0"/>
                      <a:cs typeface="Arial" pitchFamily="34" charset="0"/>
                    </a:rPr>
                    <a:t>Educator Trainings</a:t>
                  </a:r>
                  <a:endParaRPr lang="en-US" b="1" dirty="0">
                    <a:solidFill>
                      <a:schemeClr val="tx1">
                        <a:lumMod val="65000"/>
                        <a:lumOff val="35000"/>
                      </a:schemeClr>
                    </a:solidFill>
                    <a:latin typeface="Arial" pitchFamily="34" charset="0"/>
                    <a:cs typeface="Arial" pitchFamily="34" charset="0"/>
                  </a:endParaRPr>
                </a:p>
              </p:txBody>
            </p:sp>
          </p:grpSp>
          <p:sp>
            <p:nvSpPr>
              <p:cNvPr id="31" name="Rounded Rectangle 30"/>
              <p:cNvSpPr/>
              <p:nvPr/>
            </p:nvSpPr>
            <p:spPr>
              <a:xfrm>
                <a:off x="76200" y="5431012"/>
                <a:ext cx="3344184" cy="1208617"/>
              </a:xfrm>
              <a:prstGeom prst="roundRect">
                <a:avLst>
                  <a:gd name="adj" fmla="val 7062"/>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sp>
            <p:nvSpPr>
              <p:cNvPr id="32" name="Rounded Rectangle 31"/>
              <p:cNvSpPr/>
              <p:nvPr/>
            </p:nvSpPr>
            <p:spPr>
              <a:xfrm>
                <a:off x="3479704" y="5431012"/>
                <a:ext cx="3344184" cy="1208617"/>
              </a:xfrm>
              <a:prstGeom prst="roundRect">
                <a:avLst>
                  <a:gd name="adj" fmla="val 7062"/>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sp>
            <p:nvSpPr>
              <p:cNvPr id="33" name="Rectangle 32"/>
              <p:cNvSpPr/>
              <p:nvPr/>
            </p:nvSpPr>
            <p:spPr>
              <a:xfrm>
                <a:off x="1562290" y="5646003"/>
                <a:ext cx="1752600" cy="830997"/>
              </a:xfrm>
              <a:prstGeom prst="rect">
                <a:avLst/>
              </a:prstGeom>
            </p:spPr>
            <p:txBody>
              <a:bodyPr wrap="square">
                <a:spAutoFit/>
              </a:bodyPr>
              <a:lstStyle/>
              <a:p>
                <a:pPr algn="ctr"/>
                <a:r>
                  <a:rPr lang="en-US" sz="2400" b="1" dirty="0">
                    <a:solidFill>
                      <a:schemeClr val="tx1">
                        <a:lumMod val="65000"/>
                        <a:lumOff val="35000"/>
                      </a:schemeClr>
                    </a:solidFill>
                    <a:latin typeface="Arial" pitchFamily="34" charset="0"/>
                    <a:cs typeface="Arial" pitchFamily="34" charset="0"/>
                  </a:rPr>
                  <a:t>Data Requests</a:t>
                </a:r>
              </a:p>
            </p:txBody>
          </p:sp>
          <p:pic>
            <p:nvPicPr>
              <p:cNvPr id="34" name="Picture 8"/>
              <p:cNvPicPr>
                <a:picLocks noChangeAspect="1" noChangeArrowheads="1"/>
              </p:cNvPicPr>
              <p:nvPr/>
            </p:nvPicPr>
            <p:blipFill>
              <a:blip r:embed="rId8" cstate="screen">
                <a:extLst>
                  <a:ext uri="{28A0092B-C50C-407E-A947-70E740481C1C}">
                    <a14:useLocalDpi xmlns:a14="http://schemas.microsoft.com/office/drawing/2010/main" xmlns="" val="0"/>
                  </a:ext>
                </a:extLst>
              </a:blip>
              <a:srcRect/>
              <a:stretch>
                <a:fillRect/>
              </a:stretch>
            </p:blipFill>
            <p:spPr bwMode="auto">
              <a:xfrm>
                <a:off x="6945746" y="4572000"/>
                <a:ext cx="1741053" cy="1046705"/>
              </a:xfrm>
              <a:prstGeom prst="rect">
                <a:avLst/>
              </a:prstGeom>
              <a:noFill/>
              <a:ln w="9525">
                <a:noFill/>
                <a:miter lim="800000"/>
                <a:headEnd/>
                <a:tailEnd/>
              </a:ln>
            </p:spPr>
          </p:pic>
          <p:pic>
            <p:nvPicPr>
              <p:cNvPr id="35" name="Picture 14" descr="E:\DCIM\100CANON\IMG_0309.JPG"/>
              <p:cNvPicPr>
                <a:picLocks noChangeArrowheads="1"/>
              </p:cNvPicPr>
              <p:nvPr/>
            </p:nvPicPr>
            <p:blipFill>
              <a:blip r:embed="rId9" cstate="screen">
                <a:extLst>
                  <a:ext uri="{28A0092B-C50C-407E-A947-70E740481C1C}">
                    <a14:useLocalDpi xmlns:a14="http://schemas.microsoft.com/office/drawing/2010/main" xmlns="" val="0"/>
                  </a:ext>
                </a:extLst>
              </a:blip>
              <a:srcRect/>
              <a:stretch>
                <a:fillRect/>
              </a:stretch>
            </p:blipFill>
            <p:spPr bwMode="auto">
              <a:xfrm>
                <a:off x="7604068" y="5562600"/>
                <a:ext cx="1322880" cy="985094"/>
              </a:xfrm>
              <a:prstGeom prst="rect">
                <a:avLst/>
              </a:prstGeom>
              <a:noFill/>
              <a:ln>
                <a:noFill/>
              </a:ln>
              <a:effectLst>
                <a:outerShdw blurRad="63500" sx="102000" sy="102000" algn="ctr" rotWithShape="0">
                  <a:prstClr val="black">
                    <a:alpha val="40000"/>
                  </a:prstClr>
                </a:outerShdw>
              </a:effectLst>
            </p:spPr>
          </p:pic>
          <p:pic>
            <p:nvPicPr>
              <p:cNvPr id="36" name="Picture 32" descr="Picture8.jpg"/>
              <p:cNvPicPr>
                <a:picLocks noChangeAspect="1"/>
              </p:cNvPicPr>
              <p:nvPr/>
            </p:nvPicPr>
            <p:blipFill rotWithShape="1">
              <a:blip r:embed="rId10" cstate="screen">
                <a:extLst>
                  <a:ext uri="{28A0092B-C50C-407E-A947-70E740481C1C}">
                    <a14:useLocalDpi xmlns:a14="http://schemas.microsoft.com/office/drawing/2010/main" xmlns="" val="0"/>
                  </a:ext>
                </a:extLst>
              </a:blip>
              <a:srcRect/>
              <a:stretch/>
            </p:blipFill>
            <p:spPr bwMode="auto">
              <a:xfrm>
                <a:off x="3568604" y="4343400"/>
                <a:ext cx="1079596" cy="881369"/>
              </a:xfrm>
              <a:prstGeom prst="rect">
                <a:avLst/>
              </a:prstGeom>
              <a:ln>
                <a:noFill/>
              </a:ln>
              <a:effectLst>
                <a:outerShdw blurRad="292100" dist="139700" dir="2700000" algn="tl" rotWithShape="0">
                  <a:srgbClr val="333333">
                    <a:alpha val="65000"/>
                  </a:srgbClr>
                </a:outerShdw>
              </a:effectLst>
            </p:spPr>
          </p:pic>
          <p:pic>
            <p:nvPicPr>
              <p:cNvPr id="37" name="Picture 2"/>
              <p:cNvPicPr>
                <a:picLocks noChangeAspect="1" noChangeArrowheads="1"/>
              </p:cNvPicPr>
              <p:nvPr/>
            </p:nvPicPr>
            <p:blipFill>
              <a:blip r:embed="rId11" cstate="print">
                <a:extLst>
                  <a:ext uri="{28A0092B-C50C-407E-A947-70E740481C1C}">
                    <a14:useLocalDpi xmlns:a14="http://schemas.microsoft.com/office/drawing/2010/main" xmlns="" val="0"/>
                  </a:ext>
                </a:extLst>
              </a:blip>
              <a:srcRect/>
              <a:stretch>
                <a:fillRect/>
              </a:stretch>
            </p:blipFill>
            <p:spPr bwMode="auto">
              <a:xfrm>
                <a:off x="197604" y="5541137"/>
                <a:ext cx="1250196" cy="1012063"/>
              </a:xfrm>
              <a:prstGeom prst="rect">
                <a:avLst/>
              </a:prstGeom>
              <a:ln>
                <a:noFill/>
              </a:ln>
              <a:effectLst>
                <a:outerShdw blurRad="292100" dist="139700" dir="2700000" algn="tl" rotWithShape="0">
                  <a:srgbClr val="333333">
                    <a:alpha val="65000"/>
                  </a:srgbClr>
                </a:outerShdw>
              </a:effectLst>
            </p:spPr>
          </p:pic>
          <p:pic>
            <p:nvPicPr>
              <p:cNvPr id="38" name="Picture 3"/>
              <p:cNvPicPr>
                <a:picLocks noChangeArrowheads="1"/>
              </p:cNvPicPr>
              <p:nvPr/>
            </p:nvPicPr>
            <p:blipFill>
              <a:blip r:embed="rId12" cstate="screen">
                <a:extLst>
                  <a:ext uri="{28A0092B-C50C-407E-A947-70E740481C1C}">
                    <a14:useLocalDpi xmlns:a14="http://schemas.microsoft.com/office/drawing/2010/main" xmlns="" val="0"/>
                  </a:ext>
                </a:extLst>
              </a:blip>
              <a:srcRect/>
              <a:stretch>
                <a:fillRect/>
              </a:stretch>
            </p:blipFill>
            <p:spPr bwMode="auto">
              <a:xfrm>
                <a:off x="3549868" y="5562600"/>
                <a:ext cx="1143000" cy="951622"/>
              </a:xfrm>
              <a:prstGeom prst="rect">
                <a:avLst/>
              </a:prstGeom>
              <a:ln>
                <a:noFill/>
              </a:ln>
              <a:effectLst>
                <a:outerShdw blurRad="292100" dist="139700" dir="2700000" algn="tl" rotWithShape="0">
                  <a:srgbClr val="333333">
                    <a:alpha val="65000"/>
                  </a:srgbClr>
                </a:outerShdw>
              </a:effectLst>
            </p:spPr>
          </p:pic>
          <p:sp>
            <p:nvSpPr>
              <p:cNvPr id="39" name="Rounded Rectangle 38"/>
              <p:cNvSpPr/>
              <p:nvPr/>
            </p:nvSpPr>
            <p:spPr>
              <a:xfrm>
                <a:off x="83693" y="4131681"/>
                <a:ext cx="3344184" cy="1208617"/>
              </a:xfrm>
              <a:prstGeom prst="roundRect">
                <a:avLst>
                  <a:gd name="adj" fmla="val 7062"/>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pic>
            <p:nvPicPr>
              <p:cNvPr id="40" name="Picture 2"/>
              <p:cNvPicPr>
                <a:picLocks noChangeAspect="1" noChangeArrowheads="1"/>
              </p:cNvPicPr>
              <p:nvPr/>
            </p:nvPicPr>
            <p:blipFill>
              <a:blip r:embed="rId13" cstate="screen">
                <a:extLst>
                  <a:ext uri="{28A0092B-C50C-407E-A947-70E740481C1C}">
                    <a14:useLocalDpi xmlns:a14="http://schemas.microsoft.com/office/drawing/2010/main" xmlns="" val="0"/>
                  </a:ext>
                </a:extLst>
              </a:blip>
              <a:srcRect/>
              <a:stretch>
                <a:fillRect/>
              </a:stretch>
            </p:blipFill>
            <p:spPr bwMode="auto">
              <a:xfrm>
                <a:off x="327402" y="4326312"/>
                <a:ext cx="990600" cy="931488"/>
              </a:xfrm>
              <a:prstGeom prst="rect">
                <a:avLst/>
              </a:prstGeom>
              <a:ln>
                <a:noFill/>
              </a:ln>
              <a:effectLst>
                <a:outerShdw blurRad="292100" dist="139700" dir="2700000" algn="tl" rotWithShape="0">
                  <a:srgbClr val="333333">
                    <a:alpha val="65000"/>
                  </a:srgbClr>
                </a:outerShdw>
              </a:effectLst>
            </p:spPr>
          </p:pic>
          <p:sp>
            <p:nvSpPr>
              <p:cNvPr id="41" name="Rectangle 40"/>
              <p:cNvSpPr/>
              <p:nvPr/>
            </p:nvSpPr>
            <p:spPr>
              <a:xfrm>
                <a:off x="1555913" y="4419600"/>
                <a:ext cx="1765355" cy="830997"/>
              </a:xfrm>
              <a:prstGeom prst="rect">
                <a:avLst/>
              </a:prstGeom>
            </p:spPr>
            <p:txBody>
              <a:bodyPr wrap="none">
                <a:spAutoFit/>
              </a:bodyPr>
              <a:lstStyle/>
              <a:p>
                <a:pPr algn="ctr"/>
                <a:r>
                  <a:rPr lang="en-US" sz="2400" b="1" dirty="0">
                    <a:solidFill>
                      <a:schemeClr val="tx1">
                        <a:lumMod val="65000"/>
                        <a:lumOff val="35000"/>
                      </a:schemeClr>
                    </a:solidFill>
                    <a:latin typeface="Arial" pitchFamily="34" charset="0"/>
                    <a:cs typeface="Arial" pitchFamily="34" charset="0"/>
                  </a:rPr>
                  <a:t>Team Wiki </a:t>
                </a:r>
                <a:endParaRPr lang="en-US" sz="2400" b="1" dirty="0" smtClean="0">
                  <a:solidFill>
                    <a:schemeClr val="tx1">
                      <a:lumMod val="65000"/>
                      <a:lumOff val="35000"/>
                    </a:schemeClr>
                  </a:solidFill>
                  <a:latin typeface="Arial" pitchFamily="34" charset="0"/>
                  <a:cs typeface="Arial" pitchFamily="34" charset="0"/>
                </a:endParaRPr>
              </a:p>
              <a:p>
                <a:pPr algn="ctr"/>
                <a:r>
                  <a:rPr lang="en-US" sz="2400" b="1" dirty="0" smtClean="0">
                    <a:solidFill>
                      <a:schemeClr val="tx1">
                        <a:lumMod val="65000"/>
                        <a:lumOff val="35000"/>
                      </a:schemeClr>
                    </a:solidFill>
                    <a:latin typeface="Arial" pitchFamily="34" charset="0"/>
                    <a:cs typeface="Arial" pitchFamily="34" charset="0"/>
                  </a:rPr>
                  <a:t>Pages</a:t>
                </a:r>
                <a:endParaRPr lang="en-US" sz="2400" b="1" dirty="0">
                  <a:solidFill>
                    <a:schemeClr val="tx1">
                      <a:lumMod val="65000"/>
                      <a:lumOff val="35000"/>
                    </a:schemeClr>
                  </a:solidFill>
                  <a:latin typeface="Arial" pitchFamily="34" charset="0"/>
                  <a:cs typeface="Arial" pitchFamily="34" charset="0"/>
                </a:endParaRPr>
              </a:p>
            </p:txBody>
          </p:sp>
          <p:sp>
            <p:nvSpPr>
              <p:cNvPr id="42" name="Rectangle 41"/>
              <p:cNvSpPr/>
              <p:nvPr/>
            </p:nvSpPr>
            <p:spPr>
              <a:xfrm>
                <a:off x="76200" y="3850957"/>
                <a:ext cx="4150495" cy="492443"/>
              </a:xfrm>
              <a:prstGeom prst="rect">
                <a:avLst/>
              </a:prstGeom>
              <a:noFill/>
            </p:spPr>
            <p:txBody>
              <a:bodyPr wrap="none" lIns="91440" tIns="45720" rIns="91440" bIns="45720">
                <a:spAutoFit/>
              </a:bodyPr>
              <a:lstStyle/>
              <a:p>
                <a:pPr algn="ctr"/>
                <a:r>
                  <a:rPr lang="en-US" sz="26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Enrichment Components</a:t>
                </a:r>
                <a:endParaRPr lang="en-US" sz="26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sp>
            <p:nvSpPr>
              <p:cNvPr id="43" name="Rectangle 42"/>
              <p:cNvSpPr/>
              <p:nvPr/>
            </p:nvSpPr>
            <p:spPr>
              <a:xfrm>
                <a:off x="4648200" y="5646003"/>
                <a:ext cx="2209800" cy="830997"/>
              </a:xfrm>
              <a:prstGeom prst="rect">
                <a:avLst/>
              </a:prstGeom>
            </p:spPr>
            <p:txBody>
              <a:bodyPr wrap="square">
                <a:spAutoFit/>
              </a:bodyPr>
              <a:lstStyle/>
              <a:p>
                <a:pPr algn="ctr"/>
                <a:r>
                  <a:rPr lang="en-US" sz="2400" b="1" dirty="0">
                    <a:solidFill>
                      <a:schemeClr val="tx1">
                        <a:lumMod val="65000"/>
                        <a:lumOff val="35000"/>
                      </a:schemeClr>
                    </a:solidFill>
                    <a:latin typeface="Arial" pitchFamily="34" charset="0"/>
                    <a:cs typeface="Arial" pitchFamily="34" charset="0"/>
                  </a:rPr>
                  <a:t>Team </a:t>
                </a:r>
                <a:r>
                  <a:rPr lang="en-US" sz="2400" b="1" dirty="0" smtClean="0">
                    <a:solidFill>
                      <a:schemeClr val="tx1">
                        <a:lumMod val="65000"/>
                        <a:lumOff val="35000"/>
                      </a:schemeClr>
                    </a:solidFill>
                    <a:latin typeface="Arial" pitchFamily="34" charset="0"/>
                    <a:cs typeface="Arial" pitchFamily="34" charset="0"/>
                  </a:rPr>
                  <a:t>Presentations</a:t>
                </a:r>
                <a:endParaRPr lang="en-US" sz="2400" b="1" dirty="0">
                  <a:solidFill>
                    <a:schemeClr val="tx1">
                      <a:lumMod val="65000"/>
                      <a:lumOff val="35000"/>
                    </a:schemeClr>
                  </a:solidFill>
                  <a:latin typeface="Arial" pitchFamily="34" charset="0"/>
                  <a:cs typeface="Arial" pitchFamily="34" charset="0"/>
                </a:endParaRPr>
              </a:p>
            </p:txBody>
          </p:sp>
        </p:grpSp>
        <p:sp>
          <p:nvSpPr>
            <p:cNvPr id="47" name="Rounded Rectangle 46"/>
            <p:cNvSpPr/>
            <p:nvPr/>
          </p:nvSpPr>
          <p:spPr>
            <a:xfrm>
              <a:off x="4267200" y="1590575"/>
              <a:ext cx="4419600" cy="2143225"/>
            </a:xfrm>
            <a:prstGeom prst="roundRect">
              <a:avLst/>
            </a:prstGeom>
            <a:noFill/>
            <a:ln w="6350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8" name="Picture 47"/>
            <p:cNvPicPr>
              <a:picLocks noChangeAspect="1"/>
            </p:cNvPicPr>
            <p:nvPr/>
          </p:nvPicPr>
          <p:blipFill>
            <a:blip r:embed="rId14" cstate="print">
              <a:extLst>
                <a:ext uri="{28A0092B-C50C-407E-A947-70E740481C1C}">
                  <a14:useLocalDpi xmlns:a14="http://schemas.microsoft.com/office/drawing/2010/main" xmlns="" val="0"/>
                </a:ext>
              </a:extLst>
            </a:blip>
            <a:stretch>
              <a:fillRect/>
            </a:stretch>
          </p:blipFill>
          <p:spPr>
            <a:xfrm>
              <a:off x="76200" y="43500"/>
              <a:ext cx="3531820" cy="1175700"/>
            </a:xfrm>
            <a:prstGeom prst="rect">
              <a:avLst/>
            </a:prstGeom>
          </p:spPr>
        </p:pic>
      </p:gr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 name="Table 19"/>
          <p:cNvGraphicFramePr>
            <a:graphicFrameLocks noGrp="1"/>
          </p:cNvGraphicFramePr>
          <p:nvPr>
            <p:extLst>
              <p:ext uri="{D42A27DB-BD31-4B8C-83A1-F6EECF244321}">
                <p14:modId xmlns:p14="http://schemas.microsoft.com/office/powerpoint/2010/main" xmlns="" val="2586011909"/>
              </p:ext>
            </p:extLst>
          </p:nvPr>
        </p:nvGraphicFramePr>
        <p:xfrm>
          <a:off x="122242" y="1930667"/>
          <a:ext cx="8899514" cy="1407122"/>
        </p:xfrm>
        <a:graphic>
          <a:graphicData uri="http://schemas.openxmlformats.org/drawingml/2006/table">
            <a:tbl>
              <a:tblPr firstRow="1" firstCol="1" bandRow="1">
                <a:tableStyleId>{5C22544A-7EE6-4342-B048-85BDC9FD1C3A}</a:tableStyleId>
              </a:tblPr>
              <a:tblGrid>
                <a:gridCol w="3150271"/>
                <a:gridCol w="945081"/>
                <a:gridCol w="945081"/>
                <a:gridCol w="1023838"/>
                <a:gridCol w="945081"/>
                <a:gridCol w="945081"/>
                <a:gridCol w="945081"/>
              </a:tblGrid>
              <a:tr h="241521">
                <a:tc>
                  <a:txBody>
                    <a:bodyPr/>
                    <a:lstStyle/>
                    <a:p>
                      <a:pPr marL="0" marR="0" algn="ctr">
                        <a:spcBef>
                          <a:spcPts val="0"/>
                        </a:spcBef>
                        <a:spcAft>
                          <a:spcPts val="0"/>
                        </a:spcAft>
                      </a:pPr>
                      <a:r>
                        <a:rPr lang="en-US" sz="15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algn="ctr">
                        <a:spcBef>
                          <a:spcPts val="0"/>
                        </a:spcBef>
                        <a:spcAft>
                          <a:spcPts val="0"/>
                        </a:spcAft>
                      </a:pPr>
                      <a:r>
                        <a:rPr lang="en-US" sz="1500">
                          <a:solidFill>
                            <a:schemeClr val="tx1"/>
                          </a:solidFill>
                          <a:effectLst/>
                        </a:rPr>
                        <a:t>Image A</a:t>
                      </a:r>
                      <a:endParaRPr lang="en-US" sz="170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algn="ctr">
                        <a:spcBef>
                          <a:spcPts val="0"/>
                        </a:spcBef>
                        <a:spcAft>
                          <a:spcPts val="0"/>
                        </a:spcAft>
                      </a:pPr>
                      <a:r>
                        <a:rPr lang="en-US" sz="1500">
                          <a:solidFill>
                            <a:schemeClr val="tx1"/>
                          </a:solidFill>
                          <a:effectLst/>
                        </a:rPr>
                        <a:t>Image B</a:t>
                      </a:r>
                      <a:endParaRPr lang="en-US" sz="170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algn="ctr">
                        <a:spcBef>
                          <a:spcPts val="0"/>
                        </a:spcBef>
                        <a:spcAft>
                          <a:spcPts val="0"/>
                        </a:spcAft>
                      </a:pPr>
                      <a:r>
                        <a:rPr lang="en-US" sz="1500">
                          <a:solidFill>
                            <a:schemeClr val="tx1"/>
                          </a:solidFill>
                          <a:effectLst/>
                        </a:rPr>
                        <a:t>Image C</a:t>
                      </a:r>
                      <a:endParaRPr lang="en-US" sz="170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algn="ctr">
                        <a:spcBef>
                          <a:spcPts val="0"/>
                        </a:spcBef>
                        <a:spcAft>
                          <a:spcPts val="0"/>
                        </a:spcAft>
                      </a:pPr>
                      <a:r>
                        <a:rPr lang="en-US" sz="1500">
                          <a:solidFill>
                            <a:schemeClr val="tx1"/>
                          </a:solidFill>
                          <a:effectLst/>
                        </a:rPr>
                        <a:t>Image D</a:t>
                      </a:r>
                      <a:endParaRPr lang="en-US" sz="170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algn="ctr">
                        <a:spcBef>
                          <a:spcPts val="0"/>
                        </a:spcBef>
                        <a:spcAft>
                          <a:spcPts val="0"/>
                        </a:spcAft>
                      </a:pPr>
                      <a:r>
                        <a:rPr lang="en-US" sz="1500">
                          <a:solidFill>
                            <a:schemeClr val="tx1"/>
                          </a:solidFill>
                          <a:effectLst/>
                        </a:rPr>
                        <a:t>Image E</a:t>
                      </a:r>
                      <a:endParaRPr lang="en-US" sz="170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algn="ctr">
                        <a:spcBef>
                          <a:spcPts val="0"/>
                        </a:spcBef>
                        <a:spcAft>
                          <a:spcPts val="0"/>
                        </a:spcAft>
                      </a:pPr>
                      <a:r>
                        <a:rPr lang="en-US" sz="1500" dirty="0">
                          <a:solidFill>
                            <a:schemeClr val="tx1"/>
                          </a:solidFill>
                          <a:effectLst/>
                        </a:rPr>
                        <a:t>Image F</a:t>
                      </a:r>
                      <a:endParaRPr lang="en-US" sz="1700" dirty="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231020">
                <a:tc>
                  <a:txBody>
                    <a:bodyPr/>
                    <a:lstStyle/>
                    <a:p>
                      <a:pPr marL="0" marR="0">
                        <a:spcBef>
                          <a:spcPts val="0"/>
                        </a:spcBef>
                        <a:spcAft>
                          <a:spcPts val="0"/>
                        </a:spcAft>
                      </a:pPr>
                      <a:r>
                        <a:rPr lang="en-US" sz="1500" dirty="0" smtClean="0">
                          <a:solidFill>
                            <a:schemeClr val="tx1"/>
                          </a:solidFill>
                          <a:effectLst/>
                        </a:rPr>
                        <a:t>Simple Crater</a:t>
                      </a:r>
                      <a:endParaRPr lang="en-US" sz="1700" dirty="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1020">
                <a:tc>
                  <a:txBody>
                    <a:bodyPr/>
                    <a:lstStyle/>
                    <a:p>
                      <a:pPr marL="0" marR="0">
                        <a:spcBef>
                          <a:spcPts val="0"/>
                        </a:spcBef>
                        <a:spcAft>
                          <a:spcPts val="0"/>
                        </a:spcAft>
                      </a:pPr>
                      <a:r>
                        <a:rPr lang="en-US" sz="1500" dirty="0" smtClean="0">
                          <a:solidFill>
                            <a:schemeClr val="tx1"/>
                          </a:solidFill>
                          <a:effectLst/>
                          <a:latin typeface="+mn-lt"/>
                          <a:ea typeface="+mn-ea"/>
                          <a:cs typeface="+mn-cs"/>
                        </a:rPr>
                        <a:t>Complex</a:t>
                      </a:r>
                      <a:r>
                        <a:rPr lang="en-US" sz="1500" baseline="0" dirty="0" smtClean="0">
                          <a:solidFill>
                            <a:schemeClr val="tx1"/>
                          </a:solidFill>
                          <a:effectLst/>
                          <a:latin typeface="+mn-lt"/>
                          <a:ea typeface="+mn-ea"/>
                          <a:cs typeface="+mn-cs"/>
                        </a:rPr>
                        <a:t> Crater</a:t>
                      </a:r>
                      <a:endParaRPr lang="en-US" sz="1700" dirty="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1020">
                <a:tc>
                  <a:txBody>
                    <a:bodyPr/>
                    <a:lstStyle/>
                    <a:p>
                      <a:pPr marL="0" marR="0">
                        <a:spcBef>
                          <a:spcPts val="0"/>
                        </a:spcBef>
                        <a:spcAft>
                          <a:spcPts val="0"/>
                        </a:spcAft>
                      </a:pPr>
                      <a:r>
                        <a:rPr lang="en-US" sz="1500" dirty="0" smtClean="0">
                          <a:solidFill>
                            <a:schemeClr val="tx1"/>
                          </a:solidFill>
                          <a:effectLst/>
                          <a:latin typeface="+mn-lt"/>
                          <a:ea typeface="+mn-ea"/>
                          <a:cs typeface="+mn-cs"/>
                        </a:rPr>
                        <a:t>Preserved</a:t>
                      </a:r>
                      <a:r>
                        <a:rPr lang="en-US" sz="1500" baseline="0" dirty="0" smtClean="0">
                          <a:solidFill>
                            <a:schemeClr val="tx1"/>
                          </a:solidFill>
                          <a:effectLst/>
                          <a:latin typeface="+mn-lt"/>
                          <a:ea typeface="+mn-ea"/>
                          <a:cs typeface="+mn-cs"/>
                        </a:rPr>
                        <a:t> Crater</a:t>
                      </a:r>
                      <a:endParaRPr lang="en-US" sz="1700" dirty="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1020">
                <a:tc>
                  <a:txBody>
                    <a:bodyPr/>
                    <a:lstStyle/>
                    <a:p>
                      <a:pPr marL="0" marR="0">
                        <a:spcBef>
                          <a:spcPts val="0"/>
                        </a:spcBef>
                        <a:spcAft>
                          <a:spcPts val="0"/>
                        </a:spcAft>
                      </a:pPr>
                      <a:r>
                        <a:rPr lang="en-US" sz="1500" dirty="0" smtClean="0">
                          <a:solidFill>
                            <a:schemeClr val="tx1"/>
                          </a:solidFill>
                          <a:effectLst/>
                          <a:latin typeface="+mn-lt"/>
                          <a:ea typeface="+mn-ea"/>
                          <a:cs typeface="+mn-cs"/>
                        </a:rPr>
                        <a:t>Modified</a:t>
                      </a:r>
                      <a:r>
                        <a:rPr lang="en-US" sz="1500" baseline="0" dirty="0" smtClean="0">
                          <a:solidFill>
                            <a:schemeClr val="tx1"/>
                          </a:solidFill>
                          <a:effectLst/>
                          <a:latin typeface="+mn-lt"/>
                          <a:ea typeface="+mn-ea"/>
                          <a:cs typeface="+mn-cs"/>
                        </a:rPr>
                        <a:t> Crater</a:t>
                      </a:r>
                      <a:endParaRPr lang="en-US" sz="1700" dirty="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41521">
                <a:tc>
                  <a:txBody>
                    <a:bodyPr/>
                    <a:lstStyle/>
                    <a:p>
                      <a:pPr marL="0" marR="0">
                        <a:spcBef>
                          <a:spcPts val="0"/>
                        </a:spcBef>
                        <a:spcAft>
                          <a:spcPts val="0"/>
                        </a:spcAft>
                      </a:pPr>
                      <a:r>
                        <a:rPr lang="en-US" sz="1500" dirty="0" smtClean="0">
                          <a:solidFill>
                            <a:schemeClr val="tx1"/>
                          </a:solidFill>
                          <a:effectLst/>
                          <a:latin typeface="+mn-lt"/>
                          <a:ea typeface="+mn-ea"/>
                          <a:cs typeface="+mn-cs"/>
                        </a:rPr>
                        <a:t>Destroyed</a:t>
                      </a:r>
                      <a:r>
                        <a:rPr lang="en-US" sz="1500" baseline="0" dirty="0" smtClean="0">
                          <a:solidFill>
                            <a:schemeClr val="tx1"/>
                          </a:solidFill>
                          <a:effectLst/>
                          <a:latin typeface="+mn-lt"/>
                          <a:ea typeface="+mn-ea"/>
                          <a:cs typeface="+mn-cs"/>
                        </a:rPr>
                        <a:t> Crater</a:t>
                      </a:r>
                      <a:endParaRPr lang="en-US" sz="1700" dirty="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3" name="Content Placeholder 2"/>
          <p:cNvSpPr txBox="1">
            <a:spLocks/>
          </p:cNvSpPr>
          <p:nvPr/>
        </p:nvSpPr>
        <p:spPr bwMode="auto">
          <a:xfrm>
            <a:off x="-1" y="867074"/>
            <a:ext cx="9144001" cy="1037926"/>
          </a:xfrm>
          <a:prstGeom prst="rect">
            <a:avLst/>
          </a:prstGeom>
          <a:noFill/>
          <a:ln w="9525">
            <a:noFill/>
            <a:miter lim="800000"/>
            <a:headEnd/>
            <a:tailEnd/>
          </a:ln>
        </p:spPr>
        <p:txBody>
          <a:bodyPr/>
          <a:lstStyle/>
          <a:p>
            <a:r>
              <a:rPr lang="en-US" sz="2000" dirty="0" smtClean="0"/>
              <a:t>Look at the initial set of images.  Images are of craters on Earth (A), Mars (B), Earth’s Moon (C),Mercury (D), Venus (E), and </a:t>
            </a:r>
            <a:r>
              <a:rPr lang="en-US" sz="2000" dirty="0" err="1" smtClean="0"/>
              <a:t>Vesta</a:t>
            </a:r>
            <a:r>
              <a:rPr lang="en-US" sz="2000" dirty="0" smtClean="0"/>
              <a:t> (F).  </a:t>
            </a:r>
          </a:p>
          <a:p>
            <a:r>
              <a:rPr lang="en-US" sz="1900" b="1" dirty="0" smtClean="0"/>
              <a:t>Use a check mark to select the type and classification of each crater:</a:t>
            </a:r>
            <a:endParaRPr lang="en-US" sz="2000" dirty="0" smtClean="0">
              <a:solidFill>
                <a:srgbClr val="000000"/>
              </a:solidFill>
              <a:cs typeface="Arial" charset="0"/>
            </a:endParaRPr>
          </a:p>
          <a:p>
            <a:pPr marL="342900" indent="-342900" eaLnBrk="0" hangingPunct="0">
              <a:spcBef>
                <a:spcPct val="20000"/>
              </a:spcBef>
            </a:pPr>
            <a:endParaRPr lang="en-US" sz="2000" dirty="0" smtClean="0">
              <a:solidFill>
                <a:srgbClr val="000000"/>
              </a:solidFill>
              <a:cs typeface="Arial" charset="0"/>
            </a:endParaRPr>
          </a:p>
          <a:p>
            <a:pPr marL="342900" indent="-342900" eaLnBrk="0" hangingPunct="0">
              <a:spcBef>
                <a:spcPct val="20000"/>
              </a:spcBef>
            </a:pPr>
            <a:endParaRPr lang="en-US" sz="2000" dirty="0">
              <a:solidFill>
                <a:srgbClr val="000000"/>
              </a:solidFill>
              <a:cs typeface="Arial" charset="0"/>
            </a:endParaRPr>
          </a:p>
        </p:txBody>
      </p:sp>
      <p:grpSp>
        <p:nvGrpSpPr>
          <p:cNvPr id="2" name="Group 6"/>
          <p:cNvGrpSpPr/>
          <p:nvPr/>
        </p:nvGrpSpPr>
        <p:grpSpPr>
          <a:xfrm>
            <a:off x="3151362" y="3429305"/>
            <a:ext cx="5764038" cy="3352495"/>
            <a:chOff x="1371600" y="1105162"/>
            <a:chExt cx="6324600" cy="3678530"/>
          </a:xfrm>
        </p:grpSpPr>
        <p:pic>
          <p:nvPicPr>
            <p:cNvPr id="8" name="Picture 7"/>
            <p:cNvPicPr>
              <a:picLocks noChangeAspect="1"/>
            </p:cNvPicPr>
            <p:nvPr/>
          </p:nvPicPr>
          <p:blipFill rotWithShape="1">
            <a:blip r:embed="rId2" cstate="print">
              <a:extLst>
                <a:ext uri="{28A0092B-C50C-407E-A947-70E740481C1C}">
                  <a14:useLocalDpi xmlns:a14="http://schemas.microsoft.com/office/drawing/2010/main" xmlns="" val="0"/>
                </a:ext>
              </a:extLst>
            </a:blip>
            <a:srcRect b="7244"/>
            <a:stretch/>
          </p:blipFill>
          <p:spPr>
            <a:xfrm>
              <a:off x="1371600" y="1105162"/>
              <a:ext cx="6324600" cy="3678529"/>
            </a:xfrm>
            <a:prstGeom prst="rect">
              <a:avLst/>
            </a:prstGeom>
            <a:ln>
              <a:noFill/>
            </a:ln>
            <a:effectLst>
              <a:outerShdw blurRad="292100" dist="139700" dir="2700000" algn="tl" rotWithShape="0">
                <a:srgbClr val="333333">
                  <a:alpha val="65000"/>
                </a:srgbClr>
              </a:outerShdw>
            </a:effectLst>
          </p:spPr>
        </p:pic>
        <p:pic>
          <p:nvPicPr>
            <p:cNvPr id="9" name="Picture 2" descr="http://photojournal.jpl.nasa.gov/jpegMod/PIA16489_modest.jpg"/>
            <p:cNvPicPr>
              <a:picLocks noChangeAspect="1" noChangeArrowheads="1"/>
            </p:cNvPicPr>
            <p:nvPr/>
          </p:nvPicPr>
          <p:blipFill>
            <a:blip r:embed="rId3" cstate="print"/>
            <a:srcRect b="6873"/>
            <a:stretch>
              <a:fillRect/>
            </a:stretch>
          </p:blipFill>
          <p:spPr bwMode="auto">
            <a:xfrm rot="10800000">
              <a:off x="5669129" y="2895601"/>
              <a:ext cx="1992299" cy="1888091"/>
            </a:xfrm>
            <a:prstGeom prst="rect">
              <a:avLst/>
            </a:prstGeom>
            <a:noFill/>
          </p:spPr>
        </p:pic>
        <p:sp>
          <p:nvSpPr>
            <p:cNvPr id="10" name="TextBox 9"/>
            <p:cNvSpPr txBox="1"/>
            <p:nvPr/>
          </p:nvSpPr>
          <p:spPr>
            <a:xfrm>
              <a:off x="7350712" y="2903733"/>
              <a:ext cx="298148" cy="400110"/>
            </a:xfrm>
            <a:prstGeom prst="rect">
              <a:avLst/>
            </a:prstGeom>
            <a:solidFill>
              <a:schemeClr val="bg1"/>
            </a:solidFill>
            <a:ln w="19050">
              <a:solidFill>
                <a:schemeClr val="tx1"/>
              </a:solidFill>
            </a:ln>
          </p:spPr>
          <p:txBody>
            <a:bodyPr wrap="square" rtlCol="0">
              <a:spAutoFit/>
            </a:bodyPr>
            <a:lstStyle/>
            <a:p>
              <a:pPr algn="ctr"/>
              <a:r>
                <a:rPr lang="en-US" sz="1400" b="1" dirty="0" smtClean="0"/>
                <a:t>F</a:t>
              </a:r>
              <a:endParaRPr lang="en-US" sz="1400" b="1" dirty="0"/>
            </a:p>
          </p:txBody>
        </p:sp>
        <p:sp>
          <p:nvSpPr>
            <p:cNvPr id="11" name="Rectangle 10"/>
            <p:cNvSpPr/>
            <p:nvPr/>
          </p:nvSpPr>
          <p:spPr>
            <a:xfrm>
              <a:off x="7515936" y="4554244"/>
              <a:ext cx="118858" cy="211691"/>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 name="Rectangle 5"/>
          <p:cNvSpPr/>
          <p:nvPr/>
        </p:nvSpPr>
        <p:spPr>
          <a:xfrm>
            <a:off x="0" y="0"/>
            <a:ext cx="9144000" cy="738664"/>
          </a:xfrm>
          <a:prstGeom prst="rect">
            <a:avLst/>
          </a:prstGeom>
          <a:noFill/>
        </p:spPr>
        <p:txBody>
          <a:bodyPr wrap="square">
            <a:spAutoFit/>
          </a:bodyPr>
          <a:lstStyle/>
          <a:p>
            <a:pPr lvl="0" algn="ctr" eaLnBrk="0" hangingPunct="0">
              <a:spcBef>
                <a:spcPts val="0"/>
              </a:spcBef>
              <a:defRPr/>
            </a:pPr>
            <a:endParaRPr lang="en-US" b="1" i="1" dirty="0" smtClean="0">
              <a:cs typeface="Arial" charset="0"/>
            </a:endParaRPr>
          </a:p>
          <a:p>
            <a:pPr lvl="0" algn="ctr" eaLnBrk="0" hangingPunct="0">
              <a:spcBef>
                <a:spcPts val="0"/>
              </a:spcBef>
              <a:defRPr/>
            </a:pPr>
            <a:r>
              <a:rPr lang="en-US" sz="2400" b="1" i="1" dirty="0" smtClean="0">
                <a:cs typeface="Arial" charset="0"/>
              </a:rPr>
              <a:t>PART </a:t>
            </a:r>
            <a:r>
              <a:rPr lang="en-US" sz="2400" b="1" i="1" dirty="0">
                <a:cs typeface="Arial" charset="0"/>
              </a:rPr>
              <a:t>4:  INITIAL OBSERVATIONS AND THE BIG PICTURE</a:t>
            </a:r>
            <a:endParaRPr lang="en-US" sz="2400" b="1" dirty="0">
              <a:cs typeface="Arial" charset="0"/>
            </a:endParaRPr>
          </a:p>
        </p:txBody>
      </p:sp>
      <p:sp>
        <p:nvSpPr>
          <p:cNvPr id="12" name="Content Placeholder 13"/>
          <p:cNvSpPr txBox="1">
            <a:spLocks/>
          </p:cNvSpPr>
          <p:nvPr/>
        </p:nvSpPr>
        <p:spPr>
          <a:xfrm>
            <a:off x="0" y="0"/>
            <a:ext cx="9146630" cy="838199"/>
          </a:xfrm>
          <a:prstGeom prst="rect">
            <a:avLst/>
          </a:prstGeom>
          <a:solidFill>
            <a:schemeClr val="bg1">
              <a:lumMod val="85000"/>
            </a:schemeClr>
          </a:solidFill>
          <a:ln>
            <a:solidFill>
              <a:schemeClr val="tx1"/>
            </a:solidFill>
          </a:ln>
        </p:spPr>
        <p:txBody>
          <a:bodyPr/>
          <a:lstStyle/>
          <a:p>
            <a:pPr marR="0" lvl="0" algn="ctr" defTabSz="914400" rtl="0" eaLnBrk="0" fontAlgn="base" latinLnBrk="0" hangingPunct="0">
              <a:lnSpc>
                <a:spcPct val="100000"/>
              </a:lnSpc>
              <a:spcBef>
                <a:spcPts val="0"/>
              </a:spcBef>
              <a:spcAft>
                <a:spcPct val="0"/>
              </a:spcAft>
              <a:buClrTx/>
              <a:buSzTx/>
              <a:buFont typeface="Arial" charset="0"/>
              <a:buNone/>
              <a:tabLst/>
              <a:defRPr/>
            </a:pPr>
            <a:endParaRPr kumimoji="0" lang="en-US" sz="1200" b="1" i="1" u="none" strike="noStrike" kern="1200" cap="none" spc="0" normalizeH="0" baseline="0" noProof="0" dirty="0" smtClean="0">
              <a:ln>
                <a:noFill/>
              </a:ln>
              <a:solidFill>
                <a:schemeClr val="tx1"/>
              </a:solidFill>
              <a:effectLst/>
              <a:uLnTx/>
              <a:uFillTx/>
              <a:latin typeface="Arial" charset="0"/>
              <a:ea typeface="+mn-ea"/>
              <a:cs typeface="Arial" charset="0"/>
            </a:endParaRPr>
          </a:p>
          <a:p>
            <a:pPr marR="0" lvl="0" algn="ctr" defTabSz="914400" rtl="0" eaLnBrk="0" fontAlgn="base" latinLnBrk="0" hangingPunct="0">
              <a:lnSpc>
                <a:spcPct val="100000"/>
              </a:lnSpc>
              <a:spcBef>
                <a:spcPts val="0"/>
              </a:spcBef>
              <a:spcAft>
                <a:spcPct val="0"/>
              </a:spcAft>
              <a:buClrTx/>
              <a:buSzTx/>
              <a:buFont typeface="Arial" charset="0"/>
              <a:buNone/>
              <a:tabLst/>
              <a:defRPr/>
            </a:pPr>
            <a:r>
              <a:rPr kumimoji="0" lang="en-US" sz="2400" b="1" i="1" u="none" strike="noStrike" kern="1200" cap="none" spc="0" normalizeH="0" baseline="0" noProof="0" dirty="0" smtClean="0">
                <a:ln>
                  <a:noFill/>
                </a:ln>
                <a:solidFill>
                  <a:schemeClr val="tx1"/>
                </a:solidFill>
                <a:effectLst/>
                <a:uLnTx/>
                <a:uFillTx/>
                <a:latin typeface="Arial" charset="0"/>
                <a:ea typeface="+mn-ea"/>
                <a:cs typeface="Arial" charset="0"/>
              </a:rPr>
              <a:t>PART 4:  INITIAL OBSERVATIONS AND THE BIG PICTURE</a:t>
            </a:r>
            <a:endParaRPr kumimoji="0" lang="en-US" sz="400" b="1" i="0" u="none" strike="noStrike" kern="1200" cap="none" spc="0" normalizeH="0" baseline="0" noProof="0" dirty="0" smtClean="0">
              <a:ln>
                <a:noFill/>
              </a:ln>
              <a:solidFill>
                <a:schemeClr val="tx1"/>
              </a:solidFill>
              <a:effectLst/>
              <a:uLnTx/>
              <a:uFillTx/>
              <a:cs typeface="Arial" charset="0"/>
            </a:endParaRPr>
          </a:p>
          <a:p>
            <a:pPr marL="463550" marR="0" lvl="1" indent="-350838" algn="ctr" defTabSz="914400" rtl="0" eaLnBrk="0" fontAlgn="base" latinLnBrk="0" hangingPunct="0">
              <a:lnSpc>
                <a:spcPct val="100000"/>
              </a:lnSpc>
              <a:spcBef>
                <a:spcPct val="20000"/>
              </a:spcBef>
              <a:spcAft>
                <a:spcPct val="0"/>
              </a:spcAft>
              <a:buClrTx/>
              <a:buSzTx/>
              <a:buFont typeface="Arial" charset="0"/>
              <a:buNone/>
              <a:tabLst/>
              <a:defRPr/>
            </a:pPr>
            <a:r>
              <a:rPr kumimoji="0" lang="en-US" sz="2000" b="0" i="0" u="none" strike="noStrike" kern="1200" cap="none" spc="0" normalizeH="0" baseline="0" noProof="0" dirty="0" smtClean="0">
                <a:ln>
                  <a:noFill/>
                </a:ln>
                <a:solidFill>
                  <a:schemeClr val="tx1"/>
                </a:solidFill>
                <a:effectLst/>
                <a:uLnTx/>
                <a:uFillTx/>
                <a:latin typeface="Arial" charset="0"/>
                <a:ea typeface="+mn-ea"/>
                <a:cs typeface="Arial" charset="0"/>
              </a:rPr>
              <a:t>   </a:t>
            </a:r>
          </a:p>
          <a:p>
            <a:pPr marL="342900" marR="0" lvl="0" indent="-342900" algn="ctr" defTabSz="914400" rtl="0" eaLnBrk="0" fontAlgn="base" latinLnBrk="0" hangingPunct="0">
              <a:lnSpc>
                <a:spcPct val="100000"/>
              </a:lnSpc>
              <a:spcBef>
                <a:spcPct val="20000"/>
              </a:spcBef>
              <a:spcAft>
                <a:spcPct val="0"/>
              </a:spcAft>
              <a:buClrTx/>
              <a:buSzTx/>
              <a:buFont typeface="Wingdings" pitchFamily="2" charset="2"/>
              <a:buChar char="Ø"/>
              <a:tabLst/>
              <a:defRPr/>
            </a:pPr>
            <a:endParaRPr kumimoji="0" lang="en-US" sz="600" b="0" i="0" u="none" strike="noStrike" kern="1200" cap="none" spc="0" normalizeH="0" baseline="0" noProof="0" dirty="0" smtClean="0">
              <a:ln>
                <a:noFill/>
              </a:ln>
              <a:solidFill>
                <a:schemeClr val="tx1"/>
              </a:solidFill>
              <a:effectLst/>
              <a:uLnTx/>
              <a:uFillTx/>
              <a:latin typeface="Arial" charset="0"/>
              <a:ea typeface="+mn-ea"/>
              <a:cs typeface="Arial" charset="0"/>
            </a:endParaRPr>
          </a:p>
        </p:txBody>
      </p:sp>
      <p:pic>
        <p:nvPicPr>
          <p:cNvPr id="13" name="Picture 1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457200" y="3466700"/>
            <a:ext cx="2567248" cy="3322320"/>
          </a:xfrm>
          <a:prstGeom prst="rect">
            <a:avLst/>
          </a:prstGeom>
          <a:ln>
            <a:solidFill>
              <a:schemeClr val="tx1"/>
            </a:solidFill>
          </a:ln>
          <a:effectLst>
            <a:outerShdw blurRad="292100" dist="139700" dir="2700000" algn="tl" rotWithShape="0">
              <a:srgbClr val="333333">
                <a:alpha val="65000"/>
              </a:srgbClr>
            </a:outerShdw>
          </a:effectLst>
        </p:spPr>
      </p:pic>
      <p:sp>
        <p:nvSpPr>
          <p:cNvPr id="18" name="Freeform 17"/>
          <p:cNvSpPr/>
          <p:nvPr/>
        </p:nvSpPr>
        <p:spPr>
          <a:xfrm>
            <a:off x="8355724" y="2209800"/>
            <a:ext cx="331076" cy="178676"/>
          </a:xfrm>
          <a:custGeom>
            <a:avLst/>
            <a:gdLst>
              <a:gd name="connsiteX0" fmla="*/ 0 w 331076"/>
              <a:gd name="connsiteY0" fmla="*/ 94593 h 178676"/>
              <a:gd name="connsiteX1" fmla="*/ 189186 w 331076"/>
              <a:gd name="connsiteY1" fmla="*/ 94593 h 178676"/>
              <a:gd name="connsiteX2" fmla="*/ 236483 w 331076"/>
              <a:gd name="connsiteY2" fmla="*/ 63062 h 178676"/>
              <a:gd name="connsiteX3" fmla="*/ 283779 w 331076"/>
              <a:gd name="connsiteY3" fmla="*/ 31531 h 178676"/>
              <a:gd name="connsiteX4" fmla="*/ 331076 w 331076"/>
              <a:gd name="connsiteY4" fmla="*/ 0 h 1786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076" h="178676">
                <a:moveTo>
                  <a:pt x="0" y="94593"/>
                </a:moveTo>
                <a:cubicBezTo>
                  <a:pt x="126124" y="178676"/>
                  <a:pt x="63062" y="178676"/>
                  <a:pt x="189186" y="94593"/>
                </a:cubicBezTo>
                <a:lnTo>
                  <a:pt x="236483" y="63062"/>
                </a:lnTo>
                <a:lnTo>
                  <a:pt x="283779" y="31531"/>
                </a:lnTo>
                <a:lnTo>
                  <a:pt x="331076" y="0"/>
                </a:lnTo>
              </a:path>
            </a:pathLst>
          </a:custGeom>
          <a:ln w="254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xmlns="" val="419403815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 name="Table 19"/>
          <p:cNvGraphicFramePr>
            <a:graphicFrameLocks noGrp="1"/>
          </p:cNvGraphicFramePr>
          <p:nvPr>
            <p:extLst>
              <p:ext uri="{D42A27DB-BD31-4B8C-83A1-F6EECF244321}">
                <p14:modId xmlns:p14="http://schemas.microsoft.com/office/powerpoint/2010/main" xmlns="" val="2586011909"/>
              </p:ext>
            </p:extLst>
          </p:nvPr>
        </p:nvGraphicFramePr>
        <p:xfrm>
          <a:off x="122242" y="1930667"/>
          <a:ext cx="8899514" cy="1407122"/>
        </p:xfrm>
        <a:graphic>
          <a:graphicData uri="http://schemas.openxmlformats.org/drawingml/2006/table">
            <a:tbl>
              <a:tblPr firstRow="1" firstCol="1" bandRow="1">
                <a:tableStyleId>{5C22544A-7EE6-4342-B048-85BDC9FD1C3A}</a:tableStyleId>
              </a:tblPr>
              <a:tblGrid>
                <a:gridCol w="3150271"/>
                <a:gridCol w="945081"/>
                <a:gridCol w="945081"/>
                <a:gridCol w="1023838"/>
                <a:gridCol w="945081"/>
                <a:gridCol w="945081"/>
                <a:gridCol w="945081"/>
              </a:tblGrid>
              <a:tr h="241521">
                <a:tc>
                  <a:txBody>
                    <a:bodyPr/>
                    <a:lstStyle/>
                    <a:p>
                      <a:pPr marL="0" marR="0" algn="ctr">
                        <a:spcBef>
                          <a:spcPts val="0"/>
                        </a:spcBef>
                        <a:spcAft>
                          <a:spcPts val="0"/>
                        </a:spcAft>
                      </a:pPr>
                      <a:r>
                        <a:rPr lang="en-US" sz="15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algn="ctr">
                        <a:spcBef>
                          <a:spcPts val="0"/>
                        </a:spcBef>
                        <a:spcAft>
                          <a:spcPts val="0"/>
                        </a:spcAft>
                      </a:pPr>
                      <a:r>
                        <a:rPr lang="en-US" sz="1500">
                          <a:solidFill>
                            <a:schemeClr val="tx1"/>
                          </a:solidFill>
                          <a:effectLst/>
                        </a:rPr>
                        <a:t>Image A</a:t>
                      </a:r>
                      <a:endParaRPr lang="en-US" sz="170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algn="ctr">
                        <a:spcBef>
                          <a:spcPts val="0"/>
                        </a:spcBef>
                        <a:spcAft>
                          <a:spcPts val="0"/>
                        </a:spcAft>
                      </a:pPr>
                      <a:r>
                        <a:rPr lang="en-US" sz="1500">
                          <a:solidFill>
                            <a:schemeClr val="tx1"/>
                          </a:solidFill>
                          <a:effectLst/>
                        </a:rPr>
                        <a:t>Image B</a:t>
                      </a:r>
                      <a:endParaRPr lang="en-US" sz="170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algn="ctr">
                        <a:spcBef>
                          <a:spcPts val="0"/>
                        </a:spcBef>
                        <a:spcAft>
                          <a:spcPts val="0"/>
                        </a:spcAft>
                      </a:pPr>
                      <a:r>
                        <a:rPr lang="en-US" sz="1500">
                          <a:solidFill>
                            <a:schemeClr val="tx1"/>
                          </a:solidFill>
                          <a:effectLst/>
                        </a:rPr>
                        <a:t>Image C</a:t>
                      </a:r>
                      <a:endParaRPr lang="en-US" sz="170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algn="ctr">
                        <a:spcBef>
                          <a:spcPts val="0"/>
                        </a:spcBef>
                        <a:spcAft>
                          <a:spcPts val="0"/>
                        </a:spcAft>
                      </a:pPr>
                      <a:r>
                        <a:rPr lang="en-US" sz="1500">
                          <a:solidFill>
                            <a:schemeClr val="tx1"/>
                          </a:solidFill>
                          <a:effectLst/>
                        </a:rPr>
                        <a:t>Image D</a:t>
                      </a:r>
                      <a:endParaRPr lang="en-US" sz="170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algn="ctr">
                        <a:spcBef>
                          <a:spcPts val="0"/>
                        </a:spcBef>
                        <a:spcAft>
                          <a:spcPts val="0"/>
                        </a:spcAft>
                      </a:pPr>
                      <a:r>
                        <a:rPr lang="en-US" sz="1500">
                          <a:solidFill>
                            <a:schemeClr val="tx1"/>
                          </a:solidFill>
                          <a:effectLst/>
                        </a:rPr>
                        <a:t>Image E</a:t>
                      </a:r>
                      <a:endParaRPr lang="en-US" sz="170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algn="ctr">
                        <a:spcBef>
                          <a:spcPts val="0"/>
                        </a:spcBef>
                        <a:spcAft>
                          <a:spcPts val="0"/>
                        </a:spcAft>
                      </a:pPr>
                      <a:r>
                        <a:rPr lang="en-US" sz="1500" dirty="0">
                          <a:solidFill>
                            <a:schemeClr val="tx1"/>
                          </a:solidFill>
                          <a:effectLst/>
                        </a:rPr>
                        <a:t>Image F</a:t>
                      </a:r>
                      <a:endParaRPr lang="en-US" sz="1700" dirty="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231020">
                <a:tc>
                  <a:txBody>
                    <a:bodyPr/>
                    <a:lstStyle/>
                    <a:p>
                      <a:pPr marL="0" marR="0">
                        <a:spcBef>
                          <a:spcPts val="0"/>
                        </a:spcBef>
                        <a:spcAft>
                          <a:spcPts val="0"/>
                        </a:spcAft>
                      </a:pPr>
                      <a:r>
                        <a:rPr lang="en-US" sz="1500" dirty="0" smtClean="0">
                          <a:solidFill>
                            <a:schemeClr val="tx1"/>
                          </a:solidFill>
                          <a:effectLst/>
                        </a:rPr>
                        <a:t>Simple Crater</a:t>
                      </a:r>
                      <a:endParaRPr lang="en-US" sz="1700" dirty="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1020">
                <a:tc>
                  <a:txBody>
                    <a:bodyPr/>
                    <a:lstStyle/>
                    <a:p>
                      <a:pPr marL="0" marR="0">
                        <a:spcBef>
                          <a:spcPts val="0"/>
                        </a:spcBef>
                        <a:spcAft>
                          <a:spcPts val="0"/>
                        </a:spcAft>
                      </a:pPr>
                      <a:r>
                        <a:rPr lang="en-US" sz="1500" dirty="0" smtClean="0">
                          <a:solidFill>
                            <a:schemeClr val="tx1"/>
                          </a:solidFill>
                          <a:effectLst/>
                          <a:latin typeface="+mn-lt"/>
                          <a:ea typeface="+mn-ea"/>
                          <a:cs typeface="+mn-cs"/>
                        </a:rPr>
                        <a:t>Complex</a:t>
                      </a:r>
                      <a:r>
                        <a:rPr lang="en-US" sz="1500" baseline="0" dirty="0" smtClean="0">
                          <a:solidFill>
                            <a:schemeClr val="tx1"/>
                          </a:solidFill>
                          <a:effectLst/>
                          <a:latin typeface="+mn-lt"/>
                          <a:ea typeface="+mn-ea"/>
                          <a:cs typeface="+mn-cs"/>
                        </a:rPr>
                        <a:t> Crater</a:t>
                      </a:r>
                      <a:endParaRPr lang="en-US" sz="1700" dirty="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1020">
                <a:tc>
                  <a:txBody>
                    <a:bodyPr/>
                    <a:lstStyle/>
                    <a:p>
                      <a:pPr marL="0" marR="0">
                        <a:spcBef>
                          <a:spcPts val="0"/>
                        </a:spcBef>
                        <a:spcAft>
                          <a:spcPts val="0"/>
                        </a:spcAft>
                      </a:pPr>
                      <a:r>
                        <a:rPr lang="en-US" sz="1500" dirty="0" smtClean="0">
                          <a:solidFill>
                            <a:schemeClr val="tx1"/>
                          </a:solidFill>
                          <a:effectLst/>
                          <a:latin typeface="+mn-lt"/>
                          <a:ea typeface="+mn-ea"/>
                          <a:cs typeface="+mn-cs"/>
                        </a:rPr>
                        <a:t>Preserved</a:t>
                      </a:r>
                      <a:r>
                        <a:rPr lang="en-US" sz="1500" baseline="0" dirty="0" smtClean="0">
                          <a:solidFill>
                            <a:schemeClr val="tx1"/>
                          </a:solidFill>
                          <a:effectLst/>
                          <a:latin typeface="+mn-lt"/>
                          <a:ea typeface="+mn-ea"/>
                          <a:cs typeface="+mn-cs"/>
                        </a:rPr>
                        <a:t> Crater</a:t>
                      </a:r>
                      <a:endParaRPr lang="en-US" sz="1700" dirty="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1020">
                <a:tc>
                  <a:txBody>
                    <a:bodyPr/>
                    <a:lstStyle/>
                    <a:p>
                      <a:pPr marL="0" marR="0">
                        <a:spcBef>
                          <a:spcPts val="0"/>
                        </a:spcBef>
                        <a:spcAft>
                          <a:spcPts val="0"/>
                        </a:spcAft>
                      </a:pPr>
                      <a:r>
                        <a:rPr lang="en-US" sz="1500" dirty="0" smtClean="0">
                          <a:solidFill>
                            <a:schemeClr val="tx1"/>
                          </a:solidFill>
                          <a:effectLst/>
                          <a:latin typeface="+mn-lt"/>
                          <a:ea typeface="+mn-ea"/>
                          <a:cs typeface="+mn-cs"/>
                        </a:rPr>
                        <a:t>Modified</a:t>
                      </a:r>
                      <a:r>
                        <a:rPr lang="en-US" sz="1500" baseline="0" dirty="0" smtClean="0">
                          <a:solidFill>
                            <a:schemeClr val="tx1"/>
                          </a:solidFill>
                          <a:effectLst/>
                          <a:latin typeface="+mn-lt"/>
                          <a:ea typeface="+mn-ea"/>
                          <a:cs typeface="+mn-cs"/>
                        </a:rPr>
                        <a:t> Crater</a:t>
                      </a:r>
                      <a:endParaRPr lang="en-US" sz="1700" dirty="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41521">
                <a:tc>
                  <a:txBody>
                    <a:bodyPr/>
                    <a:lstStyle/>
                    <a:p>
                      <a:pPr marL="0" marR="0">
                        <a:spcBef>
                          <a:spcPts val="0"/>
                        </a:spcBef>
                        <a:spcAft>
                          <a:spcPts val="0"/>
                        </a:spcAft>
                      </a:pPr>
                      <a:r>
                        <a:rPr lang="en-US" sz="1500" dirty="0" smtClean="0">
                          <a:solidFill>
                            <a:schemeClr val="tx1"/>
                          </a:solidFill>
                          <a:effectLst/>
                          <a:latin typeface="+mn-lt"/>
                          <a:ea typeface="+mn-ea"/>
                          <a:cs typeface="+mn-cs"/>
                        </a:rPr>
                        <a:t>Destroyed</a:t>
                      </a:r>
                      <a:r>
                        <a:rPr lang="en-US" sz="1500" baseline="0" dirty="0" smtClean="0">
                          <a:solidFill>
                            <a:schemeClr val="tx1"/>
                          </a:solidFill>
                          <a:effectLst/>
                          <a:latin typeface="+mn-lt"/>
                          <a:ea typeface="+mn-ea"/>
                          <a:cs typeface="+mn-cs"/>
                        </a:rPr>
                        <a:t> Crater</a:t>
                      </a:r>
                      <a:endParaRPr lang="en-US" sz="1700" dirty="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3" name="Content Placeholder 2"/>
          <p:cNvSpPr txBox="1">
            <a:spLocks/>
          </p:cNvSpPr>
          <p:nvPr/>
        </p:nvSpPr>
        <p:spPr bwMode="auto">
          <a:xfrm>
            <a:off x="-1" y="867074"/>
            <a:ext cx="9144001" cy="1037926"/>
          </a:xfrm>
          <a:prstGeom prst="rect">
            <a:avLst/>
          </a:prstGeom>
          <a:noFill/>
          <a:ln w="9525">
            <a:noFill/>
            <a:miter lim="800000"/>
            <a:headEnd/>
            <a:tailEnd/>
          </a:ln>
        </p:spPr>
        <p:txBody>
          <a:bodyPr/>
          <a:lstStyle/>
          <a:p>
            <a:r>
              <a:rPr lang="en-US" sz="2000" dirty="0" smtClean="0"/>
              <a:t>Look at the initial set of images.  Images are of craters on Earth (A), Mars (B), Earth’s Moon (C),Mercury (D), Venus (E), and </a:t>
            </a:r>
            <a:r>
              <a:rPr lang="en-US" sz="2000" dirty="0" err="1" smtClean="0"/>
              <a:t>Vesta</a:t>
            </a:r>
            <a:r>
              <a:rPr lang="en-US" sz="2000" dirty="0" smtClean="0"/>
              <a:t> (F).  </a:t>
            </a:r>
          </a:p>
          <a:p>
            <a:r>
              <a:rPr lang="en-US" sz="1900" b="1" dirty="0" smtClean="0"/>
              <a:t>Use a check mark to select the type and classification of each crater:</a:t>
            </a:r>
            <a:endParaRPr lang="en-US" sz="2000" dirty="0" smtClean="0">
              <a:solidFill>
                <a:srgbClr val="000000"/>
              </a:solidFill>
              <a:cs typeface="Arial" charset="0"/>
            </a:endParaRPr>
          </a:p>
          <a:p>
            <a:pPr marL="342900" indent="-342900" eaLnBrk="0" hangingPunct="0">
              <a:spcBef>
                <a:spcPct val="20000"/>
              </a:spcBef>
            </a:pPr>
            <a:endParaRPr lang="en-US" sz="2000" dirty="0" smtClean="0">
              <a:solidFill>
                <a:srgbClr val="000000"/>
              </a:solidFill>
              <a:cs typeface="Arial" charset="0"/>
            </a:endParaRPr>
          </a:p>
          <a:p>
            <a:pPr marL="342900" indent="-342900" eaLnBrk="0" hangingPunct="0">
              <a:spcBef>
                <a:spcPct val="20000"/>
              </a:spcBef>
            </a:pPr>
            <a:endParaRPr lang="en-US" sz="2000" dirty="0">
              <a:solidFill>
                <a:srgbClr val="000000"/>
              </a:solidFill>
              <a:cs typeface="Arial" charset="0"/>
            </a:endParaRPr>
          </a:p>
        </p:txBody>
      </p:sp>
      <p:grpSp>
        <p:nvGrpSpPr>
          <p:cNvPr id="7" name="Group 6"/>
          <p:cNvGrpSpPr/>
          <p:nvPr/>
        </p:nvGrpSpPr>
        <p:grpSpPr>
          <a:xfrm>
            <a:off x="3151362" y="3429305"/>
            <a:ext cx="5764038" cy="3352495"/>
            <a:chOff x="1371600" y="1105162"/>
            <a:chExt cx="6324600" cy="3678530"/>
          </a:xfrm>
        </p:grpSpPr>
        <p:pic>
          <p:nvPicPr>
            <p:cNvPr id="8" name="Picture 7"/>
            <p:cNvPicPr>
              <a:picLocks noChangeAspect="1"/>
            </p:cNvPicPr>
            <p:nvPr/>
          </p:nvPicPr>
          <p:blipFill rotWithShape="1">
            <a:blip r:embed="rId2" cstate="print">
              <a:extLst>
                <a:ext uri="{28A0092B-C50C-407E-A947-70E740481C1C}">
                  <a14:useLocalDpi xmlns:a14="http://schemas.microsoft.com/office/drawing/2010/main" xmlns="" val="0"/>
                </a:ext>
              </a:extLst>
            </a:blip>
            <a:srcRect b="7244"/>
            <a:stretch/>
          </p:blipFill>
          <p:spPr>
            <a:xfrm>
              <a:off x="1371600" y="1105162"/>
              <a:ext cx="6324600" cy="3678529"/>
            </a:xfrm>
            <a:prstGeom prst="rect">
              <a:avLst/>
            </a:prstGeom>
            <a:ln>
              <a:noFill/>
            </a:ln>
            <a:effectLst>
              <a:outerShdw blurRad="292100" dist="139700" dir="2700000" algn="tl" rotWithShape="0">
                <a:srgbClr val="333333">
                  <a:alpha val="65000"/>
                </a:srgbClr>
              </a:outerShdw>
            </a:effectLst>
          </p:spPr>
        </p:pic>
        <p:pic>
          <p:nvPicPr>
            <p:cNvPr id="9" name="Picture 2" descr="http://photojournal.jpl.nasa.gov/jpegMod/PIA16489_modest.jpg"/>
            <p:cNvPicPr>
              <a:picLocks noChangeAspect="1" noChangeArrowheads="1"/>
            </p:cNvPicPr>
            <p:nvPr/>
          </p:nvPicPr>
          <p:blipFill>
            <a:blip r:embed="rId3" cstate="print"/>
            <a:srcRect b="6873"/>
            <a:stretch>
              <a:fillRect/>
            </a:stretch>
          </p:blipFill>
          <p:spPr bwMode="auto">
            <a:xfrm rot="10800000">
              <a:off x="5669129" y="2895601"/>
              <a:ext cx="1992299" cy="1888091"/>
            </a:xfrm>
            <a:prstGeom prst="rect">
              <a:avLst/>
            </a:prstGeom>
            <a:noFill/>
          </p:spPr>
        </p:pic>
        <p:sp>
          <p:nvSpPr>
            <p:cNvPr id="10" name="TextBox 9"/>
            <p:cNvSpPr txBox="1"/>
            <p:nvPr/>
          </p:nvSpPr>
          <p:spPr>
            <a:xfrm>
              <a:off x="7350712" y="2903733"/>
              <a:ext cx="298148" cy="400110"/>
            </a:xfrm>
            <a:prstGeom prst="rect">
              <a:avLst/>
            </a:prstGeom>
            <a:solidFill>
              <a:schemeClr val="bg1"/>
            </a:solidFill>
            <a:ln w="19050">
              <a:solidFill>
                <a:schemeClr val="tx1"/>
              </a:solidFill>
            </a:ln>
          </p:spPr>
          <p:txBody>
            <a:bodyPr wrap="square" rtlCol="0">
              <a:spAutoFit/>
            </a:bodyPr>
            <a:lstStyle/>
            <a:p>
              <a:pPr algn="ctr"/>
              <a:r>
                <a:rPr lang="en-US" sz="1400" b="1" dirty="0" smtClean="0"/>
                <a:t>F</a:t>
              </a:r>
              <a:endParaRPr lang="en-US" sz="1400" b="1" dirty="0"/>
            </a:p>
          </p:txBody>
        </p:sp>
        <p:sp>
          <p:nvSpPr>
            <p:cNvPr id="11" name="Rectangle 10"/>
            <p:cNvSpPr/>
            <p:nvPr/>
          </p:nvSpPr>
          <p:spPr>
            <a:xfrm>
              <a:off x="7515936" y="4554244"/>
              <a:ext cx="118858" cy="211691"/>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 name="Rectangle 5"/>
          <p:cNvSpPr/>
          <p:nvPr/>
        </p:nvSpPr>
        <p:spPr>
          <a:xfrm>
            <a:off x="0" y="0"/>
            <a:ext cx="9144000" cy="738664"/>
          </a:xfrm>
          <a:prstGeom prst="rect">
            <a:avLst/>
          </a:prstGeom>
          <a:noFill/>
        </p:spPr>
        <p:txBody>
          <a:bodyPr wrap="square">
            <a:spAutoFit/>
          </a:bodyPr>
          <a:lstStyle/>
          <a:p>
            <a:pPr lvl="0" algn="ctr" eaLnBrk="0" hangingPunct="0">
              <a:spcBef>
                <a:spcPts val="0"/>
              </a:spcBef>
              <a:defRPr/>
            </a:pPr>
            <a:endParaRPr lang="en-US" b="1" i="1" dirty="0" smtClean="0">
              <a:cs typeface="Arial" charset="0"/>
            </a:endParaRPr>
          </a:p>
          <a:p>
            <a:pPr lvl="0" algn="ctr" eaLnBrk="0" hangingPunct="0">
              <a:spcBef>
                <a:spcPts val="0"/>
              </a:spcBef>
              <a:defRPr/>
            </a:pPr>
            <a:r>
              <a:rPr lang="en-US" sz="2400" b="1" i="1" dirty="0" smtClean="0">
                <a:cs typeface="Arial" charset="0"/>
              </a:rPr>
              <a:t>PART </a:t>
            </a:r>
            <a:r>
              <a:rPr lang="en-US" sz="2400" b="1" i="1" dirty="0">
                <a:cs typeface="Arial" charset="0"/>
              </a:rPr>
              <a:t>4:  INITIAL OBSERVATIONS AND THE BIG PICTURE</a:t>
            </a:r>
            <a:endParaRPr lang="en-US" sz="2400" b="1" dirty="0">
              <a:cs typeface="Arial" charset="0"/>
            </a:endParaRPr>
          </a:p>
        </p:txBody>
      </p:sp>
      <p:sp>
        <p:nvSpPr>
          <p:cNvPr id="12" name="Content Placeholder 13"/>
          <p:cNvSpPr txBox="1">
            <a:spLocks/>
          </p:cNvSpPr>
          <p:nvPr/>
        </p:nvSpPr>
        <p:spPr>
          <a:xfrm>
            <a:off x="0" y="0"/>
            <a:ext cx="9146630" cy="838199"/>
          </a:xfrm>
          <a:prstGeom prst="rect">
            <a:avLst/>
          </a:prstGeom>
          <a:solidFill>
            <a:schemeClr val="bg1">
              <a:lumMod val="85000"/>
            </a:schemeClr>
          </a:solidFill>
          <a:ln>
            <a:solidFill>
              <a:schemeClr val="tx1"/>
            </a:solidFill>
          </a:ln>
        </p:spPr>
        <p:txBody>
          <a:bodyPr/>
          <a:lstStyle/>
          <a:p>
            <a:pPr marR="0" lvl="0" algn="ctr" defTabSz="914400" rtl="0" eaLnBrk="0" fontAlgn="base" latinLnBrk="0" hangingPunct="0">
              <a:lnSpc>
                <a:spcPct val="100000"/>
              </a:lnSpc>
              <a:spcBef>
                <a:spcPts val="0"/>
              </a:spcBef>
              <a:spcAft>
                <a:spcPct val="0"/>
              </a:spcAft>
              <a:buClrTx/>
              <a:buSzTx/>
              <a:buFont typeface="Arial" charset="0"/>
              <a:buNone/>
              <a:tabLst/>
              <a:defRPr/>
            </a:pPr>
            <a:endParaRPr kumimoji="0" lang="en-US" sz="1200" b="1" i="1" u="none" strike="noStrike" kern="1200" cap="none" spc="0" normalizeH="0" baseline="0" noProof="0" dirty="0" smtClean="0">
              <a:ln>
                <a:noFill/>
              </a:ln>
              <a:solidFill>
                <a:schemeClr val="tx1"/>
              </a:solidFill>
              <a:effectLst/>
              <a:uLnTx/>
              <a:uFillTx/>
              <a:latin typeface="Arial" charset="0"/>
              <a:ea typeface="+mn-ea"/>
              <a:cs typeface="Arial" charset="0"/>
            </a:endParaRPr>
          </a:p>
          <a:p>
            <a:pPr marR="0" lvl="0" algn="ctr" defTabSz="914400" rtl="0" eaLnBrk="0" fontAlgn="base" latinLnBrk="0" hangingPunct="0">
              <a:lnSpc>
                <a:spcPct val="100000"/>
              </a:lnSpc>
              <a:spcBef>
                <a:spcPts val="0"/>
              </a:spcBef>
              <a:spcAft>
                <a:spcPct val="0"/>
              </a:spcAft>
              <a:buClrTx/>
              <a:buSzTx/>
              <a:buFont typeface="Arial" charset="0"/>
              <a:buNone/>
              <a:tabLst/>
              <a:defRPr/>
            </a:pPr>
            <a:r>
              <a:rPr kumimoji="0" lang="en-US" sz="2400" b="1" i="1" u="none" strike="noStrike" kern="1200" cap="none" spc="0" normalizeH="0" baseline="0" noProof="0" dirty="0" smtClean="0">
                <a:ln>
                  <a:noFill/>
                </a:ln>
                <a:solidFill>
                  <a:schemeClr val="tx1"/>
                </a:solidFill>
                <a:effectLst/>
                <a:uLnTx/>
                <a:uFillTx/>
                <a:latin typeface="Arial" charset="0"/>
                <a:ea typeface="+mn-ea"/>
                <a:cs typeface="Arial" charset="0"/>
              </a:rPr>
              <a:t>PART 4:  INITIAL OBSERVATIONS AND THE BIG PICTURE</a:t>
            </a:r>
            <a:endParaRPr kumimoji="0" lang="en-US" sz="400" b="1" i="0" u="none" strike="noStrike" kern="1200" cap="none" spc="0" normalizeH="0" baseline="0" noProof="0" dirty="0" smtClean="0">
              <a:ln>
                <a:noFill/>
              </a:ln>
              <a:solidFill>
                <a:schemeClr val="tx1"/>
              </a:solidFill>
              <a:effectLst/>
              <a:uLnTx/>
              <a:uFillTx/>
              <a:cs typeface="Arial" charset="0"/>
            </a:endParaRPr>
          </a:p>
          <a:p>
            <a:pPr marL="463550" marR="0" lvl="1" indent="-350838" algn="ctr" defTabSz="914400" rtl="0" eaLnBrk="0" fontAlgn="base" latinLnBrk="0" hangingPunct="0">
              <a:lnSpc>
                <a:spcPct val="100000"/>
              </a:lnSpc>
              <a:spcBef>
                <a:spcPct val="20000"/>
              </a:spcBef>
              <a:spcAft>
                <a:spcPct val="0"/>
              </a:spcAft>
              <a:buClrTx/>
              <a:buSzTx/>
              <a:buFont typeface="Arial" charset="0"/>
              <a:buNone/>
              <a:tabLst/>
              <a:defRPr/>
            </a:pPr>
            <a:r>
              <a:rPr kumimoji="0" lang="en-US" sz="2000" b="0" i="0" u="none" strike="noStrike" kern="1200" cap="none" spc="0" normalizeH="0" baseline="0" noProof="0" dirty="0" smtClean="0">
                <a:ln>
                  <a:noFill/>
                </a:ln>
                <a:solidFill>
                  <a:schemeClr val="tx1"/>
                </a:solidFill>
                <a:effectLst/>
                <a:uLnTx/>
                <a:uFillTx/>
                <a:latin typeface="Arial" charset="0"/>
                <a:ea typeface="+mn-ea"/>
                <a:cs typeface="Arial" charset="0"/>
              </a:rPr>
              <a:t>   </a:t>
            </a:r>
          </a:p>
          <a:p>
            <a:pPr marL="342900" marR="0" lvl="0" indent="-342900" algn="ctr" defTabSz="914400" rtl="0" eaLnBrk="0" fontAlgn="base" latinLnBrk="0" hangingPunct="0">
              <a:lnSpc>
                <a:spcPct val="100000"/>
              </a:lnSpc>
              <a:spcBef>
                <a:spcPct val="20000"/>
              </a:spcBef>
              <a:spcAft>
                <a:spcPct val="0"/>
              </a:spcAft>
              <a:buClrTx/>
              <a:buSzTx/>
              <a:buFont typeface="Wingdings" pitchFamily="2" charset="2"/>
              <a:buChar char="Ø"/>
              <a:tabLst/>
              <a:defRPr/>
            </a:pPr>
            <a:endParaRPr kumimoji="0" lang="en-US" sz="600" b="0" i="0" u="none" strike="noStrike" kern="1200" cap="none" spc="0" normalizeH="0" baseline="0" noProof="0" dirty="0" smtClean="0">
              <a:ln>
                <a:noFill/>
              </a:ln>
              <a:solidFill>
                <a:schemeClr val="tx1"/>
              </a:solidFill>
              <a:effectLst/>
              <a:uLnTx/>
              <a:uFillTx/>
              <a:latin typeface="Arial" charset="0"/>
              <a:ea typeface="+mn-ea"/>
              <a:cs typeface="Arial" charset="0"/>
            </a:endParaRPr>
          </a:p>
        </p:txBody>
      </p:sp>
      <p:pic>
        <p:nvPicPr>
          <p:cNvPr id="13" name="Picture 1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457200" y="3466700"/>
            <a:ext cx="2567248" cy="3322320"/>
          </a:xfrm>
          <a:prstGeom prst="rect">
            <a:avLst/>
          </a:prstGeom>
          <a:ln>
            <a:solidFill>
              <a:schemeClr val="tx1"/>
            </a:solidFill>
          </a:ln>
          <a:effectLst>
            <a:outerShdw blurRad="292100" dist="139700" dir="2700000" algn="tl" rotWithShape="0">
              <a:srgbClr val="333333">
                <a:alpha val="65000"/>
              </a:srgbClr>
            </a:outerShdw>
          </a:effectLst>
        </p:spPr>
      </p:pic>
      <p:sp>
        <p:nvSpPr>
          <p:cNvPr id="18" name="Freeform 17"/>
          <p:cNvSpPr/>
          <p:nvPr/>
        </p:nvSpPr>
        <p:spPr>
          <a:xfrm>
            <a:off x="8355724" y="2209800"/>
            <a:ext cx="331076" cy="178676"/>
          </a:xfrm>
          <a:custGeom>
            <a:avLst/>
            <a:gdLst>
              <a:gd name="connsiteX0" fmla="*/ 0 w 331076"/>
              <a:gd name="connsiteY0" fmla="*/ 94593 h 178676"/>
              <a:gd name="connsiteX1" fmla="*/ 189186 w 331076"/>
              <a:gd name="connsiteY1" fmla="*/ 94593 h 178676"/>
              <a:gd name="connsiteX2" fmla="*/ 236483 w 331076"/>
              <a:gd name="connsiteY2" fmla="*/ 63062 h 178676"/>
              <a:gd name="connsiteX3" fmla="*/ 283779 w 331076"/>
              <a:gd name="connsiteY3" fmla="*/ 31531 h 178676"/>
              <a:gd name="connsiteX4" fmla="*/ 331076 w 331076"/>
              <a:gd name="connsiteY4" fmla="*/ 0 h 1786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076" h="178676">
                <a:moveTo>
                  <a:pt x="0" y="94593"/>
                </a:moveTo>
                <a:cubicBezTo>
                  <a:pt x="126124" y="178676"/>
                  <a:pt x="63062" y="178676"/>
                  <a:pt x="189186" y="94593"/>
                </a:cubicBezTo>
                <a:lnTo>
                  <a:pt x="236483" y="63062"/>
                </a:lnTo>
                <a:lnTo>
                  <a:pt x="283779" y="31531"/>
                </a:lnTo>
                <a:lnTo>
                  <a:pt x="331076" y="0"/>
                </a:lnTo>
              </a:path>
            </a:pathLst>
          </a:custGeom>
          <a:ln w="254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xmlns="" val="419403815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 name="Table 19"/>
          <p:cNvGraphicFramePr>
            <a:graphicFrameLocks noGrp="1"/>
          </p:cNvGraphicFramePr>
          <p:nvPr>
            <p:extLst>
              <p:ext uri="{D42A27DB-BD31-4B8C-83A1-F6EECF244321}">
                <p14:modId xmlns:p14="http://schemas.microsoft.com/office/powerpoint/2010/main" xmlns="" val="2586011909"/>
              </p:ext>
            </p:extLst>
          </p:nvPr>
        </p:nvGraphicFramePr>
        <p:xfrm>
          <a:off x="122242" y="1923288"/>
          <a:ext cx="8899514" cy="1407122"/>
        </p:xfrm>
        <a:graphic>
          <a:graphicData uri="http://schemas.openxmlformats.org/drawingml/2006/table">
            <a:tbl>
              <a:tblPr firstRow="1" firstCol="1" bandRow="1">
                <a:tableStyleId>{5C22544A-7EE6-4342-B048-85BDC9FD1C3A}</a:tableStyleId>
              </a:tblPr>
              <a:tblGrid>
                <a:gridCol w="3150271"/>
                <a:gridCol w="945081"/>
                <a:gridCol w="945081"/>
                <a:gridCol w="1023838"/>
                <a:gridCol w="945081"/>
                <a:gridCol w="945081"/>
                <a:gridCol w="945081"/>
              </a:tblGrid>
              <a:tr h="241521">
                <a:tc>
                  <a:txBody>
                    <a:bodyPr/>
                    <a:lstStyle/>
                    <a:p>
                      <a:pPr marL="0" marR="0" algn="ctr">
                        <a:spcBef>
                          <a:spcPts val="0"/>
                        </a:spcBef>
                        <a:spcAft>
                          <a:spcPts val="0"/>
                        </a:spcAft>
                      </a:pPr>
                      <a:r>
                        <a:rPr lang="en-US" sz="15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algn="ctr">
                        <a:spcBef>
                          <a:spcPts val="0"/>
                        </a:spcBef>
                        <a:spcAft>
                          <a:spcPts val="0"/>
                        </a:spcAft>
                      </a:pPr>
                      <a:r>
                        <a:rPr lang="en-US" sz="1500">
                          <a:solidFill>
                            <a:schemeClr val="tx1"/>
                          </a:solidFill>
                          <a:effectLst/>
                        </a:rPr>
                        <a:t>Image A</a:t>
                      </a:r>
                      <a:endParaRPr lang="en-US" sz="170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algn="ctr">
                        <a:spcBef>
                          <a:spcPts val="0"/>
                        </a:spcBef>
                        <a:spcAft>
                          <a:spcPts val="0"/>
                        </a:spcAft>
                      </a:pPr>
                      <a:r>
                        <a:rPr lang="en-US" sz="1500">
                          <a:solidFill>
                            <a:schemeClr val="tx1"/>
                          </a:solidFill>
                          <a:effectLst/>
                        </a:rPr>
                        <a:t>Image B</a:t>
                      </a:r>
                      <a:endParaRPr lang="en-US" sz="170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algn="ctr">
                        <a:spcBef>
                          <a:spcPts val="0"/>
                        </a:spcBef>
                        <a:spcAft>
                          <a:spcPts val="0"/>
                        </a:spcAft>
                      </a:pPr>
                      <a:r>
                        <a:rPr lang="en-US" sz="1500">
                          <a:solidFill>
                            <a:schemeClr val="tx1"/>
                          </a:solidFill>
                          <a:effectLst/>
                        </a:rPr>
                        <a:t>Image C</a:t>
                      </a:r>
                      <a:endParaRPr lang="en-US" sz="170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algn="ctr">
                        <a:spcBef>
                          <a:spcPts val="0"/>
                        </a:spcBef>
                        <a:spcAft>
                          <a:spcPts val="0"/>
                        </a:spcAft>
                      </a:pPr>
                      <a:r>
                        <a:rPr lang="en-US" sz="1500">
                          <a:solidFill>
                            <a:schemeClr val="tx1"/>
                          </a:solidFill>
                          <a:effectLst/>
                        </a:rPr>
                        <a:t>Image D</a:t>
                      </a:r>
                      <a:endParaRPr lang="en-US" sz="170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algn="ctr">
                        <a:spcBef>
                          <a:spcPts val="0"/>
                        </a:spcBef>
                        <a:spcAft>
                          <a:spcPts val="0"/>
                        </a:spcAft>
                      </a:pPr>
                      <a:r>
                        <a:rPr lang="en-US" sz="1500">
                          <a:solidFill>
                            <a:schemeClr val="tx1"/>
                          </a:solidFill>
                          <a:effectLst/>
                        </a:rPr>
                        <a:t>Image E</a:t>
                      </a:r>
                      <a:endParaRPr lang="en-US" sz="170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algn="ctr">
                        <a:spcBef>
                          <a:spcPts val="0"/>
                        </a:spcBef>
                        <a:spcAft>
                          <a:spcPts val="0"/>
                        </a:spcAft>
                      </a:pPr>
                      <a:r>
                        <a:rPr lang="en-US" sz="1500" dirty="0">
                          <a:solidFill>
                            <a:schemeClr val="tx1"/>
                          </a:solidFill>
                          <a:effectLst/>
                        </a:rPr>
                        <a:t>Image F</a:t>
                      </a:r>
                      <a:endParaRPr lang="en-US" sz="1700" dirty="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231020">
                <a:tc>
                  <a:txBody>
                    <a:bodyPr/>
                    <a:lstStyle/>
                    <a:p>
                      <a:pPr marL="0" marR="0">
                        <a:spcBef>
                          <a:spcPts val="0"/>
                        </a:spcBef>
                        <a:spcAft>
                          <a:spcPts val="0"/>
                        </a:spcAft>
                      </a:pPr>
                      <a:r>
                        <a:rPr lang="en-US" sz="1500" dirty="0" smtClean="0">
                          <a:solidFill>
                            <a:schemeClr val="tx1"/>
                          </a:solidFill>
                          <a:effectLst/>
                        </a:rPr>
                        <a:t>Simple Crater</a:t>
                      </a:r>
                      <a:endParaRPr lang="en-US" sz="1700" dirty="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1020">
                <a:tc>
                  <a:txBody>
                    <a:bodyPr/>
                    <a:lstStyle/>
                    <a:p>
                      <a:pPr marL="0" marR="0">
                        <a:spcBef>
                          <a:spcPts val="0"/>
                        </a:spcBef>
                        <a:spcAft>
                          <a:spcPts val="0"/>
                        </a:spcAft>
                      </a:pPr>
                      <a:r>
                        <a:rPr lang="en-US" sz="1500" dirty="0" smtClean="0">
                          <a:solidFill>
                            <a:schemeClr val="tx1"/>
                          </a:solidFill>
                          <a:effectLst/>
                          <a:latin typeface="+mn-lt"/>
                          <a:ea typeface="+mn-ea"/>
                          <a:cs typeface="+mn-cs"/>
                        </a:rPr>
                        <a:t>Complex</a:t>
                      </a:r>
                      <a:r>
                        <a:rPr lang="en-US" sz="1500" baseline="0" dirty="0" smtClean="0">
                          <a:solidFill>
                            <a:schemeClr val="tx1"/>
                          </a:solidFill>
                          <a:effectLst/>
                          <a:latin typeface="+mn-lt"/>
                          <a:ea typeface="+mn-ea"/>
                          <a:cs typeface="+mn-cs"/>
                        </a:rPr>
                        <a:t> Crater</a:t>
                      </a:r>
                      <a:endParaRPr lang="en-US" sz="1700" dirty="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1020">
                <a:tc>
                  <a:txBody>
                    <a:bodyPr/>
                    <a:lstStyle/>
                    <a:p>
                      <a:pPr marL="0" marR="0">
                        <a:spcBef>
                          <a:spcPts val="0"/>
                        </a:spcBef>
                        <a:spcAft>
                          <a:spcPts val="0"/>
                        </a:spcAft>
                      </a:pPr>
                      <a:r>
                        <a:rPr lang="en-US" sz="1500" dirty="0" smtClean="0">
                          <a:solidFill>
                            <a:schemeClr val="tx1"/>
                          </a:solidFill>
                          <a:effectLst/>
                          <a:latin typeface="+mn-lt"/>
                          <a:ea typeface="+mn-ea"/>
                          <a:cs typeface="+mn-cs"/>
                        </a:rPr>
                        <a:t>Preserved</a:t>
                      </a:r>
                      <a:r>
                        <a:rPr lang="en-US" sz="1500" baseline="0" dirty="0" smtClean="0">
                          <a:solidFill>
                            <a:schemeClr val="tx1"/>
                          </a:solidFill>
                          <a:effectLst/>
                          <a:latin typeface="+mn-lt"/>
                          <a:ea typeface="+mn-ea"/>
                          <a:cs typeface="+mn-cs"/>
                        </a:rPr>
                        <a:t> Crater</a:t>
                      </a:r>
                      <a:endParaRPr lang="en-US" sz="1700" dirty="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1020">
                <a:tc>
                  <a:txBody>
                    <a:bodyPr/>
                    <a:lstStyle/>
                    <a:p>
                      <a:pPr marL="0" marR="0">
                        <a:spcBef>
                          <a:spcPts val="0"/>
                        </a:spcBef>
                        <a:spcAft>
                          <a:spcPts val="0"/>
                        </a:spcAft>
                      </a:pPr>
                      <a:r>
                        <a:rPr lang="en-US" sz="1500" dirty="0" smtClean="0">
                          <a:solidFill>
                            <a:schemeClr val="tx1"/>
                          </a:solidFill>
                          <a:effectLst/>
                          <a:latin typeface="+mn-lt"/>
                          <a:ea typeface="+mn-ea"/>
                          <a:cs typeface="+mn-cs"/>
                        </a:rPr>
                        <a:t>Modified</a:t>
                      </a:r>
                      <a:r>
                        <a:rPr lang="en-US" sz="1500" baseline="0" dirty="0" smtClean="0">
                          <a:solidFill>
                            <a:schemeClr val="tx1"/>
                          </a:solidFill>
                          <a:effectLst/>
                          <a:latin typeface="+mn-lt"/>
                          <a:ea typeface="+mn-ea"/>
                          <a:cs typeface="+mn-cs"/>
                        </a:rPr>
                        <a:t> Crater</a:t>
                      </a:r>
                      <a:endParaRPr lang="en-US" sz="1700" dirty="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41521">
                <a:tc>
                  <a:txBody>
                    <a:bodyPr/>
                    <a:lstStyle/>
                    <a:p>
                      <a:pPr marL="0" marR="0">
                        <a:spcBef>
                          <a:spcPts val="0"/>
                        </a:spcBef>
                        <a:spcAft>
                          <a:spcPts val="0"/>
                        </a:spcAft>
                      </a:pPr>
                      <a:r>
                        <a:rPr lang="en-US" sz="1500" dirty="0" smtClean="0">
                          <a:solidFill>
                            <a:schemeClr val="tx1"/>
                          </a:solidFill>
                          <a:effectLst/>
                          <a:latin typeface="+mn-lt"/>
                          <a:ea typeface="+mn-ea"/>
                          <a:cs typeface="+mn-cs"/>
                        </a:rPr>
                        <a:t>Destroyed</a:t>
                      </a:r>
                      <a:r>
                        <a:rPr lang="en-US" sz="1500" baseline="0" dirty="0" smtClean="0">
                          <a:solidFill>
                            <a:schemeClr val="tx1"/>
                          </a:solidFill>
                          <a:effectLst/>
                          <a:latin typeface="+mn-lt"/>
                          <a:ea typeface="+mn-ea"/>
                          <a:cs typeface="+mn-cs"/>
                        </a:rPr>
                        <a:t> Crater</a:t>
                      </a:r>
                      <a:endParaRPr lang="en-US" sz="1700" dirty="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3" name="Content Placeholder 2"/>
          <p:cNvSpPr txBox="1">
            <a:spLocks/>
          </p:cNvSpPr>
          <p:nvPr/>
        </p:nvSpPr>
        <p:spPr bwMode="auto">
          <a:xfrm>
            <a:off x="-1" y="867074"/>
            <a:ext cx="9144001" cy="1037926"/>
          </a:xfrm>
          <a:prstGeom prst="rect">
            <a:avLst/>
          </a:prstGeom>
          <a:noFill/>
          <a:ln w="9525">
            <a:noFill/>
            <a:miter lim="800000"/>
            <a:headEnd/>
            <a:tailEnd/>
          </a:ln>
        </p:spPr>
        <p:txBody>
          <a:bodyPr/>
          <a:lstStyle/>
          <a:p>
            <a:r>
              <a:rPr lang="en-US" sz="2000" dirty="0" smtClean="0"/>
              <a:t>Look at the initial set of images.  Images are of craters on Earth (A), Mars (B), Earth’s Moon (C),Mercury (D), Venus (E), and </a:t>
            </a:r>
            <a:r>
              <a:rPr lang="en-US" sz="2000" dirty="0" err="1" smtClean="0"/>
              <a:t>Vesta</a:t>
            </a:r>
            <a:r>
              <a:rPr lang="en-US" sz="2000" dirty="0" smtClean="0"/>
              <a:t> (F).  </a:t>
            </a:r>
          </a:p>
          <a:p>
            <a:r>
              <a:rPr lang="en-US" sz="1900" b="1" dirty="0" smtClean="0"/>
              <a:t>Use a check mark to select the type and classification of each crater:</a:t>
            </a:r>
            <a:endParaRPr lang="en-US" sz="2000" dirty="0" smtClean="0">
              <a:solidFill>
                <a:srgbClr val="000000"/>
              </a:solidFill>
              <a:cs typeface="Arial" charset="0"/>
            </a:endParaRPr>
          </a:p>
          <a:p>
            <a:pPr marL="342900" indent="-342900" eaLnBrk="0" hangingPunct="0">
              <a:spcBef>
                <a:spcPct val="20000"/>
              </a:spcBef>
            </a:pPr>
            <a:endParaRPr lang="en-US" sz="2000" dirty="0" smtClean="0">
              <a:solidFill>
                <a:srgbClr val="000000"/>
              </a:solidFill>
              <a:cs typeface="Arial" charset="0"/>
            </a:endParaRPr>
          </a:p>
          <a:p>
            <a:pPr marL="342900" indent="-342900" eaLnBrk="0" hangingPunct="0">
              <a:spcBef>
                <a:spcPct val="20000"/>
              </a:spcBef>
            </a:pPr>
            <a:endParaRPr lang="en-US" sz="2000" dirty="0">
              <a:solidFill>
                <a:srgbClr val="000000"/>
              </a:solidFill>
              <a:cs typeface="Arial" charset="0"/>
            </a:endParaRPr>
          </a:p>
        </p:txBody>
      </p:sp>
      <p:grpSp>
        <p:nvGrpSpPr>
          <p:cNvPr id="7" name="Group 6"/>
          <p:cNvGrpSpPr/>
          <p:nvPr/>
        </p:nvGrpSpPr>
        <p:grpSpPr>
          <a:xfrm>
            <a:off x="3151362" y="3429305"/>
            <a:ext cx="5764038" cy="3352495"/>
            <a:chOff x="1371600" y="1105162"/>
            <a:chExt cx="6324600" cy="3678530"/>
          </a:xfrm>
        </p:grpSpPr>
        <p:pic>
          <p:nvPicPr>
            <p:cNvPr id="8" name="Picture 7"/>
            <p:cNvPicPr>
              <a:picLocks noChangeAspect="1"/>
            </p:cNvPicPr>
            <p:nvPr/>
          </p:nvPicPr>
          <p:blipFill rotWithShape="1">
            <a:blip r:embed="rId2" cstate="print">
              <a:extLst>
                <a:ext uri="{28A0092B-C50C-407E-A947-70E740481C1C}">
                  <a14:useLocalDpi xmlns:a14="http://schemas.microsoft.com/office/drawing/2010/main" xmlns="" val="0"/>
                </a:ext>
              </a:extLst>
            </a:blip>
            <a:srcRect b="7244"/>
            <a:stretch/>
          </p:blipFill>
          <p:spPr>
            <a:xfrm>
              <a:off x="1371600" y="1105162"/>
              <a:ext cx="6324600" cy="3678529"/>
            </a:xfrm>
            <a:prstGeom prst="rect">
              <a:avLst/>
            </a:prstGeom>
            <a:ln>
              <a:noFill/>
            </a:ln>
            <a:effectLst>
              <a:outerShdw blurRad="292100" dist="139700" dir="2700000" algn="tl" rotWithShape="0">
                <a:srgbClr val="333333">
                  <a:alpha val="65000"/>
                </a:srgbClr>
              </a:outerShdw>
            </a:effectLst>
          </p:spPr>
        </p:pic>
        <p:pic>
          <p:nvPicPr>
            <p:cNvPr id="9" name="Picture 2" descr="http://photojournal.jpl.nasa.gov/jpegMod/PIA16489_modest.jpg"/>
            <p:cNvPicPr>
              <a:picLocks noChangeAspect="1" noChangeArrowheads="1"/>
            </p:cNvPicPr>
            <p:nvPr/>
          </p:nvPicPr>
          <p:blipFill>
            <a:blip r:embed="rId3" cstate="print"/>
            <a:srcRect b="6873"/>
            <a:stretch>
              <a:fillRect/>
            </a:stretch>
          </p:blipFill>
          <p:spPr bwMode="auto">
            <a:xfrm rot="10800000">
              <a:off x="5669129" y="2895601"/>
              <a:ext cx="1992299" cy="1888091"/>
            </a:xfrm>
            <a:prstGeom prst="rect">
              <a:avLst/>
            </a:prstGeom>
            <a:noFill/>
          </p:spPr>
        </p:pic>
        <p:sp>
          <p:nvSpPr>
            <p:cNvPr id="10" name="TextBox 9"/>
            <p:cNvSpPr txBox="1"/>
            <p:nvPr/>
          </p:nvSpPr>
          <p:spPr>
            <a:xfrm>
              <a:off x="7350712" y="2903733"/>
              <a:ext cx="298148" cy="400110"/>
            </a:xfrm>
            <a:prstGeom prst="rect">
              <a:avLst/>
            </a:prstGeom>
            <a:solidFill>
              <a:schemeClr val="bg1"/>
            </a:solidFill>
            <a:ln w="19050">
              <a:solidFill>
                <a:schemeClr val="tx1"/>
              </a:solidFill>
            </a:ln>
          </p:spPr>
          <p:txBody>
            <a:bodyPr wrap="square" rtlCol="0">
              <a:spAutoFit/>
            </a:bodyPr>
            <a:lstStyle/>
            <a:p>
              <a:pPr algn="ctr"/>
              <a:r>
                <a:rPr lang="en-US" sz="1400" b="1" dirty="0" smtClean="0"/>
                <a:t>F</a:t>
              </a:r>
              <a:endParaRPr lang="en-US" sz="1400" b="1" dirty="0"/>
            </a:p>
          </p:txBody>
        </p:sp>
        <p:sp>
          <p:nvSpPr>
            <p:cNvPr id="11" name="Rectangle 10"/>
            <p:cNvSpPr/>
            <p:nvPr/>
          </p:nvSpPr>
          <p:spPr>
            <a:xfrm>
              <a:off x="7515936" y="4554244"/>
              <a:ext cx="118858" cy="211691"/>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 name="Rectangle 5"/>
          <p:cNvSpPr/>
          <p:nvPr/>
        </p:nvSpPr>
        <p:spPr>
          <a:xfrm>
            <a:off x="0" y="0"/>
            <a:ext cx="9144000" cy="738664"/>
          </a:xfrm>
          <a:prstGeom prst="rect">
            <a:avLst/>
          </a:prstGeom>
          <a:noFill/>
        </p:spPr>
        <p:txBody>
          <a:bodyPr wrap="square">
            <a:spAutoFit/>
          </a:bodyPr>
          <a:lstStyle/>
          <a:p>
            <a:pPr lvl="0" algn="ctr" eaLnBrk="0" hangingPunct="0">
              <a:spcBef>
                <a:spcPts val="0"/>
              </a:spcBef>
              <a:defRPr/>
            </a:pPr>
            <a:endParaRPr lang="en-US" b="1" i="1" dirty="0" smtClean="0">
              <a:cs typeface="Arial" charset="0"/>
            </a:endParaRPr>
          </a:p>
          <a:p>
            <a:pPr lvl="0" algn="ctr" eaLnBrk="0" hangingPunct="0">
              <a:spcBef>
                <a:spcPts val="0"/>
              </a:spcBef>
              <a:defRPr/>
            </a:pPr>
            <a:r>
              <a:rPr lang="en-US" sz="2400" b="1" i="1" dirty="0" smtClean="0">
                <a:cs typeface="Arial" charset="0"/>
              </a:rPr>
              <a:t>PART </a:t>
            </a:r>
            <a:r>
              <a:rPr lang="en-US" sz="2400" b="1" i="1" dirty="0">
                <a:cs typeface="Arial" charset="0"/>
              </a:rPr>
              <a:t>4:  INITIAL OBSERVATIONS AND THE BIG PICTURE</a:t>
            </a:r>
            <a:endParaRPr lang="en-US" sz="2400" b="1" dirty="0">
              <a:cs typeface="Arial" charset="0"/>
            </a:endParaRPr>
          </a:p>
        </p:txBody>
      </p:sp>
      <p:sp>
        <p:nvSpPr>
          <p:cNvPr id="12" name="Content Placeholder 13"/>
          <p:cNvSpPr txBox="1">
            <a:spLocks/>
          </p:cNvSpPr>
          <p:nvPr/>
        </p:nvSpPr>
        <p:spPr>
          <a:xfrm>
            <a:off x="0" y="0"/>
            <a:ext cx="9146630" cy="838199"/>
          </a:xfrm>
          <a:prstGeom prst="rect">
            <a:avLst/>
          </a:prstGeom>
          <a:solidFill>
            <a:schemeClr val="bg1">
              <a:lumMod val="85000"/>
            </a:schemeClr>
          </a:solidFill>
          <a:ln>
            <a:solidFill>
              <a:schemeClr val="tx1"/>
            </a:solidFill>
          </a:ln>
        </p:spPr>
        <p:txBody>
          <a:bodyPr/>
          <a:lstStyle/>
          <a:p>
            <a:pPr marR="0" lvl="0" algn="ctr" defTabSz="914400" rtl="0" eaLnBrk="0" fontAlgn="base" latinLnBrk="0" hangingPunct="0">
              <a:lnSpc>
                <a:spcPct val="100000"/>
              </a:lnSpc>
              <a:spcBef>
                <a:spcPts val="0"/>
              </a:spcBef>
              <a:spcAft>
                <a:spcPct val="0"/>
              </a:spcAft>
              <a:buClrTx/>
              <a:buSzTx/>
              <a:buFont typeface="Arial" charset="0"/>
              <a:buNone/>
              <a:tabLst/>
              <a:defRPr/>
            </a:pPr>
            <a:endParaRPr kumimoji="0" lang="en-US" sz="1200" b="1" i="1" u="none" strike="noStrike" kern="1200" cap="none" spc="0" normalizeH="0" baseline="0" noProof="0" dirty="0" smtClean="0">
              <a:ln>
                <a:noFill/>
              </a:ln>
              <a:solidFill>
                <a:schemeClr val="tx1"/>
              </a:solidFill>
              <a:effectLst/>
              <a:uLnTx/>
              <a:uFillTx/>
              <a:latin typeface="Arial" charset="0"/>
              <a:ea typeface="+mn-ea"/>
              <a:cs typeface="Arial" charset="0"/>
            </a:endParaRPr>
          </a:p>
          <a:p>
            <a:pPr marR="0" lvl="0" algn="ctr" defTabSz="914400" rtl="0" eaLnBrk="0" fontAlgn="base" latinLnBrk="0" hangingPunct="0">
              <a:lnSpc>
                <a:spcPct val="100000"/>
              </a:lnSpc>
              <a:spcBef>
                <a:spcPts val="0"/>
              </a:spcBef>
              <a:spcAft>
                <a:spcPct val="0"/>
              </a:spcAft>
              <a:buClrTx/>
              <a:buSzTx/>
              <a:buFont typeface="Arial" charset="0"/>
              <a:buNone/>
              <a:tabLst/>
              <a:defRPr/>
            </a:pPr>
            <a:r>
              <a:rPr kumimoji="0" lang="en-US" sz="2400" b="1" i="1" u="none" strike="noStrike" kern="1200" cap="none" spc="0" normalizeH="0" baseline="0" noProof="0" dirty="0" smtClean="0">
                <a:ln>
                  <a:noFill/>
                </a:ln>
                <a:solidFill>
                  <a:schemeClr val="tx1"/>
                </a:solidFill>
                <a:effectLst/>
                <a:uLnTx/>
                <a:uFillTx/>
                <a:latin typeface="Arial" charset="0"/>
                <a:ea typeface="+mn-ea"/>
                <a:cs typeface="Arial" charset="0"/>
              </a:rPr>
              <a:t>PART 4:  INITIAL OBSERVATIONS AND THE BIG PICTURE</a:t>
            </a:r>
            <a:endParaRPr kumimoji="0" lang="en-US" sz="400" b="1" i="0" u="none" strike="noStrike" kern="1200" cap="none" spc="0" normalizeH="0" baseline="0" noProof="0" dirty="0" smtClean="0">
              <a:ln>
                <a:noFill/>
              </a:ln>
              <a:solidFill>
                <a:schemeClr val="tx1"/>
              </a:solidFill>
              <a:effectLst/>
              <a:uLnTx/>
              <a:uFillTx/>
              <a:cs typeface="Arial" charset="0"/>
            </a:endParaRPr>
          </a:p>
          <a:p>
            <a:pPr marL="463550" marR="0" lvl="1" indent="-350838" algn="ctr" defTabSz="914400" rtl="0" eaLnBrk="0" fontAlgn="base" latinLnBrk="0" hangingPunct="0">
              <a:lnSpc>
                <a:spcPct val="100000"/>
              </a:lnSpc>
              <a:spcBef>
                <a:spcPct val="20000"/>
              </a:spcBef>
              <a:spcAft>
                <a:spcPct val="0"/>
              </a:spcAft>
              <a:buClrTx/>
              <a:buSzTx/>
              <a:buFont typeface="Arial" charset="0"/>
              <a:buNone/>
              <a:tabLst/>
              <a:defRPr/>
            </a:pPr>
            <a:r>
              <a:rPr kumimoji="0" lang="en-US" sz="2000" b="0" i="0" u="none" strike="noStrike" kern="1200" cap="none" spc="0" normalizeH="0" baseline="0" noProof="0" dirty="0" smtClean="0">
                <a:ln>
                  <a:noFill/>
                </a:ln>
                <a:solidFill>
                  <a:schemeClr val="tx1"/>
                </a:solidFill>
                <a:effectLst/>
                <a:uLnTx/>
                <a:uFillTx/>
                <a:latin typeface="Arial" charset="0"/>
                <a:ea typeface="+mn-ea"/>
                <a:cs typeface="Arial" charset="0"/>
              </a:rPr>
              <a:t>   </a:t>
            </a:r>
          </a:p>
          <a:p>
            <a:pPr marL="342900" marR="0" lvl="0" indent="-342900" algn="ctr" defTabSz="914400" rtl="0" eaLnBrk="0" fontAlgn="base" latinLnBrk="0" hangingPunct="0">
              <a:lnSpc>
                <a:spcPct val="100000"/>
              </a:lnSpc>
              <a:spcBef>
                <a:spcPct val="20000"/>
              </a:spcBef>
              <a:spcAft>
                <a:spcPct val="0"/>
              </a:spcAft>
              <a:buClrTx/>
              <a:buSzTx/>
              <a:buFont typeface="Wingdings" pitchFamily="2" charset="2"/>
              <a:buChar char="Ø"/>
              <a:tabLst/>
              <a:defRPr/>
            </a:pPr>
            <a:endParaRPr kumimoji="0" lang="en-US" sz="600" b="0" i="0" u="none" strike="noStrike" kern="1200" cap="none" spc="0" normalizeH="0" baseline="0" noProof="0" dirty="0" smtClean="0">
              <a:ln>
                <a:noFill/>
              </a:ln>
              <a:solidFill>
                <a:schemeClr val="tx1"/>
              </a:solidFill>
              <a:effectLst/>
              <a:uLnTx/>
              <a:uFillTx/>
              <a:latin typeface="Arial" charset="0"/>
              <a:ea typeface="+mn-ea"/>
              <a:cs typeface="Arial" charset="0"/>
            </a:endParaRPr>
          </a:p>
        </p:txBody>
      </p:sp>
      <p:pic>
        <p:nvPicPr>
          <p:cNvPr id="13" name="Picture 1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457200" y="3466700"/>
            <a:ext cx="2567248" cy="3322320"/>
          </a:xfrm>
          <a:prstGeom prst="rect">
            <a:avLst/>
          </a:prstGeom>
          <a:ln>
            <a:solidFill>
              <a:schemeClr val="tx1"/>
            </a:solidFill>
          </a:ln>
          <a:effectLst>
            <a:outerShdw blurRad="292100" dist="139700" dir="2700000" algn="tl" rotWithShape="0">
              <a:srgbClr val="333333">
                <a:alpha val="65000"/>
              </a:srgbClr>
            </a:outerShdw>
          </a:effectLst>
        </p:spPr>
      </p:pic>
      <p:sp>
        <p:nvSpPr>
          <p:cNvPr id="14" name="Freeform 13"/>
          <p:cNvSpPr/>
          <p:nvPr/>
        </p:nvSpPr>
        <p:spPr>
          <a:xfrm>
            <a:off x="3555124" y="2436508"/>
            <a:ext cx="331076" cy="178676"/>
          </a:xfrm>
          <a:custGeom>
            <a:avLst/>
            <a:gdLst>
              <a:gd name="connsiteX0" fmla="*/ 0 w 331076"/>
              <a:gd name="connsiteY0" fmla="*/ 94593 h 178676"/>
              <a:gd name="connsiteX1" fmla="*/ 189186 w 331076"/>
              <a:gd name="connsiteY1" fmla="*/ 94593 h 178676"/>
              <a:gd name="connsiteX2" fmla="*/ 236483 w 331076"/>
              <a:gd name="connsiteY2" fmla="*/ 63062 h 178676"/>
              <a:gd name="connsiteX3" fmla="*/ 283779 w 331076"/>
              <a:gd name="connsiteY3" fmla="*/ 31531 h 178676"/>
              <a:gd name="connsiteX4" fmla="*/ 331076 w 331076"/>
              <a:gd name="connsiteY4" fmla="*/ 0 h 1786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076" h="178676">
                <a:moveTo>
                  <a:pt x="0" y="94593"/>
                </a:moveTo>
                <a:cubicBezTo>
                  <a:pt x="126124" y="178676"/>
                  <a:pt x="63062" y="178676"/>
                  <a:pt x="189186" y="94593"/>
                </a:cubicBezTo>
                <a:lnTo>
                  <a:pt x="236483" y="63062"/>
                </a:lnTo>
                <a:lnTo>
                  <a:pt x="283779" y="31531"/>
                </a:lnTo>
                <a:lnTo>
                  <a:pt x="331076" y="0"/>
                </a:lnTo>
              </a:path>
            </a:pathLst>
          </a:custGeom>
          <a:ln w="254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5" name="Freeform 14"/>
          <p:cNvSpPr/>
          <p:nvPr/>
        </p:nvSpPr>
        <p:spPr>
          <a:xfrm>
            <a:off x="4495800" y="2436508"/>
            <a:ext cx="331076" cy="178676"/>
          </a:xfrm>
          <a:custGeom>
            <a:avLst/>
            <a:gdLst>
              <a:gd name="connsiteX0" fmla="*/ 0 w 331076"/>
              <a:gd name="connsiteY0" fmla="*/ 94593 h 178676"/>
              <a:gd name="connsiteX1" fmla="*/ 189186 w 331076"/>
              <a:gd name="connsiteY1" fmla="*/ 94593 h 178676"/>
              <a:gd name="connsiteX2" fmla="*/ 236483 w 331076"/>
              <a:gd name="connsiteY2" fmla="*/ 63062 h 178676"/>
              <a:gd name="connsiteX3" fmla="*/ 283779 w 331076"/>
              <a:gd name="connsiteY3" fmla="*/ 31531 h 178676"/>
              <a:gd name="connsiteX4" fmla="*/ 331076 w 331076"/>
              <a:gd name="connsiteY4" fmla="*/ 0 h 1786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076" h="178676">
                <a:moveTo>
                  <a:pt x="0" y="94593"/>
                </a:moveTo>
                <a:cubicBezTo>
                  <a:pt x="126124" y="178676"/>
                  <a:pt x="63062" y="178676"/>
                  <a:pt x="189186" y="94593"/>
                </a:cubicBezTo>
                <a:lnTo>
                  <a:pt x="236483" y="63062"/>
                </a:lnTo>
                <a:lnTo>
                  <a:pt x="283779" y="31531"/>
                </a:lnTo>
                <a:lnTo>
                  <a:pt x="331076" y="0"/>
                </a:lnTo>
              </a:path>
            </a:pathLst>
          </a:custGeom>
          <a:ln w="254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6" name="Freeform 15"/>
          <p:cNvSpPr/>
          <p:nvPr/>
        </p:nvSpPr>
        <p:spPr>
          <a:xfrm>
            <a:off x="5486400" y="2436508"/>
            <a:ext cx="331076" cy="178676"/>
          </a:xfrm>
          <a:custGeom>
            <a:avLst/>
            <a:gdLst>
              <a:gd name="connsiteX0" fmla="*/ 0 w 331076"/>
              <a:gd name="connsiteY0" fmla="*/ 94593 h 178676"/>
              <a:gd name="connsiteX1" fmla="*/ 189186 w 331076"/>
              <a:gd name="connsiteY1" fmla="*/ 94593 h 178676"/>
              <a:gd name="connsiteX2" fmla="*/ 236483 w 331076"/>
              <a:gd name="connsiteY2" fmla="*/ 63062 h 178676"/>
              <a:gd name="connsiteX3" fmla="*/ 283779 w 331076"/>
              <a:gd name="connsiteY3" fmla="*/ 31531 h 178676"/>
              <a:gd name="connsiteX4" fmla="*/ 331076 w 331076"/>
              <a:gd name="connsiteY4" fmla="*/ 0 h 1786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076" h="178676">
                <a:moveTo>
                  <a:pt x="0" y="94593"/>
                </a:moveTo>
                <a:cubicBezTo>
                  <a:pt x="126124" y="178676"/>
                  <a:pt x="63062" y="178676"/>
                  <a:pt x="189186" y="94593"/>
                </a:cubicBezTo>
                <a:lnTo>
                  <a:pt x="236483" y="63062"/>
                </a:lnTo>
                <a:lnTo>
                  <a:pt x="283779" y="31531"/>
                </a:lnTo>
                <a:lnTo>
                  <a:pt x="331076" y="0"/>
                </a:lnTo>
              </a:path>
            </a:pathLst>
          </a:custGeom>
          <a:ln w="254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7" name="Freeform 16"/>
          <p:cNvSpPr/>
          <p:nvPr/>
        </p:nvSpPr>
        <p:spPr>
          <a:xfrm>
            <a:off x="7441324" y="2436508"/>
            <a:ext cx="331076" cy="178676"/>
          </a:xfrm>
          <a:custGeom>
            <a:avLst/>
            <a:gdLst>
              <a:gd name="connsiteX0" fmla="*/ 0 w 331076"/>
              <a:gd name="connsiteY0" fmla="*/ 94593 h 178676"/>
              <a:gd name="connsiteX1" fmla="*/ 189186 w 331076"/>
              <a:gd name="connsiteY1" fmla="*/ 94593 h 178676"/>
              <a:gd name="connsiteX2" fmla="*/ 236483 w 331076"/>
              <a:gd name="connsiteY2" fmla="*/ 63062 h 178676"/>
              <a:gd name="connsiteX3" fmla="*/ 283779 w 331076"/>
              <a:gd name="connsiteY3" fmla="*/ 31531 h 178676"/>
              <a:gd name="connsiteX4" fmla="*/ 331076 w 331076"/>
              <a:gd name="connsiteY4" fmla="*/ 0 h 1786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076" h="178676">
                <a:moveTo>
                  <a:pt x="0" y="94593"/>
                </a:moveTo>
                <a:cubicBezTo>
                  <a:pt x="126124" y="178676"/>
                  <a:pt x="63062" y="178676"/>
                  <a:pt x="189186" y="94593"/>
                </a:cubicBezTo>
                <a:lnTo>
                  <a:pt x="236483" y="63062"/>
                </a:lnTo>
                <a:lnTo>
                  <a:pt x="283779" y="31531"/>
                </a:lnTo>
                <a:lnTo>
                  <a:pt x="331076" y="0"/>
                </a:lnTo>
              </a:path>
            </a:pathLst>
          </a:custGeom>
          <a:ln w="254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8" name="Freeform 17"/>
          <p:cNvSpPr/>
          <p:nvPr/>
        </p:nvSpPr>
        <p:spPr>
          <a:xfrm>
            <a:off x="8355724" y="2209800"/>
            <a:ext cx="331076" cy="178676"/>
          </a:xfrm>
          <a:custGeom>
            <a:avLst/>
            <a:gdLst>
              <a:gd name="connsiteX0" fmla="*/ 0 w 331076"/>
              <a:gd name="connsiteY0" fmla="*/ 94593 h 178676"/>
              <a:gd name="connsiteX1" fmla="*/ 189186 w 331076"/>
              <a:gd name="connsiteY1" fmla="*/ 94593 h 178676"/>
              <a:gd name="connsiteX2" fmla="*/ 236483 w 331076"/>
              <a:gd name="connsiteY2" fmla="*/ 63062 h 178676"/>
              <a:gd name="connsiteX3" fmla="*/ 283779 w 331076"/>
              <a:gd name="connsiteY3" fmla="*/ 31531 h 178676"/>
              <a:gd name="connsiteX4" fmla="*/ 331076 w 331076"/>
              <a:gd name="connsiteY4" fmla="*/ 0 h 1786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076" h="178676">
                <a:moveTo>
                  <a:pt x="0" y="94593"/>
                </a:moveTo>
                <a:cubicBezTo>
                  <a:pt x="126124" y="178676"/>
                  <a:pt x="63062" y="178676"/>
                  <a:pt x="189186" y="94593"/>
                </a:cubicBezTo>
                <a:lnTo>
                  <a:pt x="236483" y="63062"/>
                </a:lnTo>
                <a:lnTo>
                  <a:pt x="283779" y="31531"/>
                </a:lnTo>
                <a:lnTo>
                  <a:pt x="331076" y="0"/>
                </a:lnTo>
              </a:path>
            </a:pathLst>
          </a:custGeom>
          <a:ln w="254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9" name="Freeform 18"/>
          <p:cNvSpPr/>
          <p:nvPr/>
        </p:nvSpPr>
        <p:spPr>
          <a:xfrm>
            <a:off x="6450724" y="2436508"/>
            <a:ext cx="331076" cy="178676"/>
          </a:xfrm>
          <a:custGeom>
            <a:avLst/>
            <a:gdLst>
              <a:gd name="connsiteX0" fmla="*/ 0 w 331076"/>
              <a:gd name="connsiteY0" fmla="*/ 94593 h 178676"/>
              <a:gd name="connsiteX1" fmla="*/ 189186 w 331076"/>
              <a:gd name="connsiteY1" fmla="*/ 94593 h 178676"/>
              <a:gd name="connsiteX2" fmla="*/ 236483 w 331076"/>
              <a:gd name="connsiteY2" fmla="*/ 63062 h 178676"/>
              <a:gd name="connsiteX3" fmla="*/ 283779 w 331076"/>
              <a:gd name="connsiteY3" fmla="*/ 31531 h 178676"/>
              <a:gd name="connsiteX4" fmla="*/ 331076 w 331076"/>
              <a:gd name="connsiteY4" fmla="*/ 0 h 1786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076" h="178676">
                <a:moveTo>
                  <a:pt x="0" y="94593"/>
                </a:moveTo>
                <a:cubicBezTo>
                  <a:pt x="126124" y="178676"/>
                  <a:pt x="63062" y="178676"/>
                  <a:pt x="189186" y="94593"/>
                </a:cubicBezTo>
                <a:lnTo>
                  <a:pt x="236483" y="63062"/>
                </a:lnTo>
                <a:lnTo>
                  <a:pt x="283779" y="31531"/>
                </a:lnTo>
                <a:lnTo>
                  <a:pt x="331076" y="0"/>
                </a:lnTo>
              </a:path>
            </a:pathLst>
          </a:custGeom>
          <a:ln w="254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xmlns="" val="60462362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 name="Table 19"/>
          <p:cNvGraphicFramePr>
            <a:graphicFrameLocks noGrp="1"/>
          </p:cNvGraphicFramePr>
          <p:nvPr>
            <p:extLst>
              <p:ext uri="{D42A27DB-BD31-4B8C-83A1-F6EECF244321}">
                <p14:modId xmlns:p14="http://schemas.microsoft.com/office/powerpoint/2010/main" xmlns="" val="2586011909"/>
              </p:ext>
            </p:extLst>
          </p:nvPr>
        </p:nvGraphicFramePr>
        <p:xfrm>
          <a:off x="122242" y="1923288"/>
          <a:ext cx="8899514" cy="1407122"/>
        </p:xfrm>
        <a:graphic>
          <a:graphicData uri="http://schemas.openxmlformats.org/drawingml/2006/table">
            <a:tbl>
              <a:tblPr firstRow="1" firstCol="1" bandRow="1">
                <a:tableStyleId>{5C22544A-7EE6-4342-B048-85BDC9FD1C3A}</a:tableStyleId>
              </a:tblPr>
              <a:tblGrid>
                <a:gridCol w="3150271"/>
                <a:gridCol w="945081"/>
                <a:gridCol w="945081"/>
                <a:gridCol w="1023838"/>
                <a:gridCol w="945081"/>
                <a:gridCol w="945081"/>
                <a:gridCol w="945081"/>
              </a:tblGrid>
              <a:tr h="241521">
                <a:tc>
                  <a:txBody>
                    <a:bodyPr/>
                    <a:lstStyle/>
                    <a:p>
                      <a:pPr marL="0" marR="0" algn="ctr">
                        <a:spcBef>
                          <a:spcPts val="0"/>
                        </a:spcBef>
                        <a:spcAft>
                          <a:spcPts val="0"/>
                        </a:spcAft>
                      </a:pPr>
                      <a:r>
                        <a:rPr lang="en-US" sz="15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algn="ctr">
                        <a:spcBef>
                          <a:spcPts val="0"/>
                        </a:spcBef>
                        <a:spcAft>
                          <a:spcPts val="0"/>
                        </a:spcAft>
                      </a:pPr>
                      <a:r>
                        <a:rPr lang="en-US" sz="1500">
                          <a:solidFill>
                            <a:schemeClr val="tx1"/>
                          </a:solidFill>
                          <a:effectLst/>
                        </a:rPr>
                        <a:t>Image A</a:t>
                      </a:r>
                      <a:endParaRPr lang="en-US" sz="170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algn="ctr">
                        <a:spcBef>
                          <a:spcPts val="0"/>
                        </a:spcBef>
                        <a:spcAft>
                          <a:spcPts val="0"/>
                        </a:spcAft>
                      </a:pPr>
                      <a:r>
                        <a:rPr lang="en-US" sz="1500">
                          <a:solidFill>
                            <a:schemeClr val="tx1"/>
                          </a:solidFill>
                          <a:effectLst/>
                        </a:rPr>
                        <a:t>Image B</a:t>
                      </a:r>
                      <a:endParaRPr lang="en-US" sz="170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algn="ctr">
                        <a:spcBef>
                          <a:spcPts val="0"/>
                        </a:spcBef>
                        <a:spcAft>
                          <a:spcPts val="0"/>
                        </a:spcAft>
                      </a:pPr>
                      <a:r>
                        <a:rPr lang="en-US" sz="1500">
                          <a:solidFill>
                            <a:schemeClr val="tx1"/>
                          </a:solidFill>
                          <a:effectLst/>
                        </a:rPr>
                        <a:t>Image C</a:t>
                      </a:r>
                      <a:endParaRPr lang="en-US" sz="170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algn="ctr">
                        <a:spcBef>
                          <a:spcPts val="0"/>
                        </a:spcBef>
                        <a:spcAft>
                          <a:spcPts val="0"/>
                        </a:spcAft>
                      </a:pPr>
                      <a:r>
                        <a:rPr lang="en-US" sz="1500">
                          <a:solidFill>
                            <a:schemeClr val="tx1"/>
                          </a:solidFill>
                          <a:effectLst/>
                        </a:rPr>
                        <a:t>Image D</a:t>
                      </a:r>
                      <a:endParaRPr lang="en-US" sz="170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algn="ctr">
                        <a:spcBef>
                          <a:spcPts val="0"/>
                        </a:spcBef>
                        <a:spcAft>
                          <a:spcPts val="0"/>
                        </a:spcAft>
                      </a:pPr>
                      <a:r>
                        <a:rPr lang="en-US" sz="1500">
                          <a:solidFill>
                            <a:schemeClr val="tx1"/>
                          </a:solidFill>
                          <a:effectLst/>
                        </a:rPr>
                        <a:t>Image E</a:t>
                      </a:r>
                      <a:endParaRPr lang="en-US" sz="170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algn="ctr">
                        <a:spcBef>
                          <a:spcPts val="0"/>
                        </a:spcBef>
                        <a:spcAft>
                          <a:spcPts val="0"/>
                        </a:spcAft>
                      </a:pPr>
                      <a:r>
                        <a:rPr lang="en-US" sz="1500" dirty="0">
                          <a:solidFill>
                            <a:schemeClr val="tx1"/>
                          </a:solidFill>
                          <a:effectLst/>
                        </a:rPr>
                        <a:t>Image F</a:t>
                      </a:r>
                      <a:endParaRPr lang="en-US" sz="1700" dirty="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231020">
                <a:tc>
                  <a:txBody>
                    <a:bodyPr/>
                    <a:lstStyle/>
                    <a:p>
                      <a:pPr marL="0" marR="0">
                        <a:spcBef>
                          <a:spcPts val="0"/>
                        </a:spcBef>
                        <a:spcAft>
                          <a:spcPts val="0"/>
                        </a:spcAft>
                      </a:pPr>
                      <a:r>
                        <a:rPr lang="en-US" sz="1500" dirty="0" smtClean="0">
                          <a:solidFill>
                            <a:schemeClr val="tx1"/>
                          </a:solidFill>
                          <a:effectLst/>
                        </a:rPr>
                        <a:t>Simple Crater</a:t>
                      </a:r>
                      <a:endParaRPr lang="en-US" sz="1700" dirty="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1020">
                <a:tc>
                  <a:txBody>
                    <a:bodyPr/>
                    <a:lstStyle/>
                    <a:p>
                      <a:pPr marL="0" marR="0">
                        <a:spcBef>
                          <a:spcPts val="0"/>
                        </a:spcBef>
                        <a:spcAft>
                          <a:spcPts val="0"/>
                        </a:spcAft>
                      </a:pPr>
                      <a:r>
                        <a:rPr lang="en-US" sz="1500" dirty="0" smtClean="0">
                          <a:solidFill>
                            <a:schemeClr val="tx1"/>
                          </a:solidFill>
                          <a:effectLst/>
                          <a:latin typeface="+mn-lt"/>
                          <a:ea typeface="+mn-ea"/>
                          <a:cs typeface="+mn-cs"/>
                        </a:rPr>
                        <a:t>Complex</a:t>
                      </a:r>
                      <a:r>
                        <a:rPr lang="en-US" sz="1500" baseline="0" dirty="0" smtClean="0">
                          <a:solidFill>
                            <a:schemeClr val="tx1"/>
                          </a:solidFill>
                          <a:effectLst/>
                          <a:latin typeface="+mn-lt"/>
                          <a:ea typeface="+mn-ea"/>
                          <a:cs typeface="+mn-cs"/>
                        </a:rPr>
                        <a:t> Crater</a:t>
                      </a:r>
                      <a:endParaRPr lang="en-US" sz="1700" dirty="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1020">
                <a:tc>
                  <a:txBody>
                    <a:bodyPr/>
                    <a:lstStyle/>
                    <a:p>
                      <a:pPr marL="0" marR="0">
                        <a:spcBef>
                          <a:spcPts val="0"/>
                        </a:spcBef>
                        <a:spcAft>
                          <a:spcPts val="0"/>
                        </a:spcAft>
                      </a:pPr>
                      <a:r>
                        <a:rPr lang="en-US" sz="1500" dirty="0" smtClean="0">
                          <a:solidFill>
                            <a:schemeClr val="tx1"/>
                          </a:solidFill>
                          <a:effectLst/>
                          <a:latin typeface="+mn-lt"/>
                          <a:ea typeface="+mn-ea"/>
                          <a:cs typeface="+mn-cs"/>
                        </a:rPr>
                        <a:t>Preserved</a:t>
                      </a:r>
                      <a:r>
                        <a:rPr lang="en-US" sz="1500" baseline="0" dirty="0" smtClean="0">
                          <a:solidFill>
                            <a:schemeClr val="tx1"/>
                          </a:solidFill>
                          <a:effectLst/>
                          <a:latin typeface="+mn-lt"/>
                          <a:ea typeface="+mn-ea"/>
                          <a:cs typeface="+mn-cs"/>
                        </a:rPr>
                        <a:t> Crater</a:t>
                      </a:r>
                      <a:endParaRPr lang="en-US" sz="1700" dirty="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1020">
                <a:tc>
                  <a:txBody>
                    <a:bodyPr/>
                    <a:lstStyle/>
                    <a:p>
                      <a:pPr marL="0" marR="0">
                        <a:spcBef>
                          <a:spcPts val="0"/>
                        </a:spcBef>
                        <a:spcAft>
                          <a:spcPts val="0"/>
                        </a:spcAft>
                      </a:pPr>
                      <a:r>
                        <a:rPr lang="en-US" sz="1500" dirty="0" smtClean="0">
                          <a:solidFill>
                            <a:schemeClr val="tx1"/>
                          </a:solidFill>
                          <a:effectLst/>
                          <a:latin typeface="+mn-lt"/>
                          <a:ea typeface="+mn-ea"/>
                          <a:cs typeface="+mn-cs"/>
                        </a:rPr>
                        <a:t>Modified</a:t>
                      </a:r>
                      <a:r>
                        <a:rPr lang="en-US" sz="1500" baseline="0" dirty="0" smtClean="0">
                          <a:solidFill>
                            <a:schemeClr val="tx1"/>
                          </a:solidFill>
                          <a:effectLst/>
                          <a:latin typeface="+mn-lt"/>
                          <a:ea typeface="+mn-ea"/>
                          <a:cs typeface="+mn-cs"/>
                        </a:rPr>
                        <a:t> Crater</a:t>
                      </a:r>
                      <a:endParaRPr lang="en-US" sz="1700" dirty="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41521">
                <a:tc>
                  <a:txBody>
                    <a:bodyPr/>
                    <a:lstStyle/>
                    <a:p>
                      <a:pPr marL="0" marR="0">
                        <a:spcBef>
                          <a:spcPts val="0"/>
                        </a:spcBef>
                        <a:spcAft>
                          <a:spcPts val="0"/>
                        </a:spcAft>
                      </a:pPr>
                      <a:r>
                        <a:rPr lang="en-US" sz="1500" dirty="0" smtClean="0">
                          <a:solidFill>
                            <a:schemeClr val="tx1"/>
                          </a:solidFill>
                          <a:effectLst/>
                          <a:latin typeface="+mn-lt"/>
                          <a:ea typeface="+mn-ea"/>
                          <a:cs typeface="+mn-cs"/>
                        </a:rPr>
                        <a:t>Destroyed</a:t>
                      </a:r>
                      <a:r>
                        <a:rPr lang="en-US" sz="1500" baseline="0" dirty="0" smtClean="0">
                          <a:solidFill>
                            <a:schemeClr val="tx1"/>
                          </a:solidFill>
                          <a:effectLst/>
                          <a:latin typeface="+mn-lt"/>
                          <a:ea typeface="+mn-ea"/>
                          <a:cs typeface="+mn-cs"/>
                        </a:rPr>
                        <a:t> Crater</a:t>
                      </a:r>
                      <a:endParaRPr lang="en-US" sz="1700" dirty="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3" name="Content Placeholder 2"/>
          <p:cNvSpPr txBox="1">
            <a:spLocks/>
          </p:cNvSpPr>
          <p:nvPr/>
        </p:nvSpPr>
        <p:spPr bwMode="auto">
          <a:xfrm>
            <a:off x="-1" y="867074"/>
            <a:ext cx="9144001" cy="1037926"/>
          </a:xfrm>
          <a:prstGeom prst="rect">
            <a:avLst/>
          </a:prstGeom>
          <a:noFill/>
          <a:ln w="9525">
            <a:noFill/>
            <a:miter lim="800000"/>
            <a:headEnd/>
            <a:tailEnd/>
          </a:ln>
        </p:spPr>
        <p:txBody>
          <a:bodyPr/>
          <a:lstStyle/>
          <a:p>
            <a:r>
              <a:rPr lang="en-US" sz="2000" dirty="0" smtClean="0"/>
              <a:t>Look at the initial set of images.  Images are of craters on Earth (A), Mars (B), Earth’s Moon (C),Mercury (D), Venus (E), and </a:t>
            </a:r>
            <a:r>
              <a:rPr lang="en-US" sz="2000" dirty="0" err="1" smtClean="0"/>
              <a:t>Vesta</a:t>
            </a:r>
            <a:r>
              <a:rPr lang="en-US" sz="2000" dirty="0" smtClean="0"/>
              <a:t> (F).  </a:t>
            </a:r>
          </a:p>
          <a:p>
            <a:r>
              <a:rPr lang="en-US" sz="1900" b="1" dirty="0" smtClean="0"/>
              <a:t>Use a check mark to select the type and classification of each crater:</a:t>
            </a:r>
            <a:endParaRPr lang="en-US" sz="2000" dirty="0" smtClean="0">
              <a:solidFill>
                <a:srgbClr val="000000"/>
              </a:solidFill>
              <a:cs typeface="Arial" charset="0"/>
            </a:endParaRPr>
          </a:p>
          <a:p>
            <a:pPr marL="342900" indent="-342900" eaLnBrk="0" hangingPunct="0">
              <a:spcBef>
                <a:spcPct val="20000"/>
              </a:spcBef>
            </a:pPr>
            <a:endParaRPr lang="en-US" sz="2000" dirty="0" smtClean="0">
              <a:solidFill>
                <a:srgbClr val="000000"/>
              </a:solidFill>
              <a:cs typeface="Arial" charset="0"/>
            </a:endParaRPr>
          </a:p>
          <a:p>
            <a:pPr marL="342900" indent="-342900" eaLnBrk="0" hangingPunct="0">
              <a:spcBef>
                <a:spcPct val="20000"/>
              </a:spcBef>
            </a:pPr>
            <a:endParaRPr lang="en-US" sz="2000" dirty="0">
              <a:solidFill>
                <a:srgbClr val="000000"/>
              </a:solidFill>
              <a:cs typeface="Arial" charset="0"/>
            </a:endParaRPr>
          </a:p>
        </p:txBody>
      </p:sp>
      <p:grpSp>
        <p:nvGrpSpPr>
          <p:cNvPr id="2" name="Group 6"/>
          <p:cNvGrpSpPr/>
          <p:nvPr/>
        </p:nvGrpSpPr>
        <p:grpSpPr>
          <a:xfrm>
            <a:off x="3151362" y="3429305"/>
            <a:ext cx="5764038" cy="3352495"/>
            <a:chOff x="1371600" y="1105162"/>
            <a:chExt cx="6324600" cy="3678530"/>
          </a:xfrm>
        </p:grpSpPr>
        <p:pic>
          <p:nvPicPr>
            <p:cNvPr id="8" name="Picture 7"/>
            <p:cNvPicPr>
              <a:picLocks noChangeAspect="1"/>
            </p:cNvPicPr>
            <p:nvPr/>
          </p:nvPicPr>
          <p:blipFill rotWithShape="1">
            <a:blip r:embed="rId2" cstate="print">
              <a:extLst>
                <a:ext uri="{28A0092B-C50C-407E-A947-70E740481C1C}">
                  <a14:useLocalDpi xmlns:a14="http://schemas.microsoft.com/office/drawing/2010/main" xmlns="" val="0"/>
                </a:ext>
              </a:extLst>
            </a:blip>
            <a:srcRect b="7244"/>
            <a:stretch/>
          </p:blipFill>
          <p:spPr>
            <a:xfrm>
              <a:off x="1371600" y="1105162"/>
              <a:ext cx="6324600" cy="3678529"/>
            </a:xfrm>
            <a:prstGeom prst="rect">
              <a:avLst/>
            </a:prstGeom>
            <a:ln>
              <a:noFill/>
            </a:ln>
            <a:effectLst>
              <a:outerShdw blurRad="292100" dist="139700" dir="2700000" algn="tl" rotWithShape="0">
                <a:srgbClr val="333333">
                  <a:alpha val="65000"/>
                </a:srgbClr>
              </a:outerShdw>
            </a:effectLst>
          </p:spPr>
        </p:pic>
        <p:pic>
          <p:nvPicPr>
            <p:cNvPr id="9" name="Picture 2" descr="http://photojournal.jpl.nasa.gov/jpegMod/PIA16489_modest.jpg"/>
            <p:cNvPicPr>
              <a:picLocks noChangeAspect="1" noChangeArrowheads="1"/>
            </p:cNvPicPr>
            <p:nvPr/>
          </p:nvPicPr>
          <p:blipFill>
            <a:blip r:embed="rId3" cstate="print"/>
            <a:srcRect b="6873"/>
            <a:stretch>
              <a:fillRect/>
            </a:stretch>
          </p:blipFill>
          <p:spPr bwMode="auto">
            <a:xfrm rot="10800000">
              <a:off x="5669129" y="2895601"/>
              <a:ext cx="1992299" cy="1888091"/>
            </a:xfrm>
            <a:prstGeom prst="rect">
              <a:avLst/>
            </a:prstGeom>
            <a:noFill/>
          </p:spPr>
        </p:pic>
        <p:sp>
          <p:nvSpPr>
            <p:cNvPr id="10" name="TextBox 9"/>
            <p:cNvSpPr txBox="1"/>
            <p:nvPr/>
          </p:nvSpPr>
          <p:spPr>
            <a:xfrm>
              <a:off x="7350712" y="2903733"/>
              <a:ext cx="298148" cy="400110"/>
            </a:xfrm>
            <a:prstGeom prst="rect">
              <a:avLst/>
            </a:prstGeom>
            <a:solidFill>
              <a:schemeClr val="bg1"/>
            </a:solidFill>
            <a:ln w="19050">
              <a:solidFill>
                <a:schemeClr val="tx1"/>
              </a:solidFill>
            </a:ln>
          </p:spPr>
          <p:txBody>
            <a:bodyPr wrap="square" rtlCol="0">
              <a:spAutoFit/>
            </a:bodyPr>
            <a:lstStyle/>
            <a:p>
              <a:pPr algn="ctr"/>
              <a:r>
                <a:rPr lang="en-US" sz="1400" b="1" dirty="0" smtClean="0"/>
                <a:t>F</a:t>
              </a:r>
              <a:endParaRPr lang="en-US" sz="1400" b="1" dirty="0"/>
            </a:p>
          </p:txBody>
        </p:sp>
        <p:sp>
          <p:nvSpPr>
            <p:cNvPr id="11" name="Rectangle 10"/>
            <p:cNvSpPr/>
            <p:nvPr/>
          </p:nvSpPr>
          <p:spPr>
            <a:xfrm>
              <a:off x="7515936" y="4554244"/>
              <a:ext cx="118858" cy="211691"/>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 name="Rectangle 5"/>
          <p:cNvSpPr/>
          <p:nvPr/>
        </p:nvSpPr>
        <p:spPr>
          <a:xfrm>
            <a:off x="0" y="0"/>
            <a:ext cx="9144000" cy="738664"/>
          </a:xfrm>
          <a:prstGeom prst="rect">
            <a:avLst/>
          </a:prstGeom>
          <a:noFill/>
        </p:spPr>
        <p:txBody>
          <a:bodyPr wrap="square">
            <a:spAutoFit/>
          </a:bodyPr>
          <a:lstStyle/>
          <a:p>
            <a:pPr lvl="0" algn="ctr" eaLnBrk="0" hangingPunct="0">
              <a:spcBef>
                <a:spcPts val="0"/>
              </a:spcBef>
              <a:defRPr/>
            </a:pPr>
            <a:endParaRPr lang="en-US" b="1" i="1" dirty="0" smtClean="0">
              <a:cs typeface="Arial" charset="0"/>
            </a:endParaRPr>
          </a:p>
          <a:p>
            <a:pPr lvl="0" algn="ctr" eaLnBrk="0" hangingPunct="0">
              <a:spcBef>
                <a:spcPts val="0"/>
              </a:spcBef>
              <a:defRPr/>
            </a:pPr>
            <a:r>
              <a:rPr lang="en-US" sz="2400" b="1" i="1" dirty="0" smtClean="0">
                <a:cs typeface="Arial" charset="0"/>
              </a:rPr>
              <a:t>PART </a:t>
            </a:r>
            <a:r>
              <a:rPr lang="en-US" sz="2400" b="1" i="1" dirty="0">
                <a:cs typeface="Arial" charset="0"/>
              </a:rPr>
              <a:t>4:  INITIAL OBSERVATIONS AND THE BIG PICTURE</a:t>
            </a:r>
            <a:endParaRPr lang="en-US" sz="2400" b="1" dirty="0">
              <a:cs typeface="Arial" charset="0"/>
            </a:endParaRPr>
          </a:p>
        </p:txBody>
      </p:sp>
      <p:sp>
        <p:nvSpPr>
          <p:cNvPr id="12" name="Content Placeholder 13"/>
          <p:cNvSpPr txBox="1">
            <a:spLocks/>
          </p:cNvSpPr>
          <p:nvPr/>
        </p:nvSpPr>
        <p:spPr>
          <a:xfrm>
            <a:off x="0" y="0"/>
            <a:ext cx="9146630" cy="838199"/>
          </a:xfrm>
          <a:prstGeom prst="rect">
            <a:avLst/>
          </a:prstGeom>
          <a:solidFill>
            <a:schemeClr val="bg1">
              <a:lumMod val="85000"/>
            </a:schemeClr>
          </a:solidFill>
          <a:ln>
            <a:solidFill>
              <a:schemeClr val="tx1"/>
            </a:solidFill>
          </a:ln>
        </p:spPr>
        <p:txBody>
          <a:bodyPr/>
          <a:lstStyle/>
          <a:p>
            <a:pPr marR="0" lvl="0" algn="ctr" defTabSz="914400" rtl="0" eaLnBrk="0" fontAlgn="base" latinLnBrk="0" hangingPunct="0">
              <a:lnSpc>
                <a:spcPct val="100000"/>
              </a:lnSpc>
              <a:spcBef>
                <a:spcPts val="0"/>
              </a:spcBef>
              <a:spcAft>
                <a:spcPct val="0"/>
              </a:spcAft>
              <a:buClrTx/>
              <a:buSzTx/>
              <a:buFont typeface="Arial" charset="0"/>
              <a:buNone/>
              <a:tabLst/>
              <a:defRPr/>
            </a:pPr>
            <a:endParaRPr kumimoji="0" lang="en-US" sz="1200" b="1" i="1" u="none" strike="noStrike" kern="1200" cap="none" spc="0" normalizeH="0" baseline="0" noProof="0" dirty="0" smtClean="0">
              <a:ln>
                <a:noFill/>
              </a:ln>
              <a:solidFill>
                <a:schemeClr val="tx1"/>
              </a:solidFill>
              <a:effectLst/>
              <a:uLnTx/>
              <a:uFillTx/>
              <a:latin typeface="Arial" charset="0"/>
              <a:ea typeface="+mn-ea"/>
              <a:cs typeface="Arial" charset="0"/>
            </a:endParaRPr>
          </a:p>
          <a:p>
            <a:pPr marR="0" lvl="0" algn="ctr" defTabSz="914400" rtl="0" eaLnBrk="0" fontAlgn="base" latinLnBrk="0" hangingPunct="0">
              <a:lnSpc>
                <a:spcPct val="100000"/>
              </a:lnSpc>
              <a:spcBef>
                <a:spcPts val="0"/>
              </a:spcBef>
              <a:spcAft>
                <a:spcPct val="0"/>
              </a:spcAft>
              <a:buClrTx/>
              <a:buSzTx/>
              <a:buFont typeface="Arial" charset="0"/>
              <a:buNone/>
              <a:tabLst/>
              <a:defRPr/>
            </a:pPr>
            <a:r>
              <a:rPr kumimoji="0" lang="en-US" sz="2400" b="1" i="1" u="none" strike="noStrike" kern="1200" cap="none" spc="0" normalizeH="0" baseline="0" noProof="0" dirty="0" smtClean="0">
                <a:ln>
                  <a:noFill/>
                </a:ln>
                <a:solidFill>
                  <a:schemeClr val="tx1"/>
                </a:solidFill>
                <a:effectLst/>
                <a:uLnTx/>
                <a:uFillTx/>
                <a:latin typeface="Arial" charset="0"/>
                <a:ea typeface="+mn-ea"/>
                <a:cs typeface="Arial" charset="0"/>
              </a:rPr>
              <a:t>PART 4:  INITIAL OBSERVATIONS AND THE BIG PICTURE</a:t>
            </a:r>
            <a:endParaRPr kumimoji="0" lang="en-US" sz="400" b="1" i="0" u="none" strike="noStrike" kern="1200" cap="none" spc="0" normalizeH="0" baseline="0" noProof="0" dirty="0" smtClean="0">
              <a:ln>
                <a:noFill/>
              </a:ln>
              <a:solidFill>
                <a:schemeClr val="tx1"/>
              </a:solidFill>
              <a:effectLst/>
              <a:uLnTx/>
              <a:uFillTx/>
              <a:cs typeface="Arial" charset="0"/>
            </a:endParaRPr>
          </a:p>
          <a:p>
            <a:pPr marL="463550" marR="0" lvl="1" indent="-350838" algn="ctr" defTabSz="914400" rtl="0" eaLnBrk="0" fontAlgn="base" latinLnBrk="0" hangingPunct="0">
              <a:lnSpc>
                <a:spcPct val="100000"/>
              </a:lnSpc>
              <a:spcBef>
                <a:spcPct val="20000"/>
              </a:spcBef>
              <a:spcAft>
                <a:spcPct val="0"/>
              </a:spcAft>
              <a:buClrTx/>
              <a:buSzTx/>
              <a:buFont typeface="Arial" charset="0"/>
              <a:buNone/>
              <a:tabLst/>
              <a:defRPr/>
            </a:pPr>
            <a:r>
              <a:rPr kumimoji="0" lang="en-US" sz="2000" b="0" i="0" u="none" strike="noStrike" kern="1200" cap="none" spc="0" normalizeH="0" baseline="0" noProof="0" dirty="0" smtClean="0">
                <a:ln>
                  <a:noFill/>
                </a:ln>
                <a:solidFill>
                  <a:schemeClr val="tx1"/>
                </a:solidFill>
                <a:effectLst/>
                <a:uLnTx/>
                <a:uFillTx/>
                <a:latin typeface="Arial" charset="0"/>
                <a:ea typeface="+mn-ea"/>
                <a:cs typeface="Arial" charset="0"/>
              </a:rPr>
              <a:t>   </a:t>
            </a:r>
          </a:p>
          <a:p>
            <a:pPr marL="342900" marR="0" lvl="0" indent="-342900" algn="ctr" defTabSz="914400" rtl="0" eaLnBrk="0" fontAlgn="base" latinLnBrk="0" hangingPunct="0">
              <a:lnSpc>
                <a:spcPct val="100000"/>
              </a:lnSpc>
              <a:spcBef>
                <a:spcPct val="20000"/>
              </a:spcBef>
              <a:spcAft>
                <a:spcPct val="0"/>
              </a:spcAft>
              <a:buClrTx/>
              <a:buSzTx/>
              <a:buFont typeface="Wingdings" pitchFamily="2" charset="2"/>
              <a:buChar char="Ø"/>
              <a:tabLst/>
              <a:defRPr/>
            </a:pPr>
            <a:endParaRPr kumimoji="0" lang="en-US" sz="600" b="0" i="0" u="none" strike="noStrike" kern="1200" cap="none" spc="0" normalizeH="0" baseline="0" noProof="0" dirty="0" smtClean="0">
              <a:ln>
                <a:noFill/>
              </a:ln>
              <a:solidFill>
                <a:schemeClr val="tx1"/>
              </a:solidFill>
              <a:effectLst/>
              <a:uLnTx/>
              <a:uFillTx/>
              <a:latin typeface="Arial" charset="0"/>
              <a:ea typeface="+mn-ea"/>
              <a:cs typeface="Arial" charset="0"/>
            </a:endParaRPr>
          </a:p>
        </p:txBody>
      </p:sp>
      <p:pic>
        <p:nvPicPr>
          <p:cNvPr id="13" name="Picture 1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457200" y="3466700"/>
            <a:ext cx="2567248" cy="3322320"/>
          </a:xfrm>
          <a:prstGeom prst="rect">
            <a:avLst/>
          </a:prstGeom>
          <a:ln>
            <a:solidFill>
              <a:schemeClr val="tx1"/>
            </a:solidFill>
          </a:ln>
          <a:effectLst>
            <a:outerShdw blurRad="292100" dist="139700" dir="2700000" algn="tl" rotWithShape="0">
              <a:srgbClr val="333333">
                <a:alpha val="65000"/>
              </a:srgbClr>
            </a:outerShdw>
          </a:effectLst>
        </p:spPr>
      </p:pic>
      <p:sp>
        <p:nvSpPr>
          <p:cNvPr id="14" name="Freeform 13"/>
          <p:cNvSpPr/>
          <p:nvPr/>
        </p:nvSpPr>
        <p:spPr>
          <a:xfrm>
            <a:off x="3555124" y="2436508"/>
            <a:ext cx="331076" cy="178676"/>
          </a:xfrm>
          <a:custGeom>
            <a:avLst/>
            <a:gdLst>
              <a:gd name="connsiteX0" fmla="*/ 0 w 331076"/>
              <a:gd name="connsiteY0" fmla="*/ 94593 h 178676"/>
              <a:gd name="connsiteX1" fmla="*/ 189186 w 331076"/>
              <a:gd name="connsiteY1" fmla="*/ 94593 h 178676"/>
              <a:gd name="connsiteX2" fmla="*/ 236483 w 331076"/>
              <a:gd name="connsiteY2" fmla="*/ 63062 h 178676"/>
              <a:gd name="connsiteX3" fmla="*/ 283779 w 331076"/>
              <a:gd name="connsiteY3" fmla="*/ 31531 h 178676"/>
              <a:gd name="connsiteX4" fmla="*/ 331076 w 331076"/>
              <a:gd name="connsiteY4" fmla="*/ 0 h 1786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076" h="178676">
                <a:moveTo>
                  <a:pt x="0" y="94593"/>
                </a:moveTo>
                <a:cubicBezTo>
                  <a:pt x="126124" y="178676"/>
                  <a:pt x="63062" y="178676"/>
                  <a:pt x="189186" y="94593"/>
                </a:cubicBezTo>
                <a:lnTo>
                  <a:pt x="236483" y="63062"/>
                </a:lnTo>
                <a:lnTo>
                  <a:pt x="283779" y="31531"/>
                </a:lnTo>
                <a:lnTo>
                  <a:pt x="331076" y="0"/>
                </a:lnTo>
              </a:path>
            </a:pathLst>
          </a:custGeom>
          <a:ln w="254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5" name="Freeform 14"/>
          <p:cNvSpPr/>
          <p:nvPr/>
        </p:nvSpPr>
        <p:spPr>
          <a:xfrm>
            <a:off x="4495800" y="2436508"/>
            <a:ext cx="331076" cy="178676"/>
          </a:xfrm>
          <a:custGeom>
            <a:avLst/>
            <a:gdLst>
              <a:gd name="connsiteX0" fmla="*/ 0 w 331076"/>
              <a:gd name="connsiteY0" fmla="*/ 94593 h 178676"/>
              <a:gd name="connsiteX1" fmla="*/ 189186 w 331076"/>
              <a:gd name="connsiteY1" fmla="*/ 94593 h 178676"/>
              <a:gd name="connsiteX2" fmla="*/ 236483 w 331076"/>
              <a:gd name="connsiteY2" fmla="*/ 63062 h 178676"/>
              <a:gd name="connsiteX3" fmla="*/ 283779 w 331076"/>
              <a:gd name="connsiteY3" fmla="*/ 31531 h 178676"/>
              <a:gd name="connsiteX4" fmla="*/ 331076 w 331076"/>
              <a:gd name="connsiteY4" fmla="*/ 0 h 1786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076" h="178676">
                <a:moveTo>
                  <a:pt x="0" y="94593"/>
                </a:moveTo>
                <a:cubicBezTo>
                  <a:pt x="126124" y="178676"/>
                  <a:pt x="63062" y="178676"/>
                  <a:pt x="189186" y="94593"/>
                </a:cubicBezTo>
                <a:lnTo>
                  <a:pt x="236483" y="63062"/>
                </a:lnTo>
                <a:lnTo>
                  <a:pt x="283779" y="31531"/>
                </a:lnTo>
                <a:lnTo>
                  <a:pt x="331076" y="0"/>
                </a:lnTo>
              </a:path>
            </a:pathLst>
          </a:custGeom>
          <a:ln w="254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6" name="Freeform 15"/>
          <p:cNvSpPr/>
          <p:nvPr/>
        </p:nvSpPr>
        <p:spPr>
          <a:xfrm>
            <a:off x="5486400" y="2436508"/>
            <a:ext cx="331076" cy="178676"/>
          </a:xfrm>
          <a:custGeom>
            <a:avLst/>
            <a:gdLst>
              <a:gd name="connsiteX0" fmla="*/ 0 w 331076"/>
              <a:gd name="connsiteY0" fmla="*/ 94593 h 178676"/>
              <a:gd name="connsiteX1" fmla="*/ 189186 w 331076"/>
              <a:gd name="connsiteY1" fmla="*/ 94593 h 178676"/>
              <a:gd name="connsiteX2" fmla="*/ 236483 w 331076"/>
              <a:gd name="connsiteY2" fmla="*/ 63062 h 178676"/>
              <a:gd name="connsiteX3" fmla="*/ 283779 w 331076"/>
              <a:gd name="connsiteY3" fmla="*/ 31531 h 178676"/>
              <a:gd name="connsiteX4" fmla="*/ 331076 w 331076"/>
              <a:gd name="connsiteY4" fmla="*/ 0 h 1786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076" h="178676">
                <a:moveTo>
                  <a:pt x="0" y="94593"/>
                </a:moveTo>
                <a:cubicBezTo>
                  <a:pt x="126124" y="178676"/>
                  <a:pt x="63062" y="178676"/>
                  <a:pt x="189186" y="94593"/>
                </a:cubicBezTo>
                <a:lnTo>
                  <a:pt x="236483" y="63062"/>
                </a:lnTo>
                <a:lnTo>
                  <a:pt x="283779" y="31531"/>
                </a:lnTo>
                <a:lnTo>
                  <a:pt x="331076" y="0"/>
                </a:lnTo>
              </a:path>
            </a:pathLst>
          </a:custGeom>
          <a:ln w="254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7" name="Freeform 16"/>
          <p:cNvSpPr/>
          <p:nvPr/>
        </p:nvSpPr>
        <p:spPr>
          <a:xfrm>
            <a:off x="7441324" y="2436508"/>
            <a:ext cx="331076" cy="178676"/>
          </a:xfrm>
          <a:custGeom>
            <a:avLst/>
            <a:gdLst>
              <a:gd name="connsiteX0" fmla="*/ 0 w 331076"/>
              <a:gd name="connsiteY0" fmla="*/ 94593 h 178676"/>
              <a:gd name="connsiteX1" fmla="*/ 189186 w 331076"/>
              <a:gd name="connsiteY1" fmla="*/ 94593 h 178676"/>
              <a:gd name="connsiteX2" fmla="*/ 236483 w 331076"/>
              <a:gd name="connsiteY2" fmla="*/ 63062 h 178676"/>
              <a:gd name="connsiteX3" fmla="*/ 283779 w 331076"/>
              <a:gd name="connsiteY3" fmla="*/ 31531 h 178676"/>
              <a:gd name="connsiteX4" fmla="*/ 331076 w 331076"/>
              <a:gd name="connsiteY4" fmla="*/ 0 h 1786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076" h="178676">
                <a:moveTo>
                  <a:pt x="0" y="94593"/>
                </a:moveTo>
                <a:cubicBezTo>
                  <a:pt x="126124" y="178676"/>
                  <a:pt x="63062" y="178676"/>
                  <a:pt x="189186" y="94593"/>
                </a:cubicBezTo>
                <a:lnTo>
                  <a:pt x="236483" y="63062"/>
                </a:lnTo>
                <a:lnTo>
                  <a:pt x="283779" y="31531"/>
                </a:lnTo>
                <a:lnTo>
                  <a:pt x="331076" y="0"/>
                </a:lnTo>
              </a:path>
            </a:pathLst>
          </a:custGeom>
          <a:ln w="254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8" name="Freeform 17"/>
          <p:cNvSpPr/>
          <p:nvPr/>
        </p:nvSpPr>
        <p:spPr>
          <a:xfrm>
            <a:off x="8355724" y="2209800"/>
            <a:ext cx="331076" cy="178676"/>
          </a:xfrm>
          <a:custGeom>
            <a:avLst/>
            <a:gdLst>
              <a:gd name="connsiteX0" fmla="*/ 0 w 331076"/>
              <a:gd name="connsiteY0" fmla="*/ 94593 h 178676"/>
              <a:gd name="connsiteX1" fmla="*/ 189186 w 331076"/>
              <a:gd name="connsiteY1" fmla="*/ 94593 h 178676"/>
              <a:gd name="connsiteX2" fmla="*/ 236483 w 331076"/>
              <a:gd name="connsiteY2" fmla="*/ 63062 h 178676"/>
              <a:gd name="connsiteX3" fmla="*/ 283779 w 331076"/>
              <a:gd name="connsiteY3" fmla="*/ 31531 h 178676"/>
              <a:gd name="connsiteX4" fmla="*/ 331076 w 331076"/>
              <a:gd name="connsiteY4" fmla="*/ 0 h 1786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076" h="178676">
                <a:moveTo>
                  <a:pt x="0" y="94593"/>
                </a:moveTo>
                <a:cubicBezTo>
                  <a:pt x="126124" y="178676"/>
                  <a:pt x="63062" y="178676"/>
                  <a:pt x="189186" y="94593"/>
                </a:cubicBezTo>
                <a:lnTo>
                  <a:pt x="236483" y="63062"/>
                </a:lnTo>
                <a:lnTo>
                  <a:pt x="283779" y="31531"/>
                </a:lnTo>
                <a:lnTo>
                  <a:pt x="331076" y="0"/>
                </a:lnTo>
              </a:path>
            </a:pathLst>
          </a:custGeom>
          <a:ln w="254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9" name="Freeform 18"/>
          <p:cNvSpPr/>
          <p:nvPr/>
        </p:nvSpPr>
        <p:spPr>
          <a:xfrm>
            <a:off x="6450724" y="2436508"/>
            <a:ext cx="331076" cy="178676"/>
          </a:xfrm>
          <a:custGeom>
            <a:avLst/>
            <a:gdLst>
              <a:gd name="connsiteX0" fmla="*/ 0 w 331076"/>
              <a:gd name="connsiteY0" fmla="*/ 94593 h 178676"/>
              <a:gd name="connsiteX1" fmla="*/ 189186 w 331076"/>
              <a:gd name="connsiteY1" fmla="*/ 94593 h 178676"/>
              <a:gd name="connsiteX2" fmla="*/ 236483 w 331076"/>
              <a:gd name="connsiteY2" fmla="*/ 63062 h 178676"/>
              <a:gd name="connsiteX3" fmla="*/ 283779 w 331076"/>
              <a:gd name="connsiteY3" fmla="*/ 31531 h 178676"/>
              <a:gd name="connsiteX4" fmla="*/ 331076 w 331076"/>
              <a:gd name="connsiteY4" fmla="*/ 0 h 1786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076" h="178676">
                <a:moveTo>
                  <a:pt x="0" y="94593"/>
                </a:moveTo>
                <a:cubicBezTo>
                  <a:pt x="126124" y="178676"/>
                  <a:pt x="63062" y="178676"/>
                  <a:pt x="189186" y="94593"/>
                </a:cubicBezTo>
                <a:lnTo>
                  <a:pt x="236483" y="63062"/>
                </a:lnTo>
                <a:lnTo>
                  <a:pt x="283779" y="31531"/>
                </a:lnTo>
                <a:lnTo>
                  <a:pt x="331076" y="0"/>
                </a:lnTo>
              </a:path>
            </a:pathLst>
          </a:custGeom>
          <a:ln w="254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xmlns="" val="60462362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2" name="Table 21"/>
          <p:cNvGraphicFramePr>
            <a:graphicFrameLocks noGrp="1"/>
          </p:cNvGraphicFramePr>
          <p:nvPr>
            <p:extLst>
              <p:ext uri="{D42A27DB-BD31-4B8C-83A1-F6EECF244321}">
                <p14:modId xmlns:p14="http://schemas.microsoft.com/office/powerpoint/2010/main" xmlns="" val="2586011909"/>
              </p:ext>
            </p:extLst>
          </p:nvPr>
        </p:nvGraphicFramePr>
        <p:xfrm>
          <a:off x="122242" y="1923288"/>
          <a:ext cx="8899514" cy="1407122"/>
        </p:xfrm>
        <a:graphic>
          <a:graphicData uri="http://schemas.openxmlformats.org/drawingml/2006/table">
            <a:tbl>
              <a:tblPr firstRow="1" firstCol="1" bandRow="1">
                <a:tableStyleId>{5C22544A-7EE6-4342-B048-85BDC9FD1C3A}</a:tableStyleId>
              </a:tblPr>
              <a:tblGrid>
                <a:gridCol w="3150271"/>
                <a:gridCol w="945081"/>
                <a:gridCol w="945081"/>
                <a:gridCol w="1023838"/>
                <a:gridCol w="945081"/>
                <a:gridCol w="945081"/>
                <a:gridCol w="945081"/>
              </a:tblGrid>
              <a:tr h="241521">
                <a:tc>
                  <a:txBody>
                    <a:bodyPr/>
                    <a:lstStyle/>
                    <a:p>
                      <a:pPr marL="0" marR="0" algn="ctr">
                        <a:spcBef>
                          <a:spcPts val="0"/>
                        </a:spcBef>
                        <a:spcAft>
                          <a:spcPts val="0"/>
                        </a:spcAft>
                      </a:pPr>
                      <a:r>
                        <a:rPr lang="en-US" sz="15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algn="ctr">
                        <a:spcBef>
                          <a:spcPts val="0"/>
                        </a:spcBef>
                        <a:spcAft>
                          <a:spcPts val="0"/>
                        </a:spcAft>
                      </a:pPr>
                      <a:r>
                        <a:rPr lang="en-US" sz="1500">
                          <a:solidFill>
                            <a:schemeClr val="tx1"/>
                          </a:solidFill>
                          <a:effectLst/>
                        </a:rPr>
                        <a:t>Image A</a:t>
                      </a:r>
                      <a:endParaRPr lang="en-US" sz="170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algn="ctr">
                        <a:spcBef>
                          <a:spcPts val="0"/>
                        </a:spcBef>
                        <a:spcAft>
                          <a:spcPts val="0"/>
                        </a:spcAft>
                      </a:pPr>
                      <a:r>
                        <a:rPr lang="en-US" sz="1500">
                          <a:solidFill>
                            <a:schemeClr val="tx1"/>
                          </a:solidFill>
                          <a:effectLst/>
                        </a:rPr>
                        <a:t>Image B</a:t>
                      </a:r>
                      <a:endParaRPr lang="en-US" sz="170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algn="ctr">
                        <a:spcBef>
                          <a:spcPts val="0"/>
                        </a:spcBef>
                        <a:spcAft>
                          <a:spcPts val="0"/>
                        </a:spcAft>
                      </a:pPr>
                      <a:r>
                        <a:rPr lang="en-US" sz="1500">
                          <a:solidFill>
                            <a:schemeClr val="tx1"/>
                          </a:solidFill>
                          <a:effectLst/>
                        </a:rPr>
                        <a:t>Image C</a:t>
                      </a:r>
                      <a:endParaRPr lang="en-US" sz="170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algn="ctr">
                        <a:spcBef>
                          <a:spcPts val="0"/>
                        </a:spcBef>
                        <a:spcAft>
                          <a:spcPts val="0"/>
                        </a:spcAft>
                      </a:pPr>
                      <a:r>
                        <a:rPr lang="en-US" sz="1500">
                          <a:solidFill>
                            <a:schemeClr val="tx1"/>
                          </a:solidFill>
                          <a:effectLst/>
                        </a:rPr>
                        <a:t>Image D</a:t>
                      </a:r>
                      <a:endParaRPr lang="en-US" sz="170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algn="ctr">
                        <a:spcBef>
                          <a:spcPts val="0"/>
                        </a:spcBef>
                        <a:spcAft>
                          <a:spcPts val="0"/>
                        </a:spcAft>
                      </a:pPr>
                      <a:r>
                        <a:rPr lang="en-US" sz="1500">
                          <a:solidFill>
                            <a:schemeClr val="tx1"/>
                          </a:solidFill>
                          <a:effectLst/>
                        </a:rPr>
                        <a:t>Image E</a:t>
                      </a:r>
                      <a:endParaRPr lang="en-US" sz="170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algn="ctr">
                        <a:spcBef>
                          <a:spcPts val="0"/>
                        </a:spcBef>
                        <a:spcAft>
                          <a:spcPts val="0"/>
                        </a:spcAft>
                      </a:pPr>
                      <a:r>
                        <a:rPr lang="en-US" sz="1500" dirty="0">
                          <a:solidFill>
                            <a:schemeClr val="tx1"/>
                          </a:solidFill>
                          <a:effectLst/>
                        </a:rPr>
                        <a:t>Image F</a:t>
                      </a:r>
                      <a:endParaRPr lang="en-US" sz="1700" dirty="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231020">
                <a:tc>
                  <a:txBody>
                    <a:bodyPr/>
                    <a:lstStyle/>
                    <a:p>
                      <a:pPr marL="0" marR="0">
                        <a:spcBef>
                          <a:spcPts val="0"/>
                        </a:spcBef>
                        <a:spcAft>
                          <a:spcPts val="0"/>
                        </a:spcAft>
                      </a:pPr>
                      <a:r>
                        <a:rPr lang="en-US" sz="1500" dirty="0" smtClean="0">
                          <a:solidFill>
                            <a:schemeClr val="tx1"/>
                          </a:solidFill>
                          <a:effectLst/>
                        </a:rPr>
                        <a:t>Simple Crater</a:t>
                      </a:r>
                      <a:endParaRPr lang="en-US" sz="1700" dirty="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1020">
                <a:tc>
                  <a:txBody>
                    <a:bodyPr/>
                    <a:lstStyle/>
                    <a:p>
                      <a:pPr marL="0" marR="0">
                        <a:spcBef>
                          <a:spcPts val="0"/>
                        </a:spcBef>
                        <a:spcAft>
                          <a:spcPts val="0"/>
                        </a:spcAft>
                      </a:pPr>
                      <a:r>
                        <a:rPr lang="en-US" sz="1500" dirty="0" smtClean="0">
                          <a:solidFill>
                            <a:schemeClr val="tx1"/>
                          </a:solidFill>
                          <a:effectLst/>
                          <a:latin typeface="+mn-lt"/>
                          <a:ea typeface="+mn-ea"/>
                          <a:cs typeface="+mn-cs"/>
                        </a:rPr>
                        <a:t>Complex</a:t>
                      </a:r>
                      <a:r>
                        <a:rPr lang="en-US" sz="1500" baseline="0" dirty="0" smtClean="0">
                          <a:solidFill>
                            <a:schemeClr val="tx1"/>
                          </a:solidFill>
                          <a:effectLst/>
                          <a:latin typeface="+mn-lt"/>
                          <a:ea typeface="+mn-ea"/>
                          <a:cs typeface="+mn-cs"/>
                        </a:rPr>
                        <a:t> Crater</a:t>
                      </a:r>
                      <a:endParaRPr lang="en-US" sz="1700" dirty="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1020">
                <a:tc>
                  <a:txBody>
                    <a:bodyPr/>
                    <a:lstStyle/>
                    <a:p>
                      <a:pPr marL="0" marR="0">
                        <a:spcBef>
                          <a:spcPts val="0"/>
                        </a:spcBef>
                        <a:spcAft>
                          <a:spcPts val="0"/>
                        </a:spcAft>
                      </a:pPr>
                      <a:r>
                        <a:rPr lang="en-US" sz="1500" dirty="0" smtClean="0">
                          <a:solidFill>
                            <a:schemeClr val="tx1"/>
                          </a:solidFill>
                          <a:effectLst/>
                          <a:latin typeface="+mn-lt"/>
                          <a:ea typeface="+mn-ea"/>
                          <a:cs typeface="+mn-cs"/>
                        </a:rPr>
                        <a:t>Preserved</a:t>
                      </a:r>
                      <a:r>
                        <a:rPr lang="en-US" sz="1500" baseline="0" dirty="0" smtClean="0">
                          <a:solidFill>
                            <a:schemeClr val="tx1"/>
                          </a:solidFill>
                          <a:effectLst/>
                          <a:latin typeface="+mn-lt"/>
                          <a:ea typeface="+mn-ea"/>
                          <a:cs typeface="+mn-cs"/>
                        </a:rPr>
                        <a:t> Crater</a:t>
                      </a:r>
                      <a:endParaRPr lang="en-US" sz="1700" dirty="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1020">
                <a:tc>
                  <a:txBody>
                    <a:bodyPr/>
                    <a:lstStyle/>
                    <a:p>
                      <a:pPr marL="0" marR="0">
                        <a:spcBef>
                          <a:spcPts val="0"/>
                        </a:spcBef>
                        <a:spcAft>
                          <a:spcPts val="0"/>
                        </a:spcAft>
                      </a:pPr>
                      <a:r>
                        <a:rPr lang="en-US" sz="1500" dirty="0" smtClean="0">
                          <a:solidFill>
                            <a:schemeClr val="tx1"/>
                          </a:solidFill>
                          <a:effectLst/>
                          <a:latin typeface="+mn-lt"/>
                          <a:ea typeface="+mn-ea"/>
                          <a:cs typeface="+mn-cs"/>
                        </a:rPr>
                        <a:t>Modified</a:t>
                      </a:r>
                      <a:r>
                        <a:rPr lang="en-US" sz="1500" baseline="0" dirty="0" smtClean="0">
                          <a:solidFill>
                            <a:schemeClr val="tx1"/>
                          </a:solidFill>
                          <a:effectLst/>
                          <a:latin typeface="+mn-lt"/>
                          <a:ea typeface="+mn-ea"/>
                          <a:cs typeface="+mn-cs"/>
                        </a:rPr>
                        <a:t> Crater</a:t>
                      </a:r>
                      <a:endParaRPr lang="en-US" sz="1700" dirty="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41521">
                <a:tc>
                  <a:txBody>
                    <a:bodyPr/>
                    <a:lstStyle/>
                    <a:p>
                      <a:pPr marL="0" marR="0">
                        <a:spcBef>
                          <a:spcPts val="0"/>
                        </a:spcBef>
                        <a:spcAft>
                          <a:spcPts val="0"/>
                        </a:spcAft>
                      </a:pPr>
                      <a:r>
                        <a:rPr lang="en-US" sz="1500" dirty="0" smtClean="0">
                          <a:solidFill>
                            <a:schemeClr val="tx1"/>
                          </a:solidFill>
                          <a:effectLst/>
                          <a:latin typeface="+mn-lt"/>
                          <a:ea typeface="+mn-ea"/>
                          <a:cs typeface="+mn-cs"/>
                        </a:rPr>
                        <a:t>Destroyed</a:t>
                      </a:r>
                      <a:r>
                        <a:rPr lang="en-US" sz="1500" baseline="0" dirty="0" smtClean="0">
                          <a:solidFill>
                            <a:schemeClr val="tx1"/>
                          </a:solidFill>
                          <a:effectLst/>
                          <a:latin typeface="+mn-lt"/>
                          <a:ea typeface="+mn-ea"/>
                          <a:cs typeface="+mn-cs"/>
                        </a:rPr>
                        <a:t> Crater</a:t>
                      </a:r>
                      <a:endParaRPr lang="en-US" sz="1700" dirty="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3" name="Content Placeholder 2"/>
          <p:cNvSpPr txBox="1">
            <a:spLocks/>
          </p:cNvSpPr>
          <p:nvPr/>
        </p:nvSpPr>
        <p:spPr bwMode="auto">
          <a:xfrm>
            <a:off x="-1" y="867074"/>
            <a:ext cx="9144001" cy="1037926"/>
          </a:xfrm>
          <a:prstGeom prst="rect">
            <a:avLst/>
          </a:prstGeom>
          <a:noFill/>
          <a:ln w="9525">
            <a:noFill/>
            <a:miter lim="800000"/>
            <a:headEnd/>
            <a:tailEnd/>
          </a:ln>
        </p:spPr>
        <p:txBody>
          <a:bodyPr/>
          <a:lstStyle/>
          <a:p>
            <a:r>
              <a:rPr lang="en-US" sz="2000" dirty="0" smtClean="0"/>
              <a:t>Look at the initial set of images.  Images are of craters on Earth (A), Mars (B), Earth’s Moon (C),Mercury (D), Venus (E), and </a:t>
            </a:r>
            <a:r>
              <a:rPr lang="en-US" sz="2000" dirty="0" err="1" smtClean="0"/>
              <a:t>Vesta</a:t>
            </a:r>
            <a:r>
              <a:rPr lang="en-US" sz="2000" dirty="0" smtClean="0"/>
              <a:t> (F).  </a:t>
            </a:r>
          </a:p>
          <a:p>
            <a:r>
              <a:rPr lang="en-US" sz="1900" b="1" dirty="0" smtClean="0"/>
              <a:t>Use a check mark to select the type and classification of each crater:</a:t>
            </a:r>
            <a:endParaRPr lang="en-US" sz="2000" dirty="0" smtClean="0">
              <a:solidFill>
                <a:srgbClr val="000000"/>
              </a:solidFill>
              <a:cs typeface="Arial" charset="0"/>
            </a:endParaRPr>
          </a:p>
          <a:p>
            <a:pPr marL="342900" indent="-342900" eaLnBrk="0" hangingPunct="0">
              <a:spcBef>
                <a:spcPct val="20000"/>
              </a:spcBef>
            </a:pPr>
            <a:endParaRPr lang="en-US" sz="2000" dirty="0" smtClean="0">
              <a:solidFill>
                <a:srgbClr val="000000"/>
              </a:solidFill>
              <a:cs typeface="Arial" charset="0"/>
            </a:endParaRPr>
          </a:p>
          <a:p>
            <a:pPr marL="342900" indent="-342900" eaLnBrk="0" hangingPunct="0">
              <a:spcBef>
                <a:spcPct val="20000"/>
              </a:spcBef>
            </a:pPr>
            <a:endParaRPr lang="en-US" sz="2000" dirty="0">
              <a:solidFill>
                <a:srgbClr val="000000"/>
              </a:solidFill>
              <a:cs typeface="Arial" charset="0"/>
            </a:endParaRPr>
          </a:p>
        </p:txBody>
      </p:sp>
      <p:grpSp>
        <p:nvGrpSpPr>
          <p:cNvPr id="7" name="Group 6"/>
          <p:cNvGrpSpPr/>
          <p:nvPr/>
        </p:nvGrpSpPr>
        <p:grpSpPr>
          <a:xfrm>
            <a:off x="3151362" y="3429305"/>
            <a:ext cx="5764038" cy="3352495"/>
            <a:chOff x="1371600" y="1105162"/>
            <a:chExt cx="6324600" cy="3678530"/>
          </a:xfrm>
        </p:grpSpPr>
        <p:pic>
          <p:nvPicPr>
            <p:cNvPr id="8" name="Picture 7"/>
            <p:cNvPicPr>
              <a:picLocks noChangeAspect="1"/>
            </p:cNvPicPr>
            <p:nvPr/>
          </p:nvPicPr>
          <p:blipFill rotWithShape="1">
            <a:blip r:embed="rId2" cstate="print">
              <a:extLst>
                <a:ext uri="{28A0092B-C50C-407E-A947-70E740481C1C}">
                  <a14:useLocalDpi xmlns:a14="http://schemas.microsoft.com/office/drawing/2010/main" xmlns="" val="0"/>
                </a:ext>
              </a:extLst>
            </a:blip>
            <a:srcRect b="7244"/>
            <a:stretch/>
          </p:blipFill>
          <p:spPr>
            <a:xfrm>
              <a:off x="1371600" y="1105162"/>
              <a:ext cx="6324600" cy="3678529"/>
            </a:xfrm>
            <a:prstGeom prst="rect">
              <a:avLst/>
            </a:prstGeom>
            <a:ln>
              <a:noFill/>
            </a:ln>
            <a:effectLst>
              <a:outerShdw blurRad="292100" dist="139700" dir="2700000" algn="tl" rotWithShape="0">
                <a:srgbClr val="333333">
                  <a:alpha val="65000"/>
                </a:srgbClr>
              </a:outerShdw>
            </a:effectLst>
          </p:spPr>
        </p:pic>
        <p:pic>
          <p:nvPicPr>
            <p:cNvPr id="9" name="Picture 2" descr="http://photojournal.jpl.nasa.gov/jpegMod/PIA16489_modest.jpg"/>
            <p:cNvPicPr>
              <a:picLocks noChangeAspect="1" noChangeArrowheads="1"/>
            </p:cNvPicPr>
            <p:nvPr/>
          </p:nvPicPr>
          <p:blipFill>
            <a:blip r:embed="rId3" cstate="print"/>
            <a:srcRect b="6873"/>
            <a:stretch>
              <a:fillRect/>
            </a:stretch>
          </p:blipFill>
          <p:spPr bwMode="auto">
            <a:xfrm rot="10800000">
              <a:off x="5669129" y="2895601"/>
              <a:ext cx="1992299" cy="1888091"/>
            </a:xfrm>
            <a:prstGeom prst="rect">
              <a:avLst/>
            </a:prstGeom>
            <a:noFill/>
          </p:spPr>
        </p:pic>
        <p:sp>
          <p:nvSpPr>
            <p:cNvPr id="10" name="TextBox 9"/>
            <p:cNvSpPr txBox="1"/>
            <p:nvPr/>
          </p:nvSpPr>
          <p:spPr>
            <a:xfrm>
              <a:off x="7350712" y="2903733"/>
              <a:ext cx="298148" cy="400110"/>
            </a:xfrm>
            <a:prstGeom prst="rect">
              <a:avLst/>
            </a:prstGeom>
            <a:solidFill>
              <a:schemeClr val="bg1"/>
            </a:solidFill>
            <a:ln w="19050">
              <a:solidFill>
                <a:schemeClr val="tx1"/>
              </a:solidFill>
            </a:ln>
          </p:spPr>
          <p:txBody>
            <a:bodyPr wrap="square" rtlCol="0">
              <a:spAutoFit/>
            </a:bodyPr>
            <a:lstStyle/>
            <a:p>
              <a:pPr algn="ctr"/>
              <a:r>
                <a:rPr lang="en-US" sz="1400" b="1" dirty="0" smtClean="0"/>
                <a:t>F</a:t>
              </a:r>
              <a:endParaRPr lang="en-US" sz="1400" b="1" dirty="0"/>
            </a:p>
          </p:txBody>
        </p:sp>
        <p:sp>
          <p:nvSpPr>
            <p:cNvPr id="11" name="Rectangle 10"/>
            <p:cNvSpPr/>
            <p:nvPr/>
          </p:nvSpPr>
          <p:spPr>
            <a:xfrm>
              <a:off x="7515936" y="4554244"/>
              <a:ext cx="118858" cy="211691"/>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 name="Rectangle 5"/>
          <p:cNvSpPr/>
          <p:nvPr/>
        </p:nvSpPr>
        <p:spPr>
          <a:xfrm>
            <a:off x="0" y="0"/>
            <a:ext cx="9144000" cy="738664"/>
          </a:xfrm>
          <a:prstGeom prst="rect">
            <a:avLst/>
          </a:prstGeom>
          <a:noFill/>
        </p:spPr>
        <p:txBody>
          <a:bodyPr wrap="square">
            <a:spAutoFit/>
          </a:bodyPr>
          <a:lstStyle/>
          <a:p>
            <a:pPr lvl="0" algn="ctr" eaLnBrk="0" hangingPunct="0">
              <a:spcBef>
                <a:spcPts val="0"/>
              </a:spcBef>
              <a:defRPr/>
            </a:pPr>
            <a:endParaRPr lang="en-US" b="1" i="1" dirty="0" smtClean="0">
              <a:cs typeface="Arial" charset="0"/>
            </a:endParaRPr>
          </a:p>
          <a:p>
            <a:pPr lvl="0" algn="ctr" eaLnBrk="0" hangingPunct="0">
              <a:spcBef>
                <a:spcPts val="0"/>
              </a:spcBef>
              <a:defRPr/>
            </a:pPr>
            <a:r>
              <a:rPr lang="en-US" sz="2400" b="1" i="1" dirty="0" smtClean="0">
                <a:cs typeface="Arial" charset="0"/>
              </a:rPr>
              <a:t>PART </a:t>
            </a:r>
            <a:r>
              <a:rPr lang="en-US" sz="2400" b="1" i="1" dirty="0">
                <a:cs typeface="Arial" charset="0"/>
              </a:rPr>
              <a:t>4:  INITIAL OBSERVATIONS AND THE BIG PICTURE</a:t>
            </a:r>
            <a:endParaRPr lang="en-US" sz="2400" b="1" dirty="0">
              <a:cs typeface="Arial" charset="0"/>
            </a:endParaRPr>
          </a:p>
        </p:txBody>
      </p:sp>
      <p:sp>
        <p:nvSpPr>
          <p:cNvPr id="12" name="Content Placeholder 13"/>
          <p:cNvSpPr txBox="1">
            <a:spLocks/>
          </p:cNvSpPr>
          <p:nvPr/>
        </p:nvSpPr>
        <p:spPr>
          <a:xfrm>
            <a:off x="0" y="0"/>
            <a:ext cx="9146630" cy="838199"/>
          </a:xfrm>
          <a:prstGeom prst="rect">
            <a:avLst/>
          </a:prstGeom>
          <a:solidFill>
            <a:schemeClr val="bg1">
              <a:lumMod val="85000"/>
            </a:schemeClr>
          </a:solidFill>
          <a:ln>
            <a:solidFill>
              <a:schemeClr val="tx1"/>
            </a:solidFill>
          </a:ln>
        </p:spPr>
        <p:txBody>
          <a:bodyPr/>
          <a:lstStyle/>
          <a:p>
            <a:pPr marR="0" lvl="0" algn="ctr" defTabSz="914400" rtl="0" eaLnBrk="0" fontAlgn="base" latinLnBrk="0" hangingPunct="0">
              <a:lnSpc>
                <a:spcPct val="100000"/>
              </a:lnSpc>
              <a:spcBef>
                <a:spcPts val="0"/>
              </a:spcBef>
              <a:spcAft>
                <a:spcPct val="0"/>
              </a:spcAft>
              <a:buClrTx/>
              <a:buSzTx/>
              <a:buFont typeface="Arial" charset="0"/>
              <a:buNone/>
              <a:tabLst/>
              <a:defRPr/>
            </a:pPr>
            <a:endParaRPr kumimoji="0" lang="en-US" sz="1200" b="1" i="1" u="none" strike="noStrike" kern="1200" cap="none" spc="0" normalizeH="0" baseline="0" noProof="0" dirty="0" smtClean="0">
              <a:ln>
                <a:noFill/>
              </a:ln>
              <a:solidFill>
                <a:schemeClr val="tx1"/>
              </a:solidFill>
              <a:effectLst/>
              <a:uLnTx/>
              <a:uFillTx/>
              <a:latin typeface="Arial" charset="0"/>
              <a:ea typeface="+mn-ea"/>
              <a:cs typeface="Arial" charset="0"/>
            </a:endParaRPr>
          </a:p>
          <a:p>
            <a:pPr marR="0" lvl="0" algn="ctr" defTabSz="914400" rtl="0" eaLnBrk="0" fontAlgn="base" latinLnBrk="0" hangingPunct="0">
              <a:lnSpc>
                <a:spcPct val="100000"/>
              </a:lnSpc>
              <a:spcBef>
                <a:spcPts val="0"/>
              </a:spcBef>
              <a:spcAft>
                <a:spcPct val="0"/>
              </a:spcAft>
              <a:buClrTx/>
              <a:buSzTx/>
              <a:buFont typeface="Arial" charset="0"/>
              <a:buNone/>
              <a:tabLst/>
              <a:defRPr/>
            </a:pPr>
            <a:r>
              <a:rPr kumimoji="0" lang="en-US" sz="2400" b="1" i="1" u="none" strike="noStrike" kern="1200" cap="none" spc="0" normalizeH="0" baseline="0" noProof="0" dirty="0" smtClean="0">
                <a:ln>
                  <a:noFill/>
                </a:ln>
                <a:solidFill>
                  <a:schemeClr val="tx1"/>
                </a:solidFill>
                <a:effectLst/>
                <a:uLnTx/>
                <a:uFillTx/>
                <a:latin typeface="Arial" charset="0"/>
                <a:ea typeface="+mn-ea"/>
                <a:cs typeface="Arial" charset="0"/>
              </a:rPr>
              <a:t>PART 4:  INITIAL OBSERVATIONS AND THE BIG PICTURE</a:t>
            </a:r>
            <a:endParaRPr kumimoji="0" lang="en-US" sz="400" b="1" i="0" u="none" strike="noStrike" kern="1200" cap="none" spc="0" normalizeH="0" baseline="0" noProof="0" dirty="0" smtClean="0">
              <a:ln>
                <a:noFill/>
              </a:ln>
              <a:solidFill>
                <a:schemeClr val="tx1"/>
              </a:solidFill>
              <a:effectLst/>
              <a:uLnTx/>
              <a:uFillTx/>
              <a:cs typeface="Arial" charset="0"/>
            </a:endParaRPr>
          </a:p>
          <a:p>
            <a:pPr marL="463550" marR="0" lvl="1" indent="-350838" algn="ctr" defTabSz="914400" rtl="0" eaLnBrk="0" fontAlgn="base" latinLnBrk="0" hangingPunct="0">
              <a:lnSpc>
                <a:spcPct val="100000"/>
              </a:lnSpc>
              <a:spcBef>
                <a:spcPct val="20000"/>
              </a:spcBef>
              <a:spcAft>
                <a:spcPct val="0"/>
              </a:spcAft>
              <a:buClrTx/>
              <a:buSzTx/>
              <a:buFont typeface="Arial" charset="0"/>
              <a:buNone/>
              <a:tabLst/>
              <a:defRPr/>
            </a:pPr>
            <a:r>
              <a:rPr kumimoji="0" lang="en-US" sz="2000" b="0" i="0" u="none" strike="noStrike" kern="1200" cap="none" spc="0" normalizeH="0" baseline="0" noProof="0" dirty="0" smtClean="0">
                <a:ln>
                  <a:noFill/>
                </a:ln>
                <a:solidFill>
                  <a:schemeClr val="tx1"/>
                </a:solidFill>
                <a:effectLst/>
                <a:uLnTx/>
                <a:uFillTx/>
                <a:latin typeface="Arial" charset="0"/>
                <a:ea typeface="+mn-ea"/>
                <a:cs typeface="Arial" charset="0"/>
              </a:rPr>
              <a:t>   </a:t>
            </a:r>
          </a:p>
          <a:p>
            <a:pPr marL="342900" marR="0" lvl="0" indent="-342900" algn="ctr" defTabSz="914400" rtl="0" eaLnBrk="0" fontAlgn="base" latinLnBrk="0" hangingPunct="0">
              <a:lnSpc>
                <a:spcPct val="100000"/>
              </a:lnSpc>
              <a:spcBef>
                <a:spcPct val="20000"/>
              </a:spcBef>
              <a:spcAft>
                <a:spcPct val="0"/>
              </a:spcAft>
              <a:buClrTx/>
              <a:buSzTx/>
              <a:buFont typeface="Wingdings" pitchFamily="2" charset="2"/>
              <a:buChar char="Ø"/>
              <a:tabLst/>
              <a:defRPr/>
            </a:pPr>
            <a:endParaRPr kumimoji="0" lang="en-US" sz="600" b="0" i="0" u="none" strike="noStrike" kern="1200" cap="none" spc="0" normalizeH="0" baseline="0" noProof="0" dirty="0" smtClean="0">
              <a:ln>
                <a:noFill/>
              </a:ln>
              <a:solidFill>
                <a:schemeClr val="tx1"/>
              </a:solidFill>
              <a:effectLst/>
              <a:uLnTx/>
              <a:uFillTx/>
              <a:latin typeface="Arial" charset="0"/>
              <a:ea typeface="+mn-ea"/>
              <a:cs typeface="Arial" charset="0"/>
            </a:endParaRPr>
          </a:p>
        </p:txBody>
      </p:sp>
      <p:pic>
        <p:nvPicPr>
          <p:cNvPr id="13" name="Picture 1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457200" y="3466700"/>
            <a:ext cx="2567248" cy="3322320"/>
          </a:xfrm>
          <a:prstGeom prst="rect">
            <a:avLst/>
          </a:prstGeom>
          <a:ln>
            <a:solidFill>
              <a:schemeClr val="tx1"/>
            </a:solidFill>
          </a:ln>
          <a:effectLst>
            <a:outerShdw blurRad="292100" dist="139700" dir="2700000" algn="tl" rotWithShape="0">
              <a:srgbClr val="333333">
                <a:alpha val="65000"/>
              </a:srgbClr>
            </a:outerShdw>
          </a:effectLst>
        </p:spPr>
      </p:pic>
      <p:sp>
        <p:nvSpPr>
          <p:cNvPr id="14" name="Freeform 13"/>
          <p:cNvSpPr/>
          <p:nvPr/>
        </p:nvSpPr>
        <p:spPr>
          <a:xfrm>
            <a:off x="3555124" y="2448700"/>
            <a:ext cx="331076" cy="178676"/>
          </a:xfrm>
          <a:custGeom>
            <a:avLst/>
            <a:gdLst>
              <a:gd name="connsiteX0" fmla="*/ 0 w 331076"/>
              <a:gd name="connsiteY0" fmla="*/ 94593 h 178676"/>
              <a:gd name="connsiteX1" fmla="*/ 189186 w 331076"/>
              <a:gd name="connsiteY1" fmla="*/ 94593 h 178676"/>
              <a:gd name="connsiteX2" fmla="*/ 236483 w 331076"/>
              <a:gd name="connsiteY2" fmla="*/ 63062 h 178676"/>
              <a:gd name="connsiteX3" fmla="*/ 283779 w 331076"/>
              <a:gd name="connsiteY3" fmla="*/ 31531 h 178676"/>
              <a:gd name="connsiteX4" fmla="*/ 331076 w 331076"/>
              <a:gd name="connsiteY4" fmla="*/ 0 h 1786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076" h="178676">
                <a:moveTo>
                  <a:pt x="0" y="94593"/>
                </a:moveTo>
                <a:cubicBezTo>
                  <a:pt x="126124" y="178676"/>
                  <a:pt x="63062" y="178676"/>
                  <a:pt x="189186" y="94593"/>
                </a:cubicBezTo>
                <a:lnTo>
                  <a:pt x="236483" y="63062"/>
                </a:lnTo>
                <a:lnTo>
                  <a:pt x="283779" y="31531"/>
                </a:lnTo>
                <a:lnTo>
                  <a:pt x="331076" y="0"/>
                </a:lnTo>
              </a:path>
            </a:pathLst>
          </a:custGeom>
          <a:ln w="254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5" name="Freeform 14"/>
          <p:cNvSpPr/>
          <p:nvPr/>
        </p:nvSpPr>
        <p:spPr>
          <a:xfrm>
            <a:off x="4495800" y="2448700"/>
            <a:ext cx="331076" cy="178676"/>
          </a:xfrm>
          <a:custGeom>
            <a:avLst/>
            <a:gdLst>
              <a:gd name="connsiteX0" fmla="*/ 0 w 331076"/>
              <a:gd name="connsiteY0" fmla="*/ 94593 h 178676"/>
              <a:gd name="connsiteX1" fmla="*/ 189186 w 331076"/>
              <a:gd name="connsiteY1" fmla="*/ 94593 h 178676"/>
              <a:gd name="connsiteX2" fmla="*/ 236483 w 331076"/>
              <a:gd name="connsiteY2" fmla="*/ 63062 h 178676"/>
              <a:gd name="connsiteX3" fmla="*/ 283779 w 331076"/>
              <a:gd name="connsiteY3" fmla="*/ 31531 h 178676"/>
              <a:gd name="connsiteX4" fmla="*/ 331076 w 331076"/>
              <a:gd name="connsiteY4" fmla="*/ 0 h 1786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076" h="178676">
                <a:moveTo>
                  <a:pt x="0" y="94593"/>
                </a:moveTo>
                <a:cubicBezTo>
                  <a:pt x="126124" y="178676"/>
                  <a:pt x="63062" y="178676"/>
                  <a:pt x="189186" y="94593"/>
                </a:cubicBezTo>
                <a:lnTo>
                  <a:pt x="236483" y="63062"/>
                </a:lnTo>
                <a:lnTo>
                  <a:pt x="283779" y="31531"/>
                </a:lnTo>
                <a:lnTo>
                  <a:pt x="331076" y="0"/>
                </a:lnTo>
              </a:path>
            </a:pathLst>
          </a:custGeom>
          <a:ln w="254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6" name="Freeform 15"/>
          <p:cNvSpPr/>
          <p:nvPr/>
        </p:nvSpPr>
        <p:spPr>
          <a:xfrm>
            <a:off x="5486400" y="2448700"/>
            <a:ext cx="331076" cy="178676"/>
          </a:xfrm>
          <a:custGeom>
            <a:avLst/>
            <a:gdLst>
              <a:gd name="connsiteX0" fmla="*/ 0 w 331076"/>
              <a:gd name="connsiteY0" fmla="*/ 94593 h 178676"/>
              <a:gd name="connsiteX1" fmla="*/ 189186 w 331076"/>
              <a:gd name="connsiteY1" fmla="*/ 94593 h 178676"/>
              <a:gd name="connsiteX2" fmla="*/ 236483 w 331076"/>
              <a:gd name="connsiteY2" fmla="*/ 63062 h 178676"/>
              <a:gd name="connsiteX3" fmla="*/ 283779 w 331076"/>
              <a:gd name="connsiteY3" fmla="*/ 31531 h 178676"/>
              <a:gd name="connsiteX4" fmla="*/ 331076 w 331076"/>
              <a:gd name="connsiteY4" fmla="*/ 0 h 1786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076" h="178676">
                <a:moveTo>
                  <a:pt x="0" y="94593"/>
                </a:moveTo>
                <a:cubicBezTo>
                  <a:pt x="126124" y="178676"/>
                  <a:pt x="63062" y="178676"/>
                  <a:pt x="189186" y="94593"/>
                </a:cubicBezTo>
                <a:lnTo>
                  <a:pt x="236483" y="63062"/>
                </a:lnTo>
                <a:lnTo>
                  <a:pt x="283779" y="31531"/>
                </a:lnTo>
                <a:lnTo>
                  <a:pt x="331076" y="0"/>
                </a:lnTo>
              </a:path>
            </a:pathLst>
          </a:custGeom>
          <a:ln w="254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8" name="Freeform 17"/>
          <p:cNvSpPr/>
          <p:nvPr/>
        </p:nvSpPr>
        <p:spPr>
          <a:xfrm>
            <a:off x="8355724" y="2209800"/>
            <a:ext cx="331076" cy="178676"/>
          </a:xfrm>
          <a:custGeom>
            <a:avLst/>
            <a:gdLst>
              <a:gd name="connsiteX0" fmla="*/ 0 w 331076"/>
              <a:gd name="connsiteY0" fmla="*/ 94593 h 178676"/>
              <a:gd name="connsiteX1" fmla="*/ 189186 w 331076"/>
              <a:gd name="connsiteY1" fmla="*/ 94593 h 178676"/>
              <a:gd name="connsiteX2" fmla="*/ 236483 w 331076"/>
              <a:gd name="connsiteY2" fmla="*/ 63062 h 178676"/>
              <a:gd name="connsiteX3" fmla="*/ 283779 w 331076"/>
              <a:gd name="connsiteY3" fmla="*/ 31531 h 178676"/>
              <a:gd name="connsiteX4" fmla="*/ 331076 w 331076"/>
              <a:gd name="connsiteY4" fmla="*/ 0 h 1786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076" h="178676">
                <a:moveTo>
                  <a:pt x="0" y="94593"/>
                </a:moveTo>
                <a:cubicBezTo>
                  <a:pt x="126124" y="178676"/>
                  <a:pt x="63062" y="178676"/>
                  <a:pt x="189186" y="94593"/>
                </a:cubicBezTo>
                <a:lnTo>
                  <a:pt x="236483" y="63062"/>
                </a:lnTo>
                <a:lnTo>
                  <a:pt x="283779" y="31531"/>
                </a:lnTo>
                <a:lnTo>
                  <a:pt x="331076" y="0"/>
                </a:lnTo>
              </a:path>
            </a:pathLst>
          </a:custGeom>
          <a:ln w="254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9" name="Freeform 18"/>
          <p:cNvSpPr/>
          <p:nvPr/>
        </p:nvSpPr>
        <p:spPr>
          <a:xfrm>
            <a:off x="3555124" y="2667000"/>
            <a:ext cx="331076" cy="178676"/>
          </a:xfrm>
          <a:custGeom>
            <a:avLst/>
            <a:gdLst>
              <a:gd name="connsiteX0" fmla="*/ 0 w 331076"/>
              <a:gd name="connsiteY0" fmla="*/ 94593 h 178676"/>
              <a:gd name="connsiteX1" fmla="*/ 189186 w 331076"/>
              <a:gd name="connsiteY1" fmla="*/ 94593 h 178676"/>
              <a:gd name="connsiteX2" fmla="*/ 236483 w 331076"/>
              <a:gd name="connsiteY2" fmla="*/ 63062 h 178676"/>
              <a:gd name="connsiteX3" fmla="*/ 283779 w 331076"/>
              <a:gd name="connsiteY3" fmla="*/ 31531 h 178676"/>
              <a:gd name="connsiteX4" fmla="*/ 331076 w 331076"/>
              <a:gd name="connsiteY4" fmla="*/ 0 h 1786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076" h="178676">
                <a:moveTo>
                  <a:pt x="0" y="94593"/>
                </a:moveTo>
                <a:cubicBezTo>
                  <a:pt x="126124" y="178676"/>
                  <a:pt x="63062" y="178676"/>
                  <a:pt x="189186" y="94593"/>
                </a:cubicBezTo>
                <a:lnTo>
                  <a:pt x="236483" y="63062"/>
                </a:lnTo>
                <a:lnTo>
                  <a:pt x="283779" y="31531"/>
                </a:lnTo>
                <a:lnTo>
                  <a:pt x="331076" y="0"/>
                </a:lnTo>
              </a:path>
            </a:pathLst>
          </a:custGeom>
          <a:ln w="254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0" name="Freeform 19"/>
          <p:cNvSpPr/>
          <p:nvPr/>
        </p:nvSpPr>
        <p:spPr>
          <a:xfrm>
            <a:off x="6450724" y="2451538"/>
            <a:ext cx="331076" cy="178676"/>
          </a:xfrm>
          <a:custGeom>
            <a:avLst/>
            <a:gdLst>
              <a:gd name="connsiteX0" fmla="*/ 0 w 331076"/>
              <a:gd name="connsiteY0" fmla="*/ 94593 h 178676"/>
              <a:gd name="connsiteX1" fmla="*/ 189186 w 331076"/>
              <a:gd name="connsiteY1" fmla="*/ 94593 h 178676"/>
              <a:gd name="connsiteX2" fmla="*/ 236483 w 331076"/>
              <a:gd name="connsiteY2" fmla="*/ 63062 h 178676"/>
              <a:gd name="connsiteX3" fmla="*/ 283779 w 331076"/>
              <a:gd name="connsiteY3" fmla="*/ 31531 h 178676"/>
              <a:gd name="connsiteX4" fmla="*/ 331076 w 331076"/>
              <a:gd name="connsiteY4" fmla="*/ 0 h 1786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076" h="178676">
                <a:moveTo>
                  <a:pt x="0" y="94593"/>
                </a:moveTo>
                <a:cubicBezTo>
                  <a:pt x="126124" y="178676"/>
                  <a:pt x="63062" y="178676"/>
                  <a:pt x="189186" y="94593"/>
                </a:cubicBezTo>
                <a:lnTo>
                  <a:pt x="236483" y="63062"/>
                </a:lnTo>
                <a:lnTo>
                  <a:pt x="283779" y="31531"/>
                </a:lnTo>
                <a:lnTo>
                  <a:pt x="331076" y="0"/>
                </a:lnTo>
              </a:path>
            </a:pathLst>
          </a:custGeom>
          <a:ln w="254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1" name="Freeform 20"/>
          <p:cNvSpPr/>
          <p:nvPr/>
        </p:nvSpPr>
        <p:spPr>
          <a:xfrm>
            <a:off x="7381166" y="2445923"/>
            <a:ext cx="331076" cy="178676"/>
          </a:xfrm>
          <a:custGeom>
            <a:avLst/>
            <a:gdLst>
              <a:gd name="connsiteX0" fmla="*/ 0 w 331076"/>
              <a:gd name="connsiteY0" fmla="*/ 94593 h 178676"/>
              <a:gd name="connsiteX1" fmla="*/ 189186 w 331076"/>
              <a:gd name="connsiteY1" fmla="*/ 94593 h 178676"/>
              <a:gd name="connsiteX2" fmla="*/ 236483 w 331076"/>
              <a:gd name="connsiteY2" fmla="*/ 63062 h 178676"/>
              <a:gd name="connsiteX3" fmla="*/ 283779 w 331076"/>
              <a:gd name="connsiteY3" fmla="*/ 31531 h 178676"/>
              <a:gd name="connsiteX4" fmla="*/ 331076 w 331076"/>
              <a:gd name="connsiteY4" fmla="*/ 0 h 1786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076" h="178676">
                <a:moveTo>
                  <a:pt x="0" y="94593"/>
                </a:moveTo>
                <a:cubicBezTo>
                  <a:pt x="126124" y="178676"/>
                  <a:pt x="63062" y="178676"/>
                  <a:pt x="189186" y="94593"/>
                </a:cubicBezTo>
                <a:lnTo>
                  <a:pt x="236483" y="63062"/>
                </a:lnTo>
                <a:lnTo>
                  <a:pt x="283779" y="31531"/>
                </a:lnTo>
                <a:lnTo>
                  <a:pt x="331076" y="0"/>
                </a:lnTo>
              </a:path>
            </a:pathLst>
          </a:custGeom>
          <a:ln w="254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xmlns="" val="106797685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2" name="Table 21"/>
          <p:cNvGraphicFramePr>
            <a:graphicFrameLocks noGrp="1"/>
          </p:cNvGraphicFramePr>
          <p:nvPr>
            <p:extLst>
              <p:ext uri="{D42A27DB-BD31-4B8C-83A1-F6EECF244321}">
                <p14:modId xmlns:p14="http://schemas.microsoft.com/office/powerpoint/2010/main" xmlns="" val="2586011909"/>
              </p:ext>
            </p:extLst>
          </p:nvPr>
        </p:nvGraphicFramePr>
        <p:xfrm>
          <a:off x="122242" y="1923288"/>
          <a:ext cx="8899514" cy="1407122"/>
        </p:xfrm>
        <a:graphic>
          <a:graphicData uri="http://schemas.openxmlformats.org/drawingml/2006/table">
            <a:tbl>
              <a:tblPr firstRow="1" firstCol="1" bandRow="1">
                <a:tableStyleId>{5C22544A-7EE6-4342-B048-85BDC9FD1C3A}</a:tableStyleId>
              </a:tblPr>
              <a:tblGrid>
                <a:gridCol w="3150271"/>
                <a:gridCol w="945081"/>
                <a:gridCol w="945081"/>
                <a:gridCol w="1023838"/>
                <a:gridCol w="945081"/>
                <a:gridCol w="945081"/>
                <a:gridCol w="945081"/>
              </a:tblGrid>
              <a:tr h="241521">
                <a:tc>
                  <a:txBody>
                    <a:bodyPr/>
                    <a:lstStyle/>
                    <a:p>
                      <a:pPr marL="0" marR="0" algn="ctr">
                        <a:spcBef>
                          <a:spcPts val="0"/>
                        </a:spcBef>
                        <a:spcAft>
                          <a:spcPts val="0"/>
                        </a:spcAft>
                      </a:pPr>
                      <a:r>
                        <a:rPr lang="en-US" sz="15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algn="ctr">
                        <a:spcBef>
                          <a:spcPts val="0"/>
                        </a:spcBef>
                        <a:spcAft>
                          <a:spcPts val="0"/>
                        </a:spcAft>
                      </a:pPr>
                      <a:r>
                        <a:rPr lang="en-US" sz="1500">
                          <a:solidFill>
                            <a:schemeClr val="tx1"/>
                          </a:solidFill>
                          <a:effectLst/>
                        </a:rPr>
                        <a:t>Image A</a:t>
                      </a:r>
                      <a:endParaRPr lang="en-US" sz="170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algn="ctr">
                        <a:spcBef>
                          <a:spcPts val="0"/>
                        </a:spcBef>
                        <a:spcAft>
                          <a:spcPts val="0"/>
                        </a:spcAft>
                      </a:pPr>
                      <a:r>
                        <a:rPr lang="en-US" sz="1500">
                          <a:solidFill>
                            <a:schemeClr val="tx1"/>
                          </a:solidFill>
                          <a:effectLst/>
                        </a:rPr>
                        <a:t>Image B</a:t>
                      </a:r>
                      <a:endParaRPr lang="en-US" sz="170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algn="ctr">
                        <a:spcBef>
                          <a:spcPts val="0"/>
                        </a:spcBef>
                        <a:spcAft>
                          <a:spcPts val="0"/>
                        </a:spcAft>
                      </a:pPr>
                      <a:r>
                        <a:rPr lang="en-US" sz="1500">
                          <a:solidFill>
                            <a:schemeClr val="tx1"/>
                          </a:solidFill>
                          <a:effectLst/>
                        </a:rPr>
                        <a:t>Image C</a:t>
                      </a:r>
                      <a:endParaRPr lang="en-US" sz="170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algn="ctr">
                        <a:spcBef>
                          <a:spcPts val="0"/>
                        </a:spcBef>
                        <a:spcAft>
                          <a:spcPts val="0"/>
                        </a:spcAft>
                      </a:pPr>
                      <a:r>
                        <a:rPr lang="en-US" sz="1500">
                          <a:solidFill>
                            <a:schemeClr val="tx1"/>
                          </a:solidFill>
                          <a:effectLst/>
                        </a:rPr>
                        <a:t>Image D</a:t>
                      </a:r>
                      <a:endParaRPr lang="en-US" sz="170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algn="ctr">
                        <a:spcBef>
                          <a:spcPts val="0"/>
                        </a:spcBef>
                        <a:spcAft>
                          <a:spcPts val="0"/>
                        </a:spcAft>
                      </a:pPr>
                      <a:r>
                        <a:rPr lang="en-US" sz="1500">
                          <a:solidFill>
                            <a:schemeClr val="tx1"/>
                          </a:solidFill>
                          <a:effectLst/>
                        </a:rPr>
                        <a:t>Image E</a:t>
                      </a:r>
                      <a:endParaRPr lang="en-US" sz="170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algn="ctr">
                        <a:spcBef>
                          <a:spcPts val="0"/>
                        </a:spcBef>
                        <a:spcAft>
                          <a:spcPts val="0"/>
                        </a:spcAft>
                      </a:pPr>
                      <a:r>
                        <a:rPr lang="en-US" sz="1500" dirty="0">
                          <a:solidFill>
                            <a:schemeClr val="tx1"/>
                          </a:solidFill>
                          <a:effectLst/>
                        </a:rPr>
                        <a:t>Image F</a:t>
                      </a:r>
                      <a:endParaRPr lang="en-US" sz="1700" dirty="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231020">
                <a:tc>
                  <a:txBody>
                    <a:bodyPr/>
                    <a:lstStyle/>
                    <a:p>
                      <a:pPr marL="0" marR="0">
                        <a:spcBef>
                          <a:spcPts val="0"/>
                        </a:spcBef>
                        <a:spcAft>
                          <a:spcPts val="0"/>
                        </a:spcAft>
                      </a:pPr>
                      <a:r>
                        <a:rPr lang="en-US" sz="1500" dirty="0" smtClean="0">
                          <a:solidFill>
                            <a:schemeClr val="tx1"/>
                          </a:solidFill>
                          <a:effectLst/>
                        </a:rPr>
                        <a:t>Simple Crater</a:t>
                      </a:r>
                      <a:endParaRPr lang="en-US" sz="1700" dirty="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1020">
                <a:tc>
                  <a:txBody>
                    <a:bodyPr/>
                    <a:lstStyle/>
                    <a:p>
                      <a:pPr marL="0" marR="0">
                        <a:spcBef>
                          <a:spcPts val="0"/>
                        </a:spcBef>
                        <a:spcAft>
                          <a:spcPts val="0"/>
                        </a:spcAft>
                      </a:pPr>
                      <a:r>
                        <a:rPr lang="en-US" sz="1500" dirty="0" smtClean="0">
                          <a:solidFill>
                            <a:schemeClr val="tx1"/>
                          </a:solidFill>
                          <a:effectLst/>
                          <a:latin typeface="+mn-lt"/>
                          <a:ea typeface="+mn-ea"/>
                          <a:cs typeface="+mn-cs"/>
                        </a:rPr>
                        <a:t>Complex</a:t>
                      </a:r>
                      <a:r>
                        <a:rPr lang="en-US" sz="1500" baseline="0" dirty="0" smtClean="0">
                          <a:solidFill>
                            <a:schemeClr val="tx1"/>
                          </a:solidFill>
                          <a:effectLst/>
                          <a:latin typeface="+mn-lt"/>
                          <a:ea typeface="+mn-ea"/>
                          <a:cs typeface="+mn-cs"/>
                        </a:rPr>
                        <a:t> Crater</a:t>
                      </a:r>
                      <a:endParaRPr lang="en-US" sz="1700" dirty="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1020">
                <a:tc>
                  <a:txBody>
                    <a:bodyPr/>
                    <a:lstStyle/>
                    <a:p>
                      <a:pPr marL="0" marR="0">
                        <a:spcBef>
                          <a:spcPts val="0"/>
                        </a:spcBef>
                        <a:spcAft>
                          <a:spcPts val="0"/>
                        </a:spcAft>
                      </a:pPr>
                      <a:r>
                        <a:rPr lang="en-US" sz="1500" dirty="0" smtClean="0">
                          <a:solidFill>
                            <a:schemeClr val="tx1"/>
                          </a:solidFill>
                          <a:effectLst/>
                          <a:latin typeface="+mn-lt"/>
                          <a:ea typeface="+mn-ea"/>
                          <a:cs typeface="+mn-cs"/>
                        </a:rPr>
                        <a:t>Preserved</a:t>
                      </a:r>
                      <a:r>
                        <a:rPr lang="en-US" sz="1500" baseline="0" dirty="0" smtClean="0">
                          <a:solidFill>
                            <a:schemeClr val="tx1"/>
                          </a:solidFill>
                          <a:effectLst/>
                          <a:latin typeface="+mn-lt"/>
                          <a:ea typeface="+mn-ea"/>
                          <a:cs typeface="+mn-cs"/>
                        </a:rPr>
                        <a:t> Crater</a:t>
                      </a:r>
                      <a:endParaRPr lang="en-US" sz="1700" dirty="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1020">
                <a:tc>
                  <a:txBody>
                    <a:bodyPr/>
                    <a:lstStyle/>
                    <a:p>
                      <a:pPr marL="0" marR="0">
                        <a:spcBef>
                          <a:spcPts val="0"/>
                        </a:spcBef>
                        <a:spcAft>
                          <a:spcPts val="0"/>
                        </a:spcAft>
                      </a:pPr>
                      <a:r>
                        <a:rPr lang="en-US" sz="1500" dirty="0" smtClean="0">
                          <a:solidFill>
                            <a:schemeClr val="tx1"/>
                          </a:solidFill>
                          <a:effectLst/>
                          <a:latin typeface="+mn-lt"/>
                          <a:ea typeface="+mn-ea"/>
                          <a:cs typeface="+mn-cs"/>
                        </a:rPr>
                        <a:t>Modified</a:t>
                      </a:r>
                      <a:r>
                        <a:rPr lang="en-US" sz="1500" baseline="0" dirty="0" smtClean="0">
                          <a:solidFill>
                            <a:schemeClr val="tx1"/>
                          </a:solidFill>
                          <a:effectLst/>
                          <a:latin typeface="+mn-lt"/>
                          <a:ea typeface="+mn-ea"/>
                          <a:cs typeface="+mn-cs"/>
                        </a:rPr>
                        <a:t> Crater</a:t>
                      </a:r>
                      <a:endParaRPr lang="en-US" sz="1700" dirty="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41521">
                <a:tc>
                  <a:txBody>
                    <a:bodyPr/>
                    <a:lstStyle/>
                    <a:p>
                      <a:pPr marL="0" marR="0">
                        <a:spcBef>
                          <a:spcPts val="0"/>
                        </a:spcBef>
                        <a:spcAft>
                          <a:spcPts val="0"/>
                        </a:spcAft>
                      </a:pPr>
                      <a:r>
                        <a:rPr lang="en-US" sz="1500" dirty="0" smtClean="0">
                          <a:solidFill>
                            <a:schemeClr val="tx1"/>
                          </a:solidFill>
                          <a:effectLst/>
                          <a:latin typeface="+mn-lt"/>
                          <a:ea typeface="+mn-ea"/>
                          <a:cs typeface="+mn-cs"/>
                        </a:rPr>
                        <a:t>Destroyed</a:t>
                      </a:r>
                      <a:r>
                        <a:rPr lang="en-US" sz="1500" baseline="0" dirty="0" smtClean="0">
                          <a:solidFill>
                            <a:schemeClr val="tx1"/>
                          </a:solidFill>
                          <a:effectLst/>
                          <a:latin typeface="+mn-lt"/>
                          <a:ea typeface="+mn-ea"/>
                          <a:cs typeface="+mn-cs"/>
                        </a:rPr>
                        <a:t> Crater</a:t>
                      </a:r>
                      <a:endParaRPr lang="en-US" sz="1700" dirty="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3" name="Content Placeholder 2"/>
          <p:cNvSpPr txBox="1">
            <a:spLocks/>
          </p:cNvSpPr>
          <p:nvPr/>
        </p:nvSpPr>
        <p:spPr bwMode="auto">
          <a:xfrm>
            <a:off x="-1" y="867074"/>
            <a:ext cx="9144001" cy="1037926"/>
          </a:xfrm>
          <a:prstGeom prst="rect">
            <a:avLst/>
          </a:prstGeom>
          <a:noFill/>
          <a:ln w="9525">
            <a:noFill/>
            <a:miter lim="800000"/>
            <a:headEnd/>
            <a:tailEnd/>
          </a:ln>
        </p:spPr>
        <p:txBody>
          <a:bodyPr/>
          <a:lstStyle/>
          <a:p>
            <a:r>
              <a:rPr lang="en-US" sz="2000" dirty="0" smtClean="0"/>
              <a:t>Look at the initial set of images.  Images are of craters on Earth (A), Mars (B), Earth’s Moon (C),Mercury (D), Venus (E), and </a:t>
            </a:r>
            <a:r>
              <a:rPr lang="en-US" sz="2000" dirty="0" err="1" smtClean="0"/>
              <a:t>Vesta</a:t>
            </a:r>
            <a:r>
              <a:rPr lang="en-US" sz="2000" dirty="0" smtClean="0"/>
              <a:t> (F).  </a:t>
            </a:r>
          </a:p>
          <a:p>
            <a:r>
              <a:rPr lang="en-US" sz="1900" b="1" dirty="0" smtClean="0"/>
              <a:t>Use a check mark to select the type and classification of each crater:</a:t>
            </a:r>
            <a:endParaRPr lang="en-US" sz="2000" dirty="0" smtClean="0">
              <a:solidFill>
                <a:srgbClr val="000000"/>
              </a:solidFill>
              <a:cs typeface="Arial" charset="0"/>
            </a:endParaRPr>
          </a:p>
          <a:p>
            <a:pPr marL="342900" indent="-342900" eaLnBrk="0" hangingPunct="0">
              <a:spcBef>
                <a:spcPct val="20000"/>
              </a:spcBef>
            </a:pPr>
            <a:endParaRPr lang="en-US" sz="2000" dirty="0" smtClean="0">
              <a:solidFill>
                <a:srgbClr val="000000"/>
              </a:solidFill>
              <a:cs typeface="Arial" charset="0"/>
            </a:endParaRPr>
          </a:p>
          <a:p>
            <a:pPr marL="342900" indent="-342900" eaLnBrk="0" hangingPunct="0">
              <a:spcBef>
                <a:spcPct val="20000"/>
              </a:spcBef>
            </a:pPr>
            <a:endParaRPr lang="en-US" sz="2000" dirty="0">
              <a:solidFill>
                <a:srgbClr val="000000"/>
              </a:solidFill>
              <a:cs typeface="Arial" charset="0"/>
            </a:endParaRPr>
          </a:p>
        </p:txBody>
      </p:sp>
      <p:grpSp>
        <p:nvGrpSpPr>
          <p:cNvPr id="2" name="Group 6"/>
          <p:cNvGrpSpPr/>
          <p:nvPr/>
        </p:nvGrpSpPr>
        <p:grpSpPr>
          <a:xfrm>
            <a:off x="3151362" y="3429305"/>
            <a:ext cx="5764038" cy="3352495"/>
            <a:chOff x="1371600" y="1105162"/>
            <a:chExt cx="6324600" cy="3678530"/>
          </a:xfrm>
        </p:grpSpPr>
        <p:pic>
          <p:nvPicPr>
            <p:cNvPr id="8" name="Picture 7"/>
            <p:cNvPicPr>
              <a:picLocks noChangeAspect="1"/>
            </p:cNvPicPr>
            <p:nvPr/>
          </p:nvPicPr>
          <p:blipFill rotWithShape="1">
            <a:blip r:embed="rId2" cstate="print">
              <a:extLst>
                <a:ext uri="{28A0092B-C50C-407E-A947-70E740481C1C}">
                  <a14:useLocalDpi xmlns:a14="http://schemas.microsoft.com/office/drawing/2010/main" xmlns="" val="0"/>
                </a:ext>
              </a:extLst>
            </a:blip>
            <a:srcRect b="7244"/>
            <a:stretch/>
          </p:blipFill>
          <p:spPr>
            <a:xfrm>
              <a:off x="1371600" y="1105162"/>
              <a:ext cx="6324600" cy="3678529"/>
            </a:xfrm>
            <a:prstGeom prst="rect">
              <a:avLst/>
            </a:prstGeom>
            <a:ln>
              <a:noFill/>
            </a:ln>
            <a:effectLst>
              <a:outerShdw blurRad="292100" dist="139700" dir="2700000" algn="tl" rotWithShape="0">
                <a:srgbClr val="333333">
                  <a:alpha val="65000"/>
                </a:srgbClr>
              </a:outerShdw>
            </a:effectLst>
          </p:spPr>
        </p:pic>
        <p:pic>
          <p:nvPicPr>
            <p:cNvPr id="9" name="Picture 2" descr="http://photojournal.jpl.nasa.gov/jpegMod/PIA16489_modest.jpg"/>
            <p:cNvPicPr>
              <a:picLocks noChangeAspect="1" noChangeArrowheads="1"/>
            </p:cNvPicPr>
            <p:nvPr/>
          </p:nvPicPr>
          <p:blipFill>
            <a:blip r:embed="rId3" cstate="print"/>
            <a:srcRect b="6873"/>
            <a:stretch>
              <a:fillRect/>
            </a:stretch>
          </p:blipFill>
          <p:spPr bwMode="auto">
            <a:xfrm rot="10800000">
              <a:off x="5669129" y="2895601"/>
              <a:ext cx="1992299" cy="1888091"/>
            </a:xfrm>
            <a:prstGeom prst="rect">
              <a:avLst/>
            </a:prstGeom>
            <a:noFill/>
          </p:spPr>
        </p:pic>
        <p:sp>
          <p:nvSpPr>
            <p:cNvPr id="10" name="TextBox 9"/>
            <p:cNvSpPr txBox="1"/>
            <p:nvPr/>
          </p:nvSpPr>
          <p:spPr>
            <a:xfrm>
              <a:off x="7350712" y="2903733"/>
              <a:ext cx="298148" cy="400110"/>
            </a:xfrm>
            <a:prstGeom prst="rect">
              <a:avLst/>
            </a:prstGeom>
            <a:solidFill>
              <a:schemeClr val="bg1"/>
            </a:solidFill>
            <a:ln w="19050">
              <a:solidFill>
                <a:schemeClr val="tx1"/>
              </a:solidFill>
            </a:ln>
          </p:spPr>
          <p:txBody>
            <a:bodyPr wrap="square" rtlCol="0">
              <a:spAutoFit/>
            </a:bodyPr>
            <a:lstStyle/>
            <a:p>
              <a:pPr algn="ctr"/>
              <a:r>
                <a:rPr lang="en-US" sz="1400" b="1" dirty="0" smtClean="0"/>
                <a:t>F</a:t>
              </a:r>
              <a:endParaRPr lang="en-US" sz="1400" b="1" dirty="0"/>
            </a:p>
          </p:txBody>
        </p:sp>
        <p:sp>
          <p:nvSpPr>
            <p:cNvPr id="11" name="Rectangle 10"/>
            <p:cNvSpPr/>
            <p:nvPr/>
          </p:nvSpPr>
          <p:spPr>
            <a:xfrm>
              <a:off x="7515936" y="4554244"/>
              <a:ext cx="118858" cy="211691"/>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 name="Rectangle 5"/>
          <p:cNvSpPr/>
          <p:nvPr/>
        </p:nvSpPr>
        <p:spPr>
          <a:xfrm>
            <a:off x="0" y="0"/>
            <a:ext cx="9144000" cy="738664"/>
          </a:xfrm>
          <a:prstGeom prst="rect">
            <a:avLst/>
          </a:prstGeom>
          <a:noFill/>
        </p:spPr>
        <p:txBody>
          <a:bodyPr wrap="square">
            <a:spAutoFit/>
          </a:bodyPr>
          <a:lstStyle/>
          <a:p>
            <a:pPr lvl="0" algn="ctr" eaLnBrk="0" hangingPunct="0">
              <a:spcBef>
                <a:spcPts val="0"/>
              </a:spcBef>
              <a:defRPr/>
            </a:pPr>
            <a:endParaRPr lang="en-US" b="1" i="1" dirty="0" smtClean="0">
              <a:cs typeface="Arial" charset="0"/>
            </a:endParaRPr>
          </a:p>
          <a:p>
            <a:pPr lvl="0" algn="ctr" eaLnBrk="0" hangingPunct="0">
              <a:spcBef>
                <a:spcPts val="0"/>
              </a:spcBef>
              <a:defRPr/>
            </a:pPr>
            <a:r>
              <a:rPr lang="en-US" sz="2400" b="1" i="1" dirty="0" smtClean="0">
                <a:cs typeface="Arial" charset="0"/>
              </a:rPr>
              <a:t>PART </a:t>
            </a:r>
            <a:r>
              <a:rPr lang="en-US" sz="2400" b="1" i="1" dirty="0">
                <a:cs typeface="Arial" charset="0"/>
              </a:rPr>
              <a:t>4:  INITIAL OBSERVATIONS AND THE BIG PICTURE</a:t>
            </a:r>
            <a:endParaRPr lang="en-US" sz="2400" b="1" dirty="0">
              <a:cs typeface="Arial" charset="0"/>
            </a:endParaRPr>
          </a:p>
        </p:txBody>
      </p:sp>
      <p:sp>
        <p:nvSpPr>
          <p:cNvPr id="12" name="Content Placeholder 13"/>
          <p:cNvSpPr txBox="1">
            <a:spLocks/>
          </p:cNvSpPr>
          <p:nvPr/>
        </p:nvSpPr>
        <p:spPr>
          <a:xfrm>
            <a:off x="0" y="0"/>
            <a:ext cx="9146630" cy="838199"/>
          </a:xfrm>
          <a:prstGeom prst="rect">
            <a:avLst/>
          </a:prstGeom>
          <a:solidFill>
            <a:schemeClr val="bg1">
              <a:lumMod val="85000"/>
            </a:schemeClr>
          </a:solidFill>
          <a:ln>
            <a:solidFill>
              <a:schemeClr val="tx1"/>
            </a:solidFill>
          </a:ln>
        </p:spPr>
        <p:txBody>
          <a:bodyPr/>
          <a:lstStyle/>
          <a:p>
            <a:pPr marR="0" lvl="0" algn="ctr" defTabSz="914400" rtl="0" eaLnBrk="0" fontAlgn="base" latinLnBrk="0" hangingPunct="0">
              <a:lnSpc>
                <a:spcPct val="100000"/>
              </a:lnSpc>
              <a:spcBef>
                <a:spcPts val="0"/>
              </a:spcBef>
              <a:spcAft>
                <a:spcPct val="0"/>
              </a:spcAft>
              <a:buClrTx/>
              <a:buSzTx/>
              <a:buFont typeface="Arial" charset="0"/>
              <a:buNone/>
              <a:tabLst/>
              <a:defRPr/>
            </a:pPr>
            <a:endParaRPr kumimoji="0" lang="en-US" sz="1200" b="1" i="1" u="none" strike="noStrike" kern="1200" cap="none" spc="0" normalizeH="0" baseline="0" noProof="0" dirty="0" smtClean="0">
              <a:ln>
                <a:noFill/>
              </a:ln>
              <a:solidFill>
                <a:schemeClr val="tx1"/>
              </a:solidFill>
              <a:effectLst/>
              <a:uLnTx/>
              <a:uFillTx/>
              <a:latin typeface="Arial" charset="0"/>
              <a:ea typeface="+mn-ea"/>
              <a:cs typeface="Arial" charset="0"/>
            </a:endParaRPr>
          </a:p>
          <a:p>
            <a:pPr marR="0" lvl="0" algn="ctr" defTabSz="914400" rtl="0" eaLnBrk="0" fontAlgn="base" latinLnBrk="0" hangingPunct="0">
              <a:lnSpc>
                <a:spcPct val="100000"/>
              </a:lnSpc>
              <a:spcBef>
                <a:spcPts val="0"/>
              </a:spcBef>
              <a:spcAft>
                <a:spcPct val="0"/>
              </a:spcAft>
              <a:buClrTx/>
              <a:buSzTx/>
              <a:buFont typeface="Arial" charset="0"/>
              <a:buNone/>
              <a:tabLst/>
              <a:defRPr/>
            </a:pPr>
            <a:r>
              <a:rPr kumimoji="0" lang="en-US" sz="2400" b="1" i="1" u="none" strike="noStrike" kern="1200" cap="none" spc="0" normalizeH="0" baseline="0" noProof="0" dirty="0" smtClean="0">
                <a:ln>
                  <a:noFill/>
                </a:ln>
                <a:solidFill>
                  <a:schemeClr val="tx1"/>
                </a:solidFill>
                <a:effectLst/>
                <a:uLnTx/>
                <a:uFillTx/>
                <a:latin typeface="Arial" charset="0"/>
                <a:ea typeface="+mn-ea"/>
                <a:cs typeface="Arial" charset="0"/>
              </a:rPr>
              <a:t>PART 4:  INITIAL OBSERVATIONS AND THE BIG PICTURE</a:t>
            </a:r>
            <a:endParaRPr kumimoji="0" lang="en-US" sz="400" b="1" i="0" u="none" strike="noStrike" kern="1200" cap="none" spc="0" normalizeH="0" baseline="0" noProof="0" dirty="0" smtClean="0">
              <a:ln>
                <a:noFill/>
              </a:ln>
              <a:solidFill>
                <a:schemeClr val="tx1"/>
              </a:solidFill>
              <a:effectLst/>
              <a:uLnTx/>
              <a:uFillTx/>
              <a:cs typeface="Arial" charset="0"/>
            </a:endParaRPr>
          </a:p>
          <a:p>
            <a:pPr marL="463550" marR="0" lvl="1" indent="-350838" algn="ctr" defTabSz="914400" rtl="0" eaLnBrk="0" fontAlgn="base" latinLnBrk="0" hangingPunct="0">
              <a:lnSpc>
                <a:spcPct val="100000"/>
              </a:lnSpc>
              <a:spcBef>
                <a:spcPct val="20000"/>
              </a:spcBef>
              <a:spcAft>
                <a:spcPct val="0"/>
              </a:spcAft>
              <a:buClrTx/>
              <a:buSzTx/>
              <a:buFont typeface="Arial" charset="0"/>
              <a:buNone/>
              <a:tabLst/>
              <a:defRPr/>
            </a:pPr>
            <a:r>
              <a:rPr kumimoji="0" lang="en-US" sz="2000" b="0" i="0" u="none" strike="noStrike" kern="1200" cap="none" spc="0" normalizeH="0" baseline="0" noProof="0" dirty="0" smtClean="0">
                <a:ln>
                  <a:noFill/>
                </a:ln>
                <a:solidFill>
                  <a:schemeClr val="tx1"/>
                </a:solidFill>
                <a:effectLst/>
                <a:uLnTx/>
                <a:uFillTx/>
                <a:latin typeface="Arial" charset="0"/>
                <a:ea typeface="+mn-ea"/>
                <a:cs typeface="Arial" charset="0"/>
              </a:rPr>
              <a:t>   </a:t>
            </a:r>
          </a:p>
          <a:p>
            <a:pPr marL="342900" marR="0" lvl="0" indent="-342900" algn="ctr" defTabSz="914400" rtl="0" eaLnBrk="0" fontAlgn="base" latinLnBrk="0" hangingPunct="0">
              <a:lnSpc>
                <a:spcPct val="100000"/>
              </a:lnSpc>
              <a:spcBef>
                <a:spcPct val="20000"/>
              </a:spcBef>
              <a:spcAft>
                <a:spcPct val="0"/>
              </a:spcAft>
              <a:buClrTx/>
              <a:buSzTx/>
              <a:buFont typeface="Wingdings" pitchFamily="2" charset="2"/>
              <a:buChar char="Ø"/>
              <a:tabLst/>
              <a:defRPr/>
            </a:pPr>
            <a:endParaRPr kumimoji="0" lang="en-US" sz="600" b="0" i="0" u="none" strike="noStrike" kern="1200" cap="none" spc="0" normalizeH="0" baseline="0" noProof="0" dirty="0" smtClean="0">
              <a:ln>
                <a:noFill/>
              </a:ln>
              <a:solidFill>
                <a:schemeClr val="tx1"/>
              </a:solidFill>
              <a:effectLst/>
              <a:uLnTx/>
              <a:uFillTx/>
              <a:latin typeface="Arial" charset="0"/>
              <a:ea typeface="+mn-ea"/>
              <a:cs typeface="Arial" charset="0"/>
            </a:endParaRPr>
          </a:p>
        </p:txBody>
      </p:sp>
      <p:pic>
        <p:nvPicPr>
          <p:cNvPr id="13" name="Picture 1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457200" y="3466700"/>
            <a:ext cx="2567248" cy="3322320"/>
          </a:xfrm>
          <a:prstGeom prst="rect">
            <a:avLst/>
          </a:prstGeom>
          <a:ln>
            <a:solidFill>
              <a:schemeClr val="tx1"/>
            </a:solidFill>
          </a:ln>
          <a:effectLst>
            <a:outerShdw blurRad="292100" dist="139700" dir="2700000" algn="tl" rotWithShape="0">
              <a:srgbClr val="333333">
                <a:alpha val="65000"/>
              </a:srgbClr>
            </a:outerShdw>
          </a:effectLst>
        </p:spPr>
      </p:pic>
      <p:sp>
        <p:nvSpPr>
          <p:cNvPr id="14" name="Freeform 13"/>
          <p:cNvSpPr/>
          <p:nvPr/>
        </p:nvSpPr>
        <p:spPr>
          <a:xfrm>
            <a:off x="3555124" y="2448700"/>
            <a:ext cx="331076" cy="178676"/>
          </a:xfrm>
          <a:custGeom>
            <a:avLst/>
            <a:gdLst>
              <a:gd name="connsiteX0" fmla="*/ 0 w 331076"/>
              <a:gd name="connsiteY0" fmla="*/ 94593 h 178676"/>
              <a:gd name="connsiteX1" fmla="*/ 189186 w 331076"/>
              <a:gd name="connsiteY1" fmla="*/ 94593 h 178676"/>
              <a:gd name="connsiteX2" fmla="*/ 236483 w 331076"/>
              <a:gd name="connsiteY2" fmla="*/ 63062 h 178676"/>
              <a:gd name="connsiteX3" fmla="*/ 283779 w 331076"/>
              <a:gd name="connsiteY3" fmla="*/ 31531 h 178676"/>
              <a:gd name="connsiteX4" fmla="*/ 331076 w 331076"/>
              <a:gd name="connsiteY4" fmla="*/ 0 h 1786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076" h="178676">
                <a:moveTo>
                  <a:pt x="0" y="94593"/>
                </a:moveTo>
                <a:cubicBezTo>
                  <a:pt x="126124" y="178676"/>
                  <a:pt x="63062" y="178676"/>
                  <a:pt x="189186" y="94593"/>
                </a:cubicBezTo>
                <a:lnTo>
                  <a:pt x="236483" y="63062"/>
                </a:lnTo>
                <a:lnTo>
                  <a:pt x="283779" y="31531"/>
                </a:lnTo>
                <a:lnTo>
                  <a:pt x="331076" y="0"/>
                </a:lnTo>
              </a:path>
            </a:pathLst>
          </a:custGeom>
          <a:ln w="254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5" name="Freeform 14"/>
          <p:cNvSpPr/>
          <p:nvPr/>
        </p:nvSpPr>
        <p:spPr>
          <a:xfrm>
            <a:off x="4495800" y="2448700"/>
            <a:ext cx="331076" cy="178676"/>
          </a:xfrm>
          <a:custGeom>
            <a:avLst/>
            <a:gdLst>
              <a:gd name="connsiteX0" fmla="*/ 0 w 331076"/>
              <a:gd name="connsiteY0" fmla="*/ 94593 h 178676"/>
              <a:gd name="connsiteX1" fmla="*/ 189186 w 331076"/>
              <a:gd name="connsiteY1" fmla="*/ 94593 h 178676"/>
              <a:gd name="connsiteX2" fmla="*/ 236483 w 331076"/>
              <a:gd name="connsiteY2" fmla="*/ 63062 h 178676"/>
              <a:gd name="connsiteX3" fmla="*/ 283779 w 331076"/>
              <a:gd name="connsiteY3" fmla="*/ 31531 h 178676"/>
              <a:gd name="connsiteX4" fmla="*/ 331076 w 331076"/>
              <a:gd name="connsiteY4" fmla="*/ 0 h 1786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076" h="178676">
                <a:moveTo>
                  <a:pt x="0" y="94593"/>
                </a:moveTo>
                <a:cubicBezTo>
                  <a:pt x="126124" y="178676"/>
                  <a:pt x="63062" y="178676"/>
                  <a:pt x="189186" y="94593"/>
                </a:cubicBezTo>
                <a:lnTo>
                  <a:pt x="236483" y="63062"/>
                </a:lnTo>
                <a:lnTo>
                  <a:pt x="283779" y="31531"/>
                </a:lnTo>
                <a:lnTo>
                  <a:pt x="331076" y="0"/>
                </a:lnTo>
              </a:path>
            </a:pathLst>
          </a:custGeom>
          <a:ln w="254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6" name="Freeform 15"/>
          <p:cNvSpPr/>
          <p:nvPr/>
        </p:nvSpPr>
        <p:spPr>
          <a:xfrm>
            <a:off x="5486400" y="2448700"/>
            <a:ext cx="331076" cy="178676"/>
          </a:xfrm>
          <a:custGeom>
            <a:avLst/>
            <a:gdLst>
              <a:gd name="connsiteX0" fmla="*/ 0 w 331076"/>
              <a:gd name="connsiteY0" fmla="*/ 94593 h 178676"/>
              <a:gd name="connsiteX1" fmla="*/ 189186 w 331076"/>
              <a:gd name="connsiteY1" fmla="*/ 94593 h 178676"/>
              <a:gd name="connsiteX2" fmla="*/ 236483 w 331076"/>
              <a:gd name="connsiteY2" fmla="*/ 63062 h 178676"/>
              <a:gd name="connsiteX3" fmla="*/ 283779 w 331076"/>
              <a:gd name="connsiteY3" fmla="*/ 31531 h 178676"/>
              <a:gd name="connsiteX4" fmla="*/ 331076 w 331076"/>
              <a:gd name="connsiteY4" fmla="*/ 0 h 1786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076" h="178676">
                <a:moveTo>
                  <a:pt x="0" y="94593"/>
                </a:moveTo>
                <a:cubicBezTo>
                  <a:pt x="126124" y="178676"/>
                  <a:pt x="63062" y="178676"/>
                  <a:pt x="189186" y="94593"/>
                </a:cubicBezTo>
                <a:lnTo>
                  <a:pt x="236483" y="63062"/>
                </a:lnTo>
                <a:lnTo>
                  <a:pt x="283779" y="31531"/>
                </a:lnTo>
                <a:lnTo>
                  <a:pt x="331076" y="0"/>
                </a:lnTo>
              </a:path>
            </a:pathLst>
          </a:custGeom>
          <a:ln w="254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8" name="Freeform 17"/>
          <p:cNvSpPr/>
          <p:nvPr/>
        </p:nvSpPr>
        <p:spPr>
          <a:xfrm>
            <a:off x="8355724" y="2209800"/>
            <a:ext cx="331076" cy="178676"/>
          </a:xfrm>
          <a:custGeom>
            <a:avLst/>
            <a:gdLst>
              <a:gd name="connsiteX0" fmla="*/ 0 w 331076"/>
              <a:gd name="connsiteY0" fmla="*/ 94593 h 178676"/>
              <a:gd name="connsiteX1" fmla="*/ 189186 w 331076"/>
              <a:gd name="connsiteY1" fmla="*/ 94593 h 178676"/>
              <a:gd name="connsiteX2" fmla="*/ 236483 w 331076"/>
              <a:gd name="connsiteY2" fmla="*/ 63062 h 178676"/>
              <a:gd name="connsiteX3" fmla="*/ 283779 w 331076"/>
              <a:gd name="connsiteY3" fmla="*/ 31531 h 178676"/>
              <a:gd name="connsiteX4" fmla="*/ 331076 w 331076"/>
              <a:gd name="connsiteY4" fmla="*/ 0 h 1786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076" h="178676">
                <a:moveTo>
                  <a:pt x="0" y="94593"/>
                </a:moveTo>
                <a:cubicBezTo>
                  <a:pt x="126124" y="178676"/>
                  <a:pt x="63062" y="178676"/>
                  <a:pt x="189186" y="94593"/>
                </a:cubicBezTo>
                <a:lnTo>
                  <a:pt x="236483" y="63062"/>
                </a:lnTo>
                <a:lnTo>
                  <a:pt x="283779" y="31531"/>
                </a:lnTo>
                <a:lnTo>
                  <a:pt x="331076" y="0"/>
                </a:lnTo>
              </a:path>
            </a:pathLst>
          </a:custGeom>
          <a:ln w="254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9" name="Freeform 18"/>
          <p:cNvSpPr/>
          <p:nvPr/>
        </p:nvSpPr>
        <p:spPr>
          <a:xfrm>
            <a:off x="3555124" y="2667000"/>
            <a:ext cx="331076" cy="178676"/>
          </a:xfrm>
          <a:custGeom>
            <a:avLst/>
            <a:gdLst>
              <a:gd name="connsiteX0" fmla="*/ 0 w 331076"/>
              <a:gd name="connsiteY0" fmla="*/ 94593 h 178676"/>
              <a:gd name="connsiteX1" fmla="*/ 189186 w 331076"/>
              <a:gd name="connsiteY1" fmla="*/ 94593 h 178676"/>
              <a:gd name="connsiteX2" fmla="*/ 236483 w 331076"/>
              <a:gd name="connsiteY2" fmla="*/ 63062 h 178676"/>
              <a:gd name="connsiteX3" fmla="*/ 283779 w 331076"/>
              <a:gd name="connsiteY3" fmla="*/ 31531 h 178676"/>
              <a:gd name="connsiteX4" fmla="*/ 331076 w 331076"/>
              <a:gd name="connsiteY4" fmla="*/ 0 h 1786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076" h="178676">
                <a:moveTo>
                  <a:pt x="0" y="94593"/>
                </a:moveTo>
                <a:cubicBezTo>
                  <a:pt x="126124" y="178676"/>
                  <a:pt x="63062" y="178676"/>
                  <a:pt x="189186" y="94593"/>
                </a:cubicBezTo>
                <a:lnTo>
                  <a:pt x="236483" y="63062"/>
                </a:lnTo>
                <a:lnTo>
                  <a:pt x="283779" y="31531"/>
                </a:lnTo>
                <a:lnTo>
                  <a:pt x="331076" y="0"/>
                </a:lnTo>
              </a:path>
            </a:pathLst>
          </a:custGeom>
          <a:ln w="254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0" name="Freeform 19"/>
          <p:cNvSpPr/>
          <p:nvPr/>
        </p:nvSpPr>
        <p:spPr>
          <a:xfrm>
            <a:off x="6450724" y="2451538"/>
            <a:ext cx="331076" cy="178676"/>
          </a:xfrm>
          <a:custGeom>
            <a:avLst/>
            <a:gdLst>
              <a:gd name="connsiteX0" fmla="*/ 0 w 331076"/>
              <a:gd name="connsiteY0" fmla="*/ 94593 h 178676"/>
              <a:gd name="connsiteX1" fmla="*/ 189186 w 331076"/>
              <a:gd name="connsiteY1" fmla="*/ 94593 h 178676"/>
              <a:gd name="connsiteX2" fmla="*/ 236483 w 331076"/>
              <a:gd name="connsiteY2" fmla="*/ 63062 h 178676"/>
              <a:gd name="connsiteX3" fmla="*/ 283779 w 331076"/>
              <a:gd name="connsiteY3" fmla="*/ 31531 h 178676"/>
              <a:gd name="connsiteX4" fmla="*/ 331076 w 331076"/>
              <a:gd name="connsiteY4" fmla="*/ 0 h 1786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076" h="178676">
                <a:moveTo>
                  <a:pt x="0" y="94593"/>
                </a:moveTo>
                <a:cubicBezTo>
                  <a:pt x="126124" y="178676"/>
                  <a:pt x="63062" y="178676"/>
                  <a:pt x="189186" y="94593"/>
                </a:cubicBezTo>
                <a:lnTo>
                  <a:pt x="236483" y="63062"/>
                </a:lnTo>
                <a:lnTo>
                  <a:pt x="283779" y="31531"/>
                </a:lnTo>
                <a:lnTo>
                  <a:pt x="331076" y="0"/>
                </a:lnTo>
              </a:path>
            </a:pathLst>
          </a:custGeom>
          <a:ln w="254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1" name="Freeform 20"/>
          <p:cNvSpPr/>
          <p:nvPr/>
        </p:nvSpPr>
        <p:spPr>
          <a:xfrm>
            <a:off x="7381166" y="2445923"/>
            <a:ext cx="331076" cy="178676"/>
          </a:xfrm>
          <a:custGeom>
            <a:avLst/>
            <a:gdLst>
              <a:gd name="connsiteX0" fmla="*/ 0 w 331076"/>
              <a:gd name="connsiteY0" fmla="*/ 94593 h 178676"/>
              <a:gd name="connsiteX1" fmla="*/ 189186 w 331076"/>
              <a:gd name="connsiteY1" fmla="*/ 94593 h 178676"/>
              <a:gd name="connsiteX2" fmla="*/ 236483 w 331076"/>
              <a:gd name="connsiteY2" fmla="*/ 63062 h 178676"/>
              <a:gd name="connsiteX3" fmla="*/ 283779 w 331076"/>
              <a:gd name="connsiteY3" fmla="*/ 31531 h 178676"/>
              <a:gd name="connsiteX4" fmla="*/ 331076 w 331076"/>
              <a:gd name="connsiteY4" fmla="*/ 0 h 1786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076" h="178676">
                <a:moveTo>
                  <a:pt x="0" y="94593"/>
                </a:moveTo>
                <a:cubicBezTo>
                  <a:pt x="126124" y="178676"/>
                  <a:pt x="63062" y="178676"/>
                  <a:pt x="189186" y="94593"/>
                </a:cubicBezTo>
                <a:lnTo>
                  <a:pt x="236483" y="63062"/>
                </a:lnTo>
                <a:lnTo>
                  <a:pt x="283779" y="31531"/>
                </a:lnTo>
                <a:lnTo>
                  <a:pt x="331076" y="0"/>
                </a:lnTo>
              </a:path>
            </a:pathLst>
          </a:custGeom>
          <a:ln w="254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xmlns="" val="106797685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3" name="Table 22"/>
          <p:cNvGraphicFramePr>
            <a:graphicFrameLocks noGrp="1"/>
          </p:cNvGraphicFramePr>
          <p:nvPr>
            <p:extLst>
              <p:ext uri="{D42A27DB-BD31-4B8C-83A1-F6EECF244321}">
                <p14:modId xmlns:p14="http://schemas.microsoft.com/office/powerpoint/2010/main" xmlns="" val="2586011909"/>
              </p:ext>
            </p:extLst>
          </p:nvPr>
        </p:nvGraphicFramePr>
        <p:xfrm>
          <a:off x="122242" y="1930667"/>
          <a:ext cx="8899514" cy="1407122"/>
        </p:xfrm>
        <a:graphic>
          <a:graphicData uri="http://schemas.openxmlformats.org/drawingml/2006/table">
            <a:tbl>
              <a:tblPr firstRow="1" firstCol="1" bandRow="1">
                <a:tableStyleId>{5C22544A-7EE6-4342-B048-85BDC9FD1C3A}</a:tableStyleId>
              </a:tblPr>
              <a:tblGrid>
                <a:gridCol w="3150271"/>
                <a:gridCol w="945081"/>
                <a:gridCol w="945081"/>
                <a:gridCol w="1023838"/>
                <a:gridCol w="945081"/>
                <a:gridCol w="945081"/>
                <a:gridCol w="945081"/>
              </a:tblGrid>
              <a:tr h="241521">
                <a:tc>
                  <a:txBody>
                    <a:bodyPr/>
                    <a:lstStyle/>
                    <a:p>
                      <a:pPr marL="0" marR="0" algn="ctr">
                        <a:spcBef>
                          <a:spcPts val="0"/>
                        </a:spcBef>
                        <a:spcAft>
                          <a:spcPts val="0"/>
                        </a:spcAft>
                      </a:pPr>
                      <a:r>
                        <a:rPr lang="en-US" sz="15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algn="ctr">
                        <a:spcBef>
                          <a:spcPts val="0"/>
                        </a:spcBef>
                        <a:spcAft>
                          <a:spcPts val="0"/>
                        </a:spcAft>
                      </a:pPr>
                      <a:r>
                        <a:rPr lang="en-US" sz="1500">
                          <a:solidFill>
                            <a:schemeClr val="tx1"/>
                          </a:solidFill>
                          <a:effectLst/>
                        </a:rPr>
                        <a:t>Image A</a:t>
                      </a:r>
                      <a:endParaRPr lang="en-US" sz="170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algn="ctr">
                        <a:spcBef>
                          <a:spcPts val="0"/>
                        </a:spcBef>
                        <a:spcAft>
                          <a:spcPts val="0"/>
                        </a:spcAft>
                      </a:pPr>
                      <a:r>
                        <a:rPr lang="en-US" sz="1500">
                          <a:solidFill>
                            <a:schemeClr val="tx1"/>
                          </a:solidFill>
                          <a:effectLst/>
                        </a:rPr>
                        <a:t>Image B</a:t>
                      </a:r>
                      <a:endParaRPr lang="en-US" sz="170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algn="ctr">
                        <a:spcBef>
                          <a:spcPts val="0"/>
                        </a:spcBef>
                        <a:spcAft>
                          <a:spcPts val="0"/>
                        </a:spcAft>
                      </a:pPr>
                      <a:r>
                        <a:rPr lang="en-US" sz="1500">
                          <a:solidFill>
                            <a:schemeClr val="tx1"/>
                          </a:solidFill>
                          <a:effectLst/>
                        </a:rPr>
                        <a:t>Image C</a:t>
                      </a:r>
                      <a:endParaRPr lang="en-US" sz="170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algn="ctr">
                        <a:spcBef>
                          <a:spcPts val="0"/>
                        </a:spcBef>
                        <a:spcAft>
                          <a:spcPts val="0"/>
                        </a:spcAft>
                      </a:pPr>
                      <a:r>
                        <a:rPr lang="en-US" sz="1500">
                          <a:solidFill>
                            <a:schemeClr val="tx1"/>
                          </a:solidFill>
                          <a:effectLst/>
                        </a:rPr>
                        <a:t>Image D</a:t>
                      </a:r>
                      <a:endParaRPr lang="en-US" sz="170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algn="ctr">
                        <a:spcBef>
                          <a:spcPts val="0"/>
                        </a:spcBef>
                        <a:spcAft>
                          <a:spcPts val="0"/>
                        </a:spcAft>
                      </a:pPr>
                      <a:r>
                        <a:rPr lang="en-US" sz="1500">
                          <a:solidFill>
                            <a:schemeClr val="tx1"/>
                          </a:solidFill>
                          <a:effectLst/>
                        </a:rPr>
                        <a:t>Image E</a:t>
                      </a:r>
                      <a:endParaRPr lang="en-US" sz="170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algn="ctr">
                        <a:spcBef>
                          <a:spcPts val="0"/>
                        </a:spcBef>
                        <a:spcAft>
                          <a:spcPts val="0"/>
                        </a:spcAft>
                      </a:pPr>
                      <a:r>
                        <a:rPr lang="en-US" sz="1500" dirty="0">
                          <a:solidFill>
                            <a:schemeClr val="tx1"/>
                          </a:solidFill>
                          <a:effectLst/>
                        </a:rPr>
                        <a:t>Image F</a:t>
                      </a:r>
                      <a:endParaRPr lang="en-US" sz="1700" dirty="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231020">
                <a:tc>
                  <a:txBody>
                    <a:bodyPr/>
                    <a:lstStyle/>
                    <a:p>
                      <a:pPr marL="0" marR="0">
                        <a:spcBef>
                          <a:spcPts val="0"/>
                        </a:spcBef>
                        <a:spcAft>
                          <a:spcPts val="0"/>
                        </a:spcAft>
                      </a:pPr>
                      <a:r>
                        <a:rPr lang="en-US" sz="1500" dirty="0" smtClean="0">
                          <a:solidFill>
                            <a:schemeClr val="tx1"/>
                          </a:solidFill>
                          <a:effectLst/>
                        </a:rPr>
                        <a:t>Simple Crater</a:t>
                      </a:r>
                      <a:endParaRPr lang="en-US" sz="1700" dirty="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1020">
                <a:tc>
                  <a:txBody>
                    <a:bodyPr/>
                    <a:lstStyle/>
                    <a:p>
                      <a:pPr marL="0" marR="0">
                        <a:spcBef>
                          <a:spcPts val="0"/>
                        </a:spcBef>
                        <a:spcAft>
                          <a:spcPts val="0"/>
                        </a:spcAft>
                      </a:pPr>
                      <a:r>
                        <a:rPr lang="en-US" sz="1500" dirty="0" smtClean="0">
                          <a:solidFill>
                            <a:schemeClr val="tx1"/>
                          </a:solidFill>
                          <a:effectLst/>
                          <a:latin typeface="+mn-lt"/>
                          <a:ea typeface="+mn-ea"/>
                          <a:cs typeface="+mn-cs"/>
                        </a:rPr>
                        <a:t>Complex</a:t>
                      </a:r>
                      <a:r>
                        <a:rPr lang="en-US" sz="1500" baseline="0" dirty="0" smtClean="0">
                          <a:solidFill>
                            <a:schemeClr val="tx1"/>
                          </a:solidFill>
                          <a:effectLst/>
                          <a:latin typeface="+mn-lt"/>
                          <a:ea typeface="+mn-ea"/>
                          <a:cs typeface="+mn-cs"/>
                        </a:rPr>
                        <a:t> Crater</a:t>
                      </a:r>
                      <a:endParaRPr lang="en-US" sz="1700" dirty="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1020">
                <a:tc>
                  <a:txBody>
                    <a:bodyPr/>
                    <a:lstStyle/>
                    <a:p>
                      <a:pPr marL="0" marR="0">
                        <a:spcBef>
                          <a:spcPts val="0"/>
                        </a:spcBef>
                        <a:spcAft>
                          <a:spcPts val="0"/>
                        </a:spcAft>
                      </a:pPr>
                      <a:r>
                        <a:rPr lang="en-US" sz="1500" dirty="0" smtClean="0">
                          <a:solidFill>
                            <a:schemeClr val="tx1"/>
                          </a:solidFill>
                          <a:effectLst/>
                          <a:latin typeface="+mn-lt"/>
                          <a:ea typeface="+mn-ea"/>
                          <a:cs typeface="+mn-cs"/>
                        </a:rPr>
                        <a:t>Preserved</a:t>
                      </a:r>
                      <a:r>
                        <a:rPr lang="en-US" sz="1500" baseline="0" dirty="0" smtClean="0">
                          <a:solidFill>
                            <a:schemeClr val="tx1"/>
                          </a:solidFill>
                          <a:effectLst/>
                          <a:latin typeface="+mn-lt"/>
                          <a:ea typeface="+mn-ea"/>
                          <a:cs typeface="+mn-cs"/>
                        </a:rPr>
                        <a:t> Crater</a:t>
                      </a:r>
                      <a:endParaRPr lang="en-US" sz="1700" dirty="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1020">
                <a:tc>
                  <a:txBody>
                    <a:bodyPr/>
                    <a:lstStyle/>
                    <a:p>
                      <a:pPr marL="0" marR="0">
                        <a:spcBef>
                          <a:spcPts val="0"/>
                        </a:spcBef>
                        <a:spcAft>
                          <a:spcPts val="0"/>
                        </a:spcAft>
                      </a:pPr>
                      <a:r>
                        <a:rPr lang="en-US" sz="1500" dirty="0" smtClean="0">
                          <a:solidFill>
                            <a:schemeClr val="tx1"/>
                          </a:solidFill>
                          <a:effectLst/>
                          <a:latin typeface="+mn-lt"/>
                          <a:ea typeface="+mn-ea"/>
                          <a:cs typeface="+mn-cs"/>
                        </a:rPr>
                        <a:t>Modified</a:t>
                      </a:r>
                      <a:r>
                        <a:rPr lang="en-US" sz="1500" baseline="0" dirty="0" smtClean="0">
                          <a:solidFill>
                            <a:schemeClr val="tx1"/>
                          </a:solidFill>
                          <a:effectLst/>
                          <a:latin typeface="+mn-lt"/>
                          <a:ea typeface="+mn-ea"/>
                          <a:cs typeface="+mn-cs"/>
                        </a:rPr>
                        <a:t> Crater</a:t>
                      </a:r>
                      <a:endParaRPr lang="en-US" sz="1700" dirty="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41521">
                <a:tc>
                  <a:txBody>
                    <a:bodyPr/>
                    <a:lstStyle/>
                    <a:p>
                      <a:pPr marL="0" marR="0">
                        <a:spcBef>
                          <a:spcPts val="0"/>
                        </a:spcBef>
                        <a:spcAft>
                          <a:spcPts val="0"/>
                        </a:spcAft>
                      </a:pPr>
                      <a:r>
                        <a:rPr lang="en-US" sz="1500" dirty="0" smtClean="0">
                          <a:solidFill>
                            <a:schemeClr val="tx1"/>
                          </a:solidFill>
                          <a:effectLst/>
                          <a:latin typeface="+mn-lt"/>
                          <a:ea typeface="+mn-ea"/>
                          <a:cs typeface="+mn-cs"/>
                        </a:rPr>
                        <a:t>Destroyed</a:t>
                      </a:r>
                      <a:r>
                        <a:rPr lang="en-US" sz="1500" baseline="0" dirty="0" smtClean="0">
                          <a:solidFill>
                            <a:schemeClr val="tx1"/>
                          </a:solidFill>
                          <a:effectLst/>
                          <a:latin typeface="+mn-lt"/>
                          <a:ea typeface="+mn-ea"/>
                          <a:cs typeface="+mn-cs"/>
                        </a:rPr>
                        <a:t> Crater</a:t>
                      </a:r>
                      <a:endParaRPr lang="en-US" sz="1700" dirty="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3" name="Content Placeholder 2"/>
          <p:cNvSpPr txBox="1">
            <a:spLocks/>
          </p:cNvSpPr>
          <p:nvPr/>
        </p:nvSpPr>
        <p:spPr bwMode="auto">
          <a:xfrm>
            <a:off x="-1" y="867074"/>
            <a:ext cx="9144001" cy="1037926"/>
          </a:xfrm>
          <a:prstGeom prst="rect">
            <a:avLst/>
          </a:prstGeom>
          <a:noFill/>
          <a:ln w="9525">
            <a:noFill/>
            <a:miter lim="800000"/>
            <a:headEnd/>
            <a:tailEnd/>
          </a:ln>
        </p:spPr>
        <p:txBody>
          <a:bodyPr/>
          <a:lstStyle/>
          <a:p>
            <a:r>
              <a:rPr lang="en-US" sz="2000" dirty="0" smtClean="0"/>
              <a:t>Look at the initial set of images.  Images are of craters on Earth (A), Mars (B), Earth’s Moon (C),Mercury (D), Venus (E), and </a:t>
            </a:r>
            <a:r>
              <a:rPr lang="en-US" sz="2000" dirty="0" err="1" smtClean="0"/>
              <a:t>Vesta</a:t>
            </a:r>
            <a:r>
              <a:rPr lang="en-US" sz="2000" dirty="0" smtClean="0"/>
              <a:t> (F).  </a:t>
            </a:r>
          </a:p>
          <a:p>
            <a:r>
              <a:rPr lang="en-US" sz="1900" b="1" dirty="0" smtClean="0"/>
              <a:t>Use a check mark to select the type and classification of each crater:</a:t>
            </a:r>
            <a:endParaRPr lang="en-US" sz="2000" dirty="0" smtClean="0">
              <a:solidFill>
                <a:srgbClr val="000000"/>
              </a:solidFill>
              <a:cs typeface="Arial" charset="0"/>
            </a:endParaRPr>
          </a:p>
          <a:p>
            <a:pPr eaLnBrk="0" hangingPunct="0">
              <a:spcBef>
                <a:spcPts val="0"/>
              </a:spcBef>
            </a:pPr>
            <a:endParaRPr lang="en-US" sz="2000" dirty="0" smtClean="0">
              <a:solidFill>
                <a:srgbClr val="000000"/>
              </a:solidFill>
              <a:cs typeface="Arial" charset="0"/>
            </a:endParaRPr>
          </a:p>
          <a:p>
            <a:pPr marL="342900" indent="-342900" eaLnBrk="0" hangingPunct="0">
              <a:spcBef>
                <a:spcPct val="20000"/>
              </a:spcBef>
            </a:pPr>
            <a:endParaRPr lang="en-US" sz="2000" dirty="0" smtClean="0">
              <a:solidFill>
                <a:srgbClr val="000000"/>
              </a:solidFill>
              <a:cs typeface="Arial" charset="0"/>
            </a:endParaRPr>
          </a:p>
          <a:p>
            <a:pPr marL="342900" indent="-342900" eaLnBrk="0" hangingPunct="0">
              <a:spcBef>
                <a:spcPct val="20000"/>
              </a:spcBef>
            </a:pPr>
            <a:endParaRPr lang="en-US" sz="2000" dirty="0">
              <a:solidFill>
                <a:srgbClr val="000000"/>
              </a:solidFill>
              <a:cs typeface="Arial" charset="0"/>
            </a:endParaRPr>
          </a:p>
        </p:txBody>
      </p:sp>
      <p:grpSp>
        <p:nvGrpSpPr>
          <p:cNvPr id="7" name="Group 6"/>
          <p:cNvGrpSpPr/>
          <p:nvPr/>
        </p:nvGrpSpPr>
        <p:grpSpPr>
          <a:xfrm>
            <a:off x="3151362" y="3429305"/>
            <a:ext cx="5764038" cy="3352495"/>
            <a:chOff x="1371600" y="1105162"/>
            <a:chExt cx="6324600" cy="3678530"/>
          </a:xfrm>
        </p:grpSpPr>
        <p:pic>
          <p:nvPicPr>
            <p:cNvPr id="8" name="Picture 7"/>
            <p:cNvPicPr>
              <a:picLocks noChangeAspect="1"/>
            </p:cNvPicPr>
            <p:nvPr/>
          </p:nvPicPr>
          <p:blipFill rotWithShape="1">
            <a:blip r:embed="rId2" cstate="print">
              <a:extLst>
                <a:ext uri="{28A0092B-C50C-407E-A947-70E740481C1C}">
                  <a14:useLocalDpi xmlns:a14="http://schemas.microsoft.com/office/drawing/2010/main" xmlns="" val="0"/>
                </a:ext>
              </a:extLst>
            </a:blip>
            <a:srcRect b="7244"/>
            <a:stretch/>
          </p:blipFill>
          <p:spPr>
            <a:xfrm>
              <a:off x="1371600" y="1105162"/>
              <a:ext cx="6324600" cy="3678529"/>
            </a:xfrm>
            <a:prstGeom prst="rect">
              <a:avLst/>
            </a:prstGeom>
            <a:ln>
              <a:noFill/>
            </a:ln>
            <a:effectLst>
              <a:outerShdw blurRad="292100" dist="139700" dir="2700000" algn="tl" rotWithShape="0">
                <a:srgbClr val="333333">
                  <a:alpha val="65000"/>
                </a:srgbClr>
              </a:outerShdw>
            </a:effectLst>
          </p:spPr>
        </p:pic>
        <p:pic>
          <p:nvPicPr>
            <p:cNvPr id="9" name="Picture 2" descr="http://photojournal.jpl.nasa.gov/jpegMod/PIA16489_modest.jpg"/>
            <p:cNvPicPr>
              <a:picLocks noChangeAspect="1" noChangeArrowheads="1"/>
            </p:cNvPicPr>
            <p:nvPr/>
          </p:nvPicPr>
          <p:blipFill>
            <a:blip r:embed="rId3" cstate="print"/>
            <a:srcRect b="6873"/>
            <a:stretch>
              <a:fillRect/>
            </a:stretch>
          </p:blipFill>
          <p:spPr bwMode="auto">
            <a:xfrm rot="10800000">
              <a:off x="5669129" y="2895601"/>
              <a:ext cx="1992299" cy="1888091"/>
            </a:xfrm>
            <a:prstGeom prst="rect">
              <a:avLst/>
            </a:prstGeom>
            <a:noFill/>
          </p:spPr>
        </p:pic>
        <p:sp>
          <p:nvSpPr>
            <p:cNvPr id="10" name="TextBox 9"/>
            <p:cNvSpPr txBox="1"/>
            <p:nvPr/>
          </p:nvSpPr>
          <p:spPr>
            <a:xfrm>
              <a:off x="7350712" y="2903733"/>
              <a:ext cx="298148" cy="400110"/>
            </a:xfrm>
            <a:prstGeom prst="rect">
              <a:avLst/>
            </a:prstGeom>
            <a:solidFill>
              <a:schemeClr val="bg1"/>
            </a:solidFill>
            <a:ln w="19050">
              <a:solidFill>
                <a:schemeClr val="tx1"/>
              </a:solidFill>
            </a:ln>
          </p:spPr>
          <p:txBody>
            <a:bodyPr wrap="square" rtlCol="0">
              <a:spAutoFit/>
            </a:bodyPr>
            <a:lstStyle/>
            <a:p>
              <a:pPr algn="ctr"/>
              <a:r>
                <a:rPr lang="en-US" sz="1400" b="1" dirty="0" smtClean="0"/>
                <a:t>F</a:t>
              </a:r>
              <a:endParaRPr lang="en-US" sz="1400" b="1" dirty="0"/>
            </a:p>
          </p:txBody>
        </p:sp>
        <p:sp>
          <p:nvSpPr>
            <p:cNvPr id="11" name="Rectangle 10"/>
            <p:cNvSpPr/>
            <p:nvPr/>
          </p:nvSpPr>
          <p:spPr>
            <a:xfrm>
              <a:off x="7515936" y="4554244"/>
              <a:ext cx="118858" cy="211691"/>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 name="Rectangle 5"/>
          <p:cNvSpPr/>
          <p:nvPr/>
        </p:nvSpPr>
        <p:spPr>
          <a:xfrm>
            <a:off x="0" y="0"/>
            <a:ext cx="9144000" cy="738664"/>
          </a:xfrm>
          <a:prstGeom prst="rect">
            <a:avLst/>
          </a:prstGeom>
          <a:noFill/>
        </p:spPr>
        <p:txBody>
          <a:bodyPr wrap="square">
            <a:spAutoFit/>
          </a:bodyPr>
          <a:lstStyle/>
          <a:p>
            <a:pPr lvl="0" algn="ctr" eaLnBrk="0" hangingPunct="0">
              <a:spcBef>
                <a:spcPts val="0"/>
              </a:spcBef>
              <a:defRPr/>
            </a:pPr>
            <a:endParaRPr lang="en-US" b="1" i="1" dirty="0" smtClean="0">
              <a:cs typeface="Arial" charset="0"/>
            </a:endParaRPr>
          </a:p>
          <a:p>
            <a:pPr lvl="0" algn="ctr" eaLnBrk="0" hangingPunct="0">
              <a:spcBef>
                <a:spcPts val="0"/>
              </a:spcBef>
              <a:defRPr/>
            </a:pPr>
            <a:r>
              <a:rPr lang="en-US" sz="2400" b="1" i="1" dirty="0" smtClean="0">
                <a:cs typeface="Arial" charset="0"/>
              </a:rPr>
              <a:t>PART </a:t>
            </a:r>
            <a:r>
              <a:rPr lang="en-US" sz="2400" b="1" i="1" dirty="0">
                <a:cs typeface="Arial" charset="0"/>
              </a:rPr>
              <a:t>4:  INITIAL OBSERVATIONS AND THE BIG PICTURE</a:t>
            </a:r>
            <a:endParaRPr lang="en-US" sz="2400" b="1" dirty="0">
              <a:cs typeface="Arial" charset="0"/>
            </a:endParaRPr>
          </a:p>
        </p:txBody>
      </p:sp>
      <p:sp>
        <p:nvSpPr>
          <p:cNvPr id="12" name="Content Placeholder 13"/>
          <p:cNvSpPr txBox="1">
            <a:spLocks/>
          </p:cNvSpPr>
          <p:nvPr/>
        </p:nvSpPr>
        <p:spPr>
          <a:xfrm>
            <a:off x="0" y="0"/>
            <a:ext cx="9146630" cy="838199"/>
          </a:xfrm>
          <a:prstGeom prst="rect">
            <a:avLst/>
          </a:prstGeom>
          <a:solidFill>
            <a:schemeClr val="bg1">
              <a:lumMod val="85000"/>
            </a:schemeClr>
          </a:solidFill>
          <a:ln>
            <a:solidFill>
              <a:schemeClr val="tx1"/>
            </a:solidFill>
          </a:ln>
        </p:spPr>
        <p:txBody>
          <a:bodyPr/>
          <a:lstStyle/>
          <a:p>
            <a:pPr marR="0" lvl="0" algn="ctr" defTabSz="914400" rtl="0" eaLnBrk="0" fontAlgn="base" latinLnBrk="0" hangingPunct="0">
              <a:lnSpc>
                <a:spcPct val="100000"/>
              </a:lnSpc>
              <a:spcBef>
                <a:spcPts val="0"/>
              </a:spcBef>
              <a:spcAft>
                <a:spcPct val="0"/>
              </a:spcAft>
              <a:buClrTx/>
              <a:buSzTx/>
              <a:buFont typeface="Arial" charset="0"/>
              <a:buNone/>
              <a:tabLst/>
              <a:defRPr/>
            </a:pPr>
            <a:endParaRPr kumimoji="0" lang="en-US" sz="1200" b="1" i="1" u="none" strike="noStrike" kern="1200" cap="none" spc="0" normalizeH="0" baseline="0" noProof="0" dirty="0" smtClean="0">
              <a:ln>
                <a:noFill/>
              </a:ln>
              <a:solidFill>
                <a:schemeClr val="tx1"/>
              </a:solidFill>
              <a:effectLst/>
              <a:uLnTx/>
              <a:uFillTx/>
              <a:latin typeface="Arial" charset="0"/>
              <a:ea typeface="+mn-ea"/>
              <a:cs typeface="Arial" charset="0"/>
            </a:endParaRPr>
          </a:p>
          <a:p>
            <a:pPr marR="0" lvl="0" algn="ctr" defTabSz="914400" rtl="0" eaLnBrk="0" fontAlgn="base" latinLnBrk="0" hangingPunct="0">
              <a:lnSpc>
                <a:spcPct val="100000"/>
              </a:lnSpc>
              <a:spcBef>
                <a:spcPts val="0"/>
              </a:spcBef>
              <a:spcAft>
                <a:spcPct val="0"/>
              </a:spcAft>
              <a:buClrTx/>
              <a:buSzTx/>
              <a:buFont typeface="Arial" charset="0"/>
              <a:buNone/>
              <a:tabLst/>
              <a:defRPr/>
            </a:pPr>
            <a:r>
              <a:rPr kumimoji="0" lang="en-US" sz="2400" b="1" i="1" u="none" strike="noStrike" kern="1200" cap="none" spc="0" normalizeH="0" baseline="0" noProof="0" dirty="0" smtClean="0">
                <a:ln>
                  <a:noFill/>
                </a:ln>
                <a:solidFill>
                  <a:schemeClr val="tx1"/>
                </a:solidFill>
                <a:effectLst/>
                <a:uLnTx/>
                <a:uFillTx/>
                <a:latin typeface="Arial" charset="0"/>
                <a:ea typeface="+mn-ea"/>
                <a:cs typeface="Arial" charset="0"/>
              </a:rPr>
              <a:t>PART 4:  INITIAL OBSERVATIONS AND THE BIG PICTURE</a:t>
            </a:r>
            <a:endParaRPr kumimoji="0" lang="en-US" sz="400" b="1" i="0" u="none" strike="noStrike" kern="1200" cap="none" spc="0" normalizeH="0" baseline="0" noProof="0" dirty="0" smtClean="0">
              <a:ln>
                <a:noFill/>
              </a:ln>
              <a:solidFill>
                <a:schemeClr val="tx1"/>
              </a:solidFill>
              <a:effectLst/>
              <a:uLnTx/>
              <a:uFillTx/>
              <a:cs typeface="Arial" charset="0"/>
            </a:endParaRPr>
          </a:p>
          <a:p>
            <a:pPr marL="463550" marR="0" lvl="1" indent="-350838" algn="ctr" defTabSz="914400" rtl="0" eaLnBrk="0" fontAlgn="base" latinLnBrk="0" hangingPunct="0">
              <a:lnSpc>
                <a:spcPct val="100000"/>
              </a:lnSpc>
              <a:spcBef>
                <a:spcPct val="20000"/>
              </a:spcBef>
              <a:spcAft>
                <a:spcPct val="0"/>
              </a:spcAft>
              <a:buClrTx/>
              <a:buSzTx/>
              <a:buFont typeface="Arial" charset="0"/>
              <a:buNone/>
              <a:tabLst/>
              <a:defRPr/>
            </a:pPr>
            <a:r>
              <a:rPr kumimoji="0" lang="en-US" sz="2000" b="0" i="0" u="none" strike="noStrike" kern="1200" cap="none" spc="0" normalizeH="0" baseline="0" noProof="0" dirty="0" smtClean="0">
                <a:ln>
                  <a:noFill/>
                </a:ln>
                <a:solidFill>
                  <a:schemeClr val="tx1"/>
                </a:solidFill>
                <a:effectLst/>
                <a:uLnTx/>
                <a:uFillTx/>
                <a:latin typeface="Arial" charset="0"/>
                <a:ea typeface="+mn-ea"/>
                <a:cs typeface="Arial" charset="0"/>
              </a:rPr>
              <a:t>   </a:t>
            </a:r>
          </a:p>
          <a:p>
            <a:pPr marL="342900" marR="0" lvl="0" indent="-342900" algn="ctr" defTabSz="914400" rtl="0" eaLnBrk="0" fontAlgn="base" latinLnBrk="0" hangingPunct="0">
              <a:lnSpc>
                <a:spcPct val="100000"/>
              </a:lnSpc>
              <a:spcBef>
                <a:spcPct val="20000"/>
              </a:spcBef>
              <a:spcAft>
                <a:spcPct val="0"/>
              </a:spcAft>
              <a:buClrTx/>
              <a:buSzTx/>
              <a:buFont typeface="Wingdings" pitchFamily="2" charset="2"/>
              <a:buChar char="Ø"/>
              <a:tabLst/>
              <a:defRPr/>
            </a:pPr>
            <a:endParaRPr kumimoji="0" lang="en-US" sz="600" b="0" i="0" u="none" strike="noStrike" kern="1200" cap="none" spc="0" normalizeH="0" baseline="0" noProof="0" dirty="0" smtClean="0">
              <a:ln>
                <a:noFill/>
              </a:ln>
              <a:solidFill>
                <a:schemeClr val="tx1"/>
              </a:solidFill>
              <a:effectLst/>
              <a:uLnTx/>
              <a:uFillTx/>
              <a:latin typeface="Arial" charset="0"/>
              <a:ea typeface="+mn-ea"/>
              <a:cs typeface="Arial" charset="0"/>
            </a:endParaRPr>
          </a:p>
        </p:txBody>
      </p:sp>
      <p:pic>
        <p:nvPicPr>
          <p:cNvPr id="13" name="Picture 1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457200" y="3466700"/>
            <a:ext cx="2567248" cy="3322320"/>
          </a:xfrm>
          <a:prstGeom prst="rect">
            <a:avLst/>
          </a:prstGeom>
          <a:ln>
            <a:solidFill>
              <a:schemeClr val="tx1"/>
            </a:solidFill>
          </a:ln>
          <a:effectLst>
            <a:outerShdw blurRad="292100" dist="139700" dir="2700000" algn="tl" rotWithShape="0">
              <a:srgbClr val="333333">
                <a:alpha val="65000"/>
              </a:srgbClr>
            </a:outerShdw>
          </a:effectLst>
        </p:spPr>
      </p:pic>
      <p:sp>
        <p:nvSpPr>
          <p:cNvPr id="14" name="Freeform 13"/>
          <p:cNvSpPr/>
          <p:nvPr/>
        </p:nvSpPr>
        <p:spPr>
          <a:xfrm>
            <a:off x="3555124" y="2447544"/>
            <a:ext cx="331076" cy="178676"/>
          </a:xfrm>
          <a:custGeom>
            <a:avLst/>
            <a:gdLst>
              <a:gd name="connsiteX0" fmla="*/ 0 w 331076"/>
              <a:gd name="connsiteY0" fmla="*/ 94593 h 178676"/>
              <a:gd name="connsiteX1" fmla="*/ 189186 w 331076"/>
              <a:gd name="connsiteY1" fmla="*/ 94593 h 178676"/>
              <a:gd name="connsiteX2" fmla="*/ 236483 w 331076"/>
              <a:gd name="connsiteY2" fmla="*/ 63062 h 178676"/>
              <a:gd name="connsiteX3" fmla="*/ 283779 w 331076"/>
              <a:gd name="connsiteY3" fmla="*/ 31531 h 178676"/>
              <a:gd name="connsiteX4" fmla="*/ 331076 w 331076"/>
              <a:gd name="connsiteY4" fmla="*/ 0 h 1786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076" h="178676">
                <a:moveTo>
                  <a:pt x="0" y="94593"/>
                </a:moveTo>
                <a:cubicBezTo>
                  <a:pt x="126124" y="178676"/>
                  <a:pt x="63062" y="178676"/>
                  <a:pt x="189186" y="94593"/>
                </a:cubicBezTo>
                <a:lnTo>
                  <a:pt x="236483" y="63062"/>
                </a:lnTo>
                <a:lnTo>
                  <a:pt x="283779" y="31531"/>
                </a:lnTo>
                <a:lnTo>
                  <a:pt x="331076" y="0"/>
                </a:lnTo>
              </a:path>
            </a:pathLst>
          </a:custGeom>
          <a:ln w="254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5" name="Freeform 14"/>
          <p:cNvSpPr/>
          <p:nvPr/>
        </p:nvSpPr>
        <p:spPr>
          <a:xfrm>
            <a:off x="4495800" y="2447544"/>
            <a:ext cx="331076" cy="178676"/>
          </a:xfrm>
          <a:custGeom>
            <a:avLst/>
            <a:gdLst>
              <a:gd name="connsiteX0" fmla="*/ 0 w 331076"/>
              <a:gd name="connsiteY0" fmla="*/ 94593 h 178676"/>
              <a:gd name="connsiteX1" fmla="*/ 189186 w 331076"/>
              <a:gd name="connsiteY1" fmla="*/ 94593 h 178676"/>
              <a:gd name="connsiteX2" fmla="*/ 236483 w 331076"/>
              <a:gd name="connsiteY2" fmla="*/ 63062 h 178676"/>
              <a:gd name="connsiteX3" fmla="*/ 283779 w 331076"/>
              <a:gd name="connsiteY3" fmla="*/ 31531 h 178676"/>
              <a:gd name="connsiteX4" fmla="*/ 331076 w 331076"/>
              <a:gd name="connsiteY4" fmla="*/ 0 h 1786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076" h="178676">
                <a:moveTo>
                  <a:pt x="0" y="94593"/>
                </a:moveTo>
                <a:cubicBezTo>
                  <a:pt x="126124" y="178676"/>
                  <a:pt x="63062" y="178676"/>
                  <a:pt x="189186" y="94593"/>
                </a:cubicBezTo>
                <a:lnTo>
                  <a:pt x="236483" y="63062"/>
                </a:lnTo>
                <a:lnTo>
                  <a:pt x="283779" y="31531"/>
                </a:lnTo>
                <a:lnTo>
                  <a:pt x="331076" y="0"/>
                </a:lnTo>
              </a:path>
            </a:pathLst>
          </a:custGeom>
          <a:ln w="254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6" name="Freeform 15"/>
          <p:cNvSpPr/>
          <p:nvPr/>
        </p:nvSpPr>
        <p:spPr>
          <a:xfrm>
            <a:off x="5486400" y="2447544"/>
            <a:ext cx="331076" cy="178676"/>
          </a:xfrm>
          <a:custGeom>
            <a:avLst/>
            <a:gdLst>
              <a:gd name="connsiteX0" fmla="*/ 0 w 331076"/>
              <a:gd name="connsiteY0" fmla="*/ 94593 h 178676"/>
              <a:gd name="connsiteX1" fmla="*/ 189186 w 331076"/>
              <a:gd name="connsiteY1" fmla="*/ 94593 h 178676"/>
              <a:gd name="connsiteX2" fmla="*/ 236483 w 331076"/>
              <a:gd name="connsiteY2" fmla="*/ 63062 h 178676"/>
              <a:gd name="connsiteX3" fmla="*/ 283779 w 331076"/>
              <a:gd name="connsiteY3" fmla="*/ 31531 h 178676"/>
              <a:gd name="connsiteX4" fmla="*/ 331076 w 331076"/>
              <a:gd name="connsiteY4" fmla="*/ 0 h 1786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076" h="178676">
                <a:moveTo>
                  <a:pt x="0" y="94593"/>
                </a:moveTo>
                <a:cubicBezTo>
                  <a:pt x="126124" y="178676"/>
                  <a:pt x="63062" y="178676"/>
                  <a:pt x="189186" y="94593"/>
                </a:cubicBezTo>
                <a:lnTo>
                  <a:pt x="236483" y="63062"/>
                </a:lnTo>
                <a:lnTo>
                  <a:pt x="283779" y="31531"/>
                </a:lnTo>
                <a:lnTo>
                  <a:pt x="331076" y="0"/>
                </a:lnTo>
              </a:path>
            </a:pathLst>
          </a:custGeom>
          <a:ln w="254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7" name="Freeform 16"/>
          <p:cNvSpPr/>
          <p:nvPr/>
        </p:nvSpPr>
        <p:spPr>
          <a:xfrm>
            <a:off x="5486400" y="2895600"/>
            <a:ext cx="331076" cy="178676"/>
          </a:xfrm>
          <a:custGeom>
            <a:avLst/>
            <a:gdLst>
              <a:gd name="connsiteX0" fmla="*/ 0 w 331076"/>
              <a:gd name="connsiteY0" fmla="*/ 94593 h 178676"/>
              <a:gd name="connsiteX1" fmla="*/ 189186 w 331076"/>
              <a:gd name="connsiteY1" fmla="*/ 94593 h 178676"/>
              <a:gd name="connsiteX2" fmla="*/ 236483 w 331076"/>
              <a:gd name="connsiteY2" fmla="*/ 63062 h 178676"/>
              <a:gd name="connsiteX3" fmla="*/ 283779 w 331076"/>
              <a:gd name="connsiteY3" fmla="*/ 31531 h 178676"/>
              <a:gd name="connsiteX4" fmla="*/ 331076 w 331076"/>
              <a:gd name="connsiteY4" fmla="*/ 0 h 1786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076" h="178676">
                <a:moveTo>
                  <a:pt x="0" y="94593"/>
                </a:moveTo>
                <a:cubicBezTo>
                  <a:pt x="126124" y="178676"/>
                  <a:pt x="63062" y="178676"/>
                  <a:pt x="189186" y="94593"/>
                </a:cubicBezTo>
                <a:lnTo>
                  <a:pt x="236483" y="63062"/>
                </a:lnTo>
                <a:lnTo>
                  <a:pt x="283779" y="31531"/>
                </a:lnTo>
                <a:lnTo>
                  <a:pt x="331076" y="0"/>
                </a:lnTo>
              </a:path>
            </a:pathLst>
          </a:custGeom>
          <a:ln w="254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8" name="Freeform 17"/>
          <p:cNvSpPr/>
          <p:nvPr/>
        </p:nvSpPr>
        <p:spPr>
          <a:xfrm>
            <a:off x="8355724" y="2209800"/>
            <a:ext cx="331076" cy="178676"/>
          </a:xfrm>
          <a:custGeom>
            <a:avLst/>
            <a:gdLst>
              <a:gd name="connsiteX0" fmla="*/ 0 w 331076"/>
              <a:gd name="connsiteY0" fmla="*/ 94593 h 178676"/>
              <a:gd name="connsiteX1" fmla="*/ 189186 w 331076"/>
              <a:gd name="connsiteY1" fmla="*/ 94593 h 178676"/>
              <a:gd name="connsiteX2" fmla="*/ 236483 w 331076"/>
              <a:gd name="connsiteY2" fmla="*/ 63062 h 178676"/>
              <a:gd name="connsiteX3" fmla="*/ 283779 w 331076"/>
              <a:gd name="connsiteY3" fmla="*/ 31531 h 178676"/>
              <a:gd name="connsiteX4" fmla="*/ 331076 w 331076"/>
              <a:gd name="connsiteY4" fmla="*/ 0 h 1786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076" h="178676">
                <a:moveTo>
                  <a:pt x="0" y="94593"/>
                </a:moveTo>
                <a:cubicBezTo>
                  <a:pt x="126124" y="178676"/>
                  <a:pt x="63062" y="178676"/>
                  <a:pt x="189186" y="94593"/>
                </a:cubicBezTo>
                <a:lnTo>
                  <a:pt x="236483" y="63062"/>
                </a:lnTo>
                <a:lnTo>
                  <a:pt x="283779" y="31531"/>
                </a:lnTo>
                <a:lnTo>
                  <a:pt x="331076" y="0"/>
                </a:lnTo>
              </a:path>
            </a:pathLst>
          </a:custGeom>
          <a:ln w="254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9" name="Freeform 18"/>
          <p:cNvSpPr/>
          <p:nvPr/>
        </p:nvSpPr>
        <p:spPr>
          <a:xfrm>
            <a:off x="4495800" y="2895600"/>
            <a:ext cx="331076" cy="178676"/>
          </a:xfrm>
          <a:custGeom>
            <a:avLst/>
            <a:gdLst>
              <a:gd name="connsiteX0" fmla="*/ 0 w 331076"/>
              <a:gd name="connsiteY0" fmla="*/ 94593 h 178676"/>
              <a:gd name="connsiteX1" fmla="*/ 189186 w 331076"/>
              <a:gd name="connsiteY1" fmla="*/ 94593 h 178676"/>
              <a:gd name="connsiteX2" fmla="*/ 236483 w 331076"/>
              <a:gd name="connsiteY2" fmla="*/ 63062 h 178676"/>
              <a:gd name="connsiteX3" fmla="*/ 283779 w 331076"/>
              <a:gd name="connsiteY3" fmla="*/ 31531 h 178676"/>
              <a:gd name="connsiteX4" fmla="*/ 331076 w 331076"/>
              <a:gd name="connsiteY4" fmla="*/ 0 h 1786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076" h="178676">
                <a:moveTo>
                  <a:pt x="0" y="94593"/>
                </a:moveTo>
                <a:cubicBezTo>
                  <a:pt x="126124" y="178676"/>
                  <a:pt x="63062" y="178676"/>
                  <a:pt x="189186" y="94593"/>
                </a:cubicBezTo>
                <a:lnTo>
                  <a:pt x="236483" y="63062"/>
                </a:lnTo>
                <a:lnTo>
                  <a:pt x="283779" y="31531"/>
                </a:lnTo>
                <a:lnTo>
                  <a:pt x="331076" y="0"/>
                </a:lnTo>
              </a:path>
            </a:pathLst>
          </a:custGeom>
          <a:ln w="254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0" name="Freeform 19"/>
          <p:cNvSpPr/>
          <p:nvPr/>
        </p:nvSpPr>
        <p:spPr>
          <a:xfrm>
            <a:off x="6450724" y="2433250"/>
            <a:ext cx="331076" cy="178676"/>
          </a:xfrm>
          <a:custGeom>
            <a:avLst/>
            <a:gdLst>
              <a:gd name="connsiteX0" fmla="*/ 0 w 331076"/>
              <a:gd name="connsiteY0" fmla="*/ 94593 h 178676"/>
              <a:gd name="connsiteX1" fmla="*/ 189186 w 331076"/>
              <a:gd name="connsiteY1" fmla="*/ 94593 h 178676"/>
              <a:gd name="connsiteX2" fmla="*/ 236483 w 331076"/>
              <a:gd name="connsiteY2" fmla="*/ 63062 h 178676"/>
              <a:gd name="connsiteX3" fmla="*/ 283779 w 331076"/>
              <a:gd name="connsiteY3" fmla="*/ 31531 h 178676"/>
              <a:gd name="connsiteX4" fmla="*/ 331076 w 331076"/>
              <a:gd name="connsiteY4" fmla="*/ 0 h 1786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076" h="178676">
                <a:moveTo>
                  <a:pt x="0" y="94593"/>
                </a:moveTo>
                <a:cubicBezTo>
                  <a:pt x="126124" y="178676"/>
                  <a:pt x="63062" y="178676"/>
                  <a:pt x="189186" y="94593"/>
                </a:cubicBezTo>
                <a:lnTo>
                  <a:pt x="236483" y="63062"/>
                </a:lnTo>
                <a:lnTo>
                  <a:pt x="283779" y="31531"/>
                </a:lnTo>
                <a:lnTo>
                  <a:pt x="331076" y="0"/>
                </a:lnTo>
              </a:path>
            </a:pathLst>
          </a:custGeom>
          <a:ln w="254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1" name="Freeform 20"/>
          <p:cNvSpPr/>
          <p:nvPr/>
        </p:nvSpPr>
        <p:spPr>
          <a:xfrm>
            <a:off x="7381166" y="2427635"/>
            <a:ext cx="331076" cy="178676"/>
          </a:xfrm>
          <a:custGeom>
            <a:avLst/>
            <a:gdLst>
              <a:gd name="connsiteX0" fmla="*/ 0 w 331076"/>
              <a:gd name="connsiteY0" fmla="*/ 94593 h 178676"/>
              <a:gd name="connsiteX1" fmla="*/ 189186 w 331076"/>
              <a:gd name="connsiteY1" fmla="*/ 94593 h 178676"/>
              <a:gd name="connsiteX2" fmla="*/ 236483 w 331076"/>
              <a:gd name="connsiteY2" fmla="*/ 63062 h 178676"/>
              <a:gd name="connsiteX3" fmla="*/ 283779 w 331076"/>
              <a:gd name="connsiteY3" fmla="*/ 31531 h 178676"/>
              <a:gd name="connsiteX4" fmla="*/ 331076 w 331076"/>
              <a:gd name="connsiteY4" fmla="*/ 0 h 1786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076" h="178676">
                <a:moveTo>
                  <a:pt x="0" y="94593"/>
                </a:moveTo>
                <a:cubicBezTo>
                  <a:pt x="126124" y="178676"/>
                  <a:pt x="63062" y="178676"/>
                  <a:pt x="189186" y="94593"/>
                </a:cubicBezTo>
                <a:lnTo>
                  <a:pt x="236483" y="63062"/>
                </a:lnTo>
                <a:lnTo>
                  <a:pt x="283779" y="31531"/>
                </a:lnTo>
                <a:lnTo>
                  <a:pt x="331076" y="0"/>
                </a:lnTo>
              </a:path>
            </a:pathLst>
          </a:custGeom>
          <a:ln w="254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2" name="Freeform 21"/>
          <p:cNvSpPr/>
          <p:nvPr/>
        </p:nvSpPr>
        <p:spPr>
          <a:xfrm>
            <a:off x="3555124" y="2667000"/>
            <a:ext cx="331076" cy="178676"/>
          </a:xfrm>
          <a:custGeom>
            <a:avLst/>
            <a:gdLst>
              <a:gd name="connsiteX0" fmla="*/ 0 w 331076"/>
              <a:gd name="connsiteY0" fmla="*/ 94593 h 178676"/>
              <a:gd name="connsiteX1" fmla="*/ 189186 w 331076"/>
              <a:gd name="connsiteY1" fmla="*/ 94593 h 178676"/>
              <a:gd name="connsiteX2" fmla="*/ 236483 w 331076"/>
              <a:gd name="connsiteY2" fmla="*/ 63062 h 178676"/>
              <a:gd name="connsiteX3" fmla="*/ 283779 w 331076"/>
              <a:gd name="connsiteY3" fmla="*/ 31531 h 178676"/>
              <a:gd name="connsiteX4" fmla="*/ 331076 w 331076"/>
              <a:gd name="connsiteY4" fmla="*/ 0 h 1786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076" h="178676">
                <a:moveTo>
                  <a:pt x="0" y="94593"/>
                </a:moveTo>
                <a:cubicBezTo>
                  <a:pt x="126124" y="178676"/>
                  <a:pt x="63062" y="178676"/>
                  <a:pt x="189186" y="94593"/>
                </a:cubicBezTo>
                <a:lnTo>
                  <a:pt x="236483" y="63062"/>
                </a:lnTo>
                <a:lnTo>
                  <a:pt x="283779" y="31531"/>
                </a:lnTo>
                <a:lnTo>
                  <a:pt x="331076" y="0"/>
                </a:lnTo>
              </a:path>
            </a:pathLst>
          </a:custGeom>
          <a:ln w="254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4" name="Freeform 23"/>
          <p:cNvSpPr/>
          <p:nvPr/>
        </p:nvSpPr>
        <p:spPr>
          <a:xfrm>
            <a:off x="7450468" y="2904744"/>
            <a:ext cx="331076" cy="178676"/>
          </a:xfrm>
          <a:custGeom>
            <a:avLst/>
            <a:gdLst>
              <a:gd name="connsiteX0" fmla="*/ 0 w 331076"/>
              <a:gd name="connsiteY0" fmla="*/ 94593 h 178676"/>
              <a:gd name="connsiteX1" fmla="*/ 189186 w 331076"/>
              <a:gd name="connsiteY1" fmla="*/ 94593 h 178676"/>
              <a:gd name="connsiteX2" fmla="*/ 236483 w 331076"/>
              <a:gd name="connsiteY2" fmla="*/ 63062 h 178676"/>
              <a:gd name="connsiteX3" fmla="*/ 283779 w 331076"/>
              <a:gd name="connsiteY3" fmla="*/ 31531 h 178676"/>
              <a:gd name="connsiteX4" fmla="*/ 331076 w 331076"/>
              <a:gd name="connsiteY4" fmla="*/ 0 h 1786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076" h="178676">
                <a:moveTo>
                  <a:pt x="0" y="94593"/>
                </a:moveTo>
                <a:cubicBezTo>
                  <a:pt x="126124" y="178676"/>
                  <a:pt x="63062" y="178676"/>
                  <a:pt x="189186" y="94593"/>
                </a:cubicBezTo>
                <a:lnTo>
                  <a:pt x="236483" y="63062"/>
                </a:lnTo>
                <a:lnTo>
                  <a:pt x="283779" y="31531"/>
                </a:lnTo>
                <a:lnTo>
                  <a:pt x="331076" y="0"/>
                </a:lnTo>
              </a:path>
            </a:pathLst>
          </a:custGeom>
          <a:ln w="254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5" name="Freeform 24"/>
          <p:cNvSpPr/>
          <p:nvPr/>
        </p:nvSpPr>
        <p:spPr>
          <a:xfrm>
            <a:off x="6459868" y="2904744"/>
            <a:ext cx="331076" cy="178676"/>
          </a:xfrm>
          <a:custGeom>
            <a:avLst/>
            <a:gdLst>
              <a:gd name="connsiteX0" fmla="*/ 0 w 331076"/>
              <a:gd name="connsiteY0" fmla="*/ 94593 h 178676"/>
              <a:gd name="connsiteX1" fmla="*/ 189186 w 331076"/>
              <a:gd name="connsiteY1" fmla="*/ 94593 h 178676"/>
              <a:gd name="connsiteX2" fmla="*/ 236483 w 331076"/>
              <a:gd name="connsiteY2" fmla="*/ 63062 h 178676"/>
              <a:gd name="connsiteX3" fmla="*/ 283779 w 331076"/>
              <a:gd name="connsiteY3" fmla="*/ 31531 h 178676"/>
              <a:gd name="connsiteX4" fmla="*/ 331076 w 331076"/>
              <a:gd name="connsiteY4" fmla="*/ 0 h 1786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076" h="178676">
                <a:moveTo>
                  <a:pt x="0" y="94593"/>
                </a:moveTo>
                <a:cubicBezTo>
                  <a:pt x="126124" y="178676"/>
                  <a:pt x="63062" y="178676"/>
                  <a:pt x="189186" y="94593"/>
                </a:cubicBezTo>
                <a:lnTo>
                  <a:pt x="236483" y="63062"/>
                </a:lnTo>
                <a:lnTo>
                  <a:pt x="283779" y="31531"/>
                </a:lnTo>
                <a:lnTo>
                  <a:pt x="331076" y="0"/>
                </a:lnTo>
              </a:path>
            </a:pathLst>
          </a:custGeom>
          <a:ln w="254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xmlns="" val="56023747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3" name="Table 22"/>
          <p:cNvGraphicFramePr>
            <a:graphicFrameLocks noGrp="1"/>
          </p:cNvGraphicFramePr>
          <p:nvPr>
            <p:extLst>
              <p:ext uri="{D42A27DB-BD31-4B8C-83A1-F6EECF244321}">
                <p14:modId xmlns:p14="http://schemas.microsoft.com/office/powerpoint/2010/main" xmlns="" val="2586011909"/>
              </p:ext>
            </p:extLst>
          </p:nvPr>
        </p:nvGraphicFramePr>
        <p:xfrm>
          <a:off x="122242" y="1930667"/>
          <a:ext cx="8899514" cy="1407122"/>
        </p:xfrm>
        <a:graphic>
          <a:graphicData uri="http://schemas.openxmlformats.org/drawingml/2006/table">
            <a:tbl>
              <a:tblPr firstRow="1" firstCol="1" bandRow="1">
                <a:tableStyleId>{5C22544A-7EE6-4342-B048-85BDC9FD1C3A}</a:tableStyleId>
              </a:tblPr>
              <a:tblGrid>
                <a:gridCol w="3150271"/>
                <a:gridCol w="945081"/>
                <a:gridCol w="945081"/>
                <a:gridCol w="1023838"/>
                <a:gridCol w="945081"/>
                <a:gridCol w="945081"/>
                <a:gridCol w="945081"/>
              </a:tblGrid>
              <a:tr h="241521">
                <a:tc>
                  <a:txBody>
                    <a:bodyPr/>
                    <a:lstStyle/>
                    <a:p>
                      <a:pPr marL="0" marR="0" algn="ctr">
                        <a:spcBef>
                          <a:spcPts val="0"/>
                        </a:spcBef>
                        <a:spcAft>
                          <a:spcPts val="0"/>
                        </a:spcAft>
                      </a:pPr>
                      <a:r>
                        <a:rPr lang="en-US" sz="15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algn="ctr">
                        <a:spcBef>
                          <a:spcPts val="0"/>
                        </a:spcBef>
                        <a:spcAft>
                          <a:spcPts val="0"/>
                        </a:spcAft>
                      </a:pPr>
                      <a:r>
                        <a:rPr lang="en-US" sz="1500">
                          <a:solidFill>
                            <a:schemeClr val="tx1"/>
                          </a:solidFill>
                          <a:effectLst/>
                        </a:rPr>
                        <a:t>Image A</a:t>
                      </a:r>
                      <a:endParaRPr lang="en-US" sz="170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algn="ctr">
                        <a:spcBef>
                          <a:spcPts val="0"/>
                        </a:spcBef>
                        <a:spcAft>
                          <a:spcPts val="0"/>
                        </a:spcAft>
                      </a:pPr>
                      <a:r>
                        <a:rPr lang="en-US" sz="1500">
                          <a:solidFill>
                            <a:schemeClr val="tx1"/>
                          </a:solidFill>
                          <a:effectLst/>
                        </a:rPr>
                        <a:t>Image B</a:t>
                      </a:r>
                      <a:endParaRPr lang="en-US" sz="170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algn="ctr">
                        <a:spcBef>
                          <a:spcPts val="0"/>
                        </a:spcBef>
                        <a:spcAft>
                          <a:spcPts val="0"/>
                        </a:spcAft>
                      </a:pPr>
                      <a:r>
                        <a:rPr lang="en-US" sz="1500">
                          <a:solidFill>
                            <a:schemeClr val="tx1"/>
                          </a:solidFill>
                          <a:effectLst/>
                        </a:rPr>
                        <a:t>Image C</a:t>
                      </a:r>
                      <a:endParaRPr lang="en-US" sz="170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algn="ctr">
                        <a:spcBef>
                          <a:spcPts val="0"/>
                        </a:spcBef>
                        <a:spcAft>
                          <a:spcPts val="0"/>
                        </a:spcAft>
                      </a:pPr>
                      <a:r>
                        <a:rPr lang="en-US" sz="1500">
                          <a:solidFill>
                            <a:schemeClr val="tx1"/>
                          </a:solidFill>
                          <a:effectLst/>
                        </a:rPr>
                        <a:t>Image D</a:t>
                      </a:r>
                      <a:endParaRPr lang="en-US" sz="170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algn="ctr">
                        <a:spcBef>
                          <a:spcPts val="0"/>
                        </a:spcBef>
                        <a:spcAft>
                          <a:spcPts val="0"/>
                        </a:spcAft>
                      </a:pPr>
                      <a:r>
                        <a:rPr lang="en-US" sz="1500">
                          <a:solidFill>
                            <a:schemeClr val="tx1"/>
                          </a:solidFill>
                          <a:effectLst/>
                        </a:rPr>
                        <a:t>Image E</a:t>
                      </a:r>
                      <a:endParaRPr lang="en-US" sz="170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algn="ctr">
                        <a:spcBef>
                          <a:spcPts val="0"/>
                        </a:spcBef>
                        <a:spcAft>
                          <a:spcPts val="0"/>
                        </a:spcAft>
                      </a:pPr>
                      <a:r>
                        <a:rPr lang="en-US" sz="1500" dirty="0">
                          <a:solidFill>
                            <a:schemeClr val="tx1"/>
                          </a:solidFill>
                          <a:effectLst/>
                        </a:rPr>
                        <a:t>Image F</a:t>
                      </a:r>
                      <a:endParaRPr lang="en-US" sz="1700" dirty="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231020">
                <a:tc>
                  <a:txBody>
                    <a:bodyPr/>
                    <a:lstStyle/>
                    <a:p>
                      <a:pPr marL="0" marR="0">
                        <a:spcBef>
                          <a:spcPts val="0"/>
                        </a:spcBef>
                        <a:spcAft>
                          <a:spcPts val="0"/>
                        </a:spcAft>
                      </a:pPr>
                      <a:r>
                        <a:rPr lang="en-US" sz="1500" dirty="0" smtClean="0">
                          <a:solidFill>
                            <a:schemeClr val="tx1"/>
                          </a:solidFill>
                          <a:effectLst/>
                        </a:rPr>
                        <a:t>Simple Crater</a:t>
                      </a:r>
                      <a:endParaRPr lang="en-US" sz="1700" dirty="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1020">
                <a:tc>
                  <a:txBody>
                    <a:bodyPr/>
                    <a:lstStyle/>
                    <a:p>
                      <a:pPr marL="0" marR="0">
                        <a:spcBef>
                          <a:spcPts val="0"/>
                        </a:spcBef>
                        <a:spcAft>
                          <a:spcPts val="0"/>
                        </a:spcAft>
                      </a:pPr>
                      <a:r>
                        <a:rPr lang="en-US" sz="1500" dirty="0" smtClean="0">
                          <a:solidFill>
                            <a:schemeClr val="tx1"/>
                          </a:solidFill>
                          <a:effectLst/>
                          <a:latin typeface="+mn-lt"/>
                          <a:ea typeface="+mn-ea"/>
                          <a:cs typeface="+mn-cs"/>
                        </a:rPr>
                        <a:t>Complex</a:t>
                      </a:r>
                      <a:r>
                        <a:rPr lang="en-US" sz="1500" baseline="0" dirty="0" smtClean="0">
                          <a:solidFill>
                            <a:schemeClr val="tx1"/>
                          </a:solidFill>
                          <a:effectLst/>
                          <a:latin typeface="+mn-lt"/>
                          <a:ea typeface="+mn-ea"/>
                          <a:cs typeface="+mn-cs"/>
                        </a:rPr>
                        <a:t> Crater</a:t>
                      </a:r>
                      <a:endParaRPr lang="en-US" sz="1700" dirty="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1020">
                <a:tc>
                  <a:txBody>
                    <a:bodyPr/>
                    <a:lstStyle/>
                    <a:p>
                      <a:pPr marL="0" marR="0">
                        <a:spcBef>
                          <a:spcPts val="0"/>
                        </a:spcBef>
                        <a:spcAft>
                          <a:spcPts val="0"/>
                        </a:spcAft>
                      </a:pPr>
                      <a:r>
                        <a:rPr lang="en-US" sz="1500" dirty="0" smtClean="0">
                          <a:solidFill>
                            <a:schemeClr val="tx1"/>
                          </a:solidFill>
                          <a:effectLst/>
                          <a:latin typeface="+mn-lt"/>
                          <a:ea typeface="+mn-ea"/>
                          <a:cs typeface="+mn-cs"/>
                        </a:rPr>
                        <a:t>Preserved</a:t>
                      </a:r>
                      <a:r>
                        <a:rPr lang="en-US" sz="1500" baseline="0" dirty="0" smtClean="0">
                          <a:solidFill>
                            <a:schemeClr val="tx1"/>
                          </a:solidFill>
                          <a:effectLst/>
                          <a:latin typeface="+mn-lt"/>
                          <a:ea typeface="+mn-ea"/>
                          <a:cs typeface="+mn-cs"/>
                        </a:rPr>
                        <a:t> Crater</a:t>
                      </a:r>
                      <a:endParaRPr lang="en-US" sz="1700" dirty="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1020">
                <a:tc>
                  <a:txBody>
                    <a:bodyPr/>
                    <a:lstStyle/>
                    <a:p>
                      <a:pPr marL="0" marR="0">
                        <a:spcBef>
                          <a:spcPts val="0"/>
                        </a:spcBef>
                        <a:spcAft>
                          <a:spcPts val="0"/>
                        </a:spcAft>
                      </a:pPr>
                      <a:r>
                        <a:rPr lang="en-US" sz="1500" dirty="0" smtClean="0">
                          <a:solidFill>
                            <a:schemeClr val="tx1"/>
                          </a:solidFill>
                          <a:effectLst/>
                          <a:latin typeface="+mn-lt"/>
                          <a:ea typeface="+mn-ea"/>
                          <a:cs typeface="+mn-cs"/>
                        </a:rPr>
                        <a:t>Modified</a:t>
                      </a:r>
                      <a:r>
                        <a:rPr lang="en-US" sz="1500" baseline="0" dirty="0" smtClean="0">
                          <a:solidFill>
                            <a:schemeClr val="tx1"/>
                          </a:solidFill>
                          <a:effectLst/>
                          <a:latin typeface="+mn-lt"/>
                          <a:ea typeface="+mn-ea"/>
                          <a:cs typeface="+mn-cs"/>
                        </a:rPr>
                        <a:t> Crater</a:t>
                      </a:r>
                      <a:endParaRPr lang="en-US" sz="1700" dirty="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41521">
                <a:tc>
                  <a:txBody>
                    <a:bodyPr/>
                    <a:lstStyle/>
                    <a:p>
                      <a:pPr marL="0" marR="0">
                        <a:spcBef>
                          <a:spcPts val="0"/>
                        </a:spcBef>
                        <a:spcAft>
                          <a:spcPts val="0"/>
                        </a:spcAft>
                      </a:pPr>
                      <a:r>
                        <a:rPr lang="en-US" sz="1500" dirty="0" smtClean="0">
                          <a:solidFill>
                            <a:schemeClr val="tx1"/>
                          </a:solidFill>
                          <a:effectLst/>
                          <a:latin typeface="+mn-lt"/>
                          <a:ea typeface="+mn-ea"/>
                          <a:cs typeface="+mn-cs"/>
                        </a:rPr>
                        <a:t>Destroyed</a:t>
                      </a:r>
                      <a:r>
                        <a:rPr lang="en-US" sz="1500" baseline="0" dirty="0" smtClean="0">
                          <a:solidFill>
                            <a:schemeClr val="tx1"/>
                          </a:solidFill>
                          <a:effectLst/>
                          <a:latin typeface="+mn-lt"/>
                          <a:ea typeface="+mn-ea"/>
                          <a:cs typeface="+mn-cs"/>
                        </a:rPr>
                        <a:t> Crater</a:t>
                      </a:r>
                      <a:endParaRPr lang="en-US" sz="1700" dirty="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3" name="Content Placeholder 2"/>
          <p:cNvSpPr txBox="1">
            <a:spLocks/>
          </p:cNvSpPr>
          <p:nvPr/>
        </p:nvSpPr>
        <p:spPr bwMode="auto">
          <a:xfrm>
            <a:off x="-1" y="867074"/>
            <a:ext cx="9144001" cy="1037926"/>
          </a:xfrm>
          <a:prstGeom prst="rect">
            <a:avLst/>
          </a:prstGeom>
          <a:noFill/>
          <a:ln w="9525">
            <a:noFill/>
            <a:miter lim="800000"/>
            <a:headEnd/>
            <a:tailEnd/>
          </a:ln>
        </p:spPr>
        <p:txBody>
          <a:bodyPr/>
          <a:lstStyle/>
          <a:p>
            <a:r>
              <a:rPr lang="en-US" sz="2000" dirty="0" smtClean="0"/>
              <a:t>Look at the initial set of images.  Images are of craters on Earth (A), Mars (B), Earth’s Moon (C),Mercury (D), Venus (E), and </a:t>
            </a:r>
            <a:r>
              <a:rPr lang="en-US" sz="2000" dirty="0" err="1" smtClean="0"/>
              <a:t>Vesta</a:t>
            </a:r>
            <a:r>
              <a:rPr lang="en-US" sz="2000" dirty="0" smtClean="0"/>
              <a:t> (F).  </a:t>
            </a:r>
          </a:p>
          <a:p>
            <a:r>
              <a:rPr lang="en-US" sz="1900" b="1" dirty="0" smtClean="0"/>
              <a:t>Use a check mark to select the type and classification of each crater:</a:t>
            </a:r>
            <a:endParaRPr lang="en-US" sz="2000" dirty="0" smtClean="0">
              <a:solidFill>
                <a:srgbClr val="000000"/>
              </a:solidFill>
              <a:cs typeface="Arial" charset="0"/>
            </a:endParaRPr>
          </a:p>
          <a:p>
            <a:r>
              <a:rPr lang="en-US" sz="1900" b="1" dirty="0" smtClean="0"/>
              <a:t> </a:t>
            </a:r>
            <a:endParaRPr lang="en-US" sz="2000" b="1" dirty="0" smtClean="0"/>
          </a:p>
          <a:p>
            <a:pPr eaLnBrk="0" hangingPunct="0">
              <a:spcBef>
                <a:spcPts val="0"/>
              </a:spcBef>
            </a:pPr>
            <a:endParaRPr lang="en-US" sz="2000" dirty="0" smtClean="0">
              <a:solidFill>
                <a:srgbClr val="000000"/>
              </a:solidFill>
              <a:cs typeface="Arial" charset="0"/>
            </a:endParaRPr>
          </a:p>
          <a:p>
            <a:pPr marL="342900" indent="-342900" eaLnBrk="0" hangingPunct="0">
              <a:spcBef>
                <a:spcPct val="20000"/>
              </a:spcBef>
            </a:pPr>
            <a:endParaRPr lang="en-US" sz="2000" dirty="0" smtClean="0">
              <a:solidFill>
                <a:srgbClr val="000000"/>
              </a:solidFill>
              <a:cs typeface="Arial" charset="0"/>
            </a:endParaRPr>
          </a:p>
          <a:p>
            <a:pPr marL="342900" indent="-342900" eaLnBrk="0" hangingPunct="0">
              <a:spcBef>
                <a:spcPct val="20000"/>
              </a:spcBef>
            </a:pPr>
            <a:endParaRPr lang="en-US" sz="2000" dirty="0">
              <a:solidFill>
                <a:srgbClr val="000000"/>
              </a:solidFill>
              <a:cs typeface="Arial" charset="0"/>
            </a:endParaRPr>
          </a:p>
        </p:txBody>
      </p:sp>
      <p:grpSp>
        <p:nvGrpSpPr>
          <p:cNvPr id="2" name="Group 6"/>
          <p:cNvGrpSpPr/>
          <p:nvPr/>
        </p:nvGrpSpPr>
        <p:grpSpPr>
          <a:xfrm>
            <a:off x="3151362" y="3429305"/>
            <a:ext cx="5764038" cy="3352495"/>
            <a:chOff x="1371600" y="1105162"/>
            <a:chExt cx="6324600" cy="3678530"/>
          </a:xfrm>
        </p:grpSpPr>
        <p:pic>
          <p:nvPicPr>
            <p:cNvPr id="8" name="Picture 7"/>
            <p:cNvPicPr>
              <a:picLocks noChangeAspect="1"/>
            </p:cNvPicPr>
            <p:nvPr/>
          </p:nvPicPr>
          <p:blipFill rotWithShape="1">
            <a:blip r:embed="rId2" cstate="print">
              <a:extLst>
                <a:ext uri="{28A0092B-C50C-407E-A947-70E740481C1C}">
                  <a14:useLocalDpi xmlns:a14="http://schemas.microsoft.com/office/drawing/2010/main" xmlns="" val="0"/>
                </a:ext>
              </a:extLst>
            </a:blip>
            <a:srcRect b="7244"/>
            <a:stretch/>
          </p:blipFill>
          <p:spPr>
            <a:xfrm>
              <a:off x="1371600" y="1105162"/>
              <a:ext cx="6324600" cy="3678529"/>
            </a:xfrm>
            <a:prstGeom prst="rect">
              <a:avLst/>
            </a:prstGeom>
            <a:ln>
              <a:noFill/>
            </a:ln>
            <a:effectLst>
              <a:outerShdw blurRad="292100" dist="139700" dir="2700000" algn="tl" rotWithShape="0">
                <a:srgbClr val="333333">
                  <a:alpha val="65000"/>
                </a:srgbClr>
              </a:outerShdw>
            </a:effectLst>
          </p:spPr>
        </p:pic>
        <p:pic>
          <p:nvPicPr>
            <p:cNvPr id="9" name="Picture 2" descr="http://photojournal.jpl.nasa.gov/jpegMod/PIA16489_modest.jpg"/>
            <p:cNvPicPr>
              <a:picLocks noChangeAspect="1" noChangeArrowheads="1"/>
            </p:cNvPicPr>
            <p:nvPr/>
          </p:nvPicPr>
          <p:blipFill>
            <a:blip r:embed="rId3" cstate="print"/>
            <a:srcRect b="6873"/>
            <a:stretch>
              <a:fillRect/>
            </a:stretch>
          </p:blipFill>
          <p:spPr bwMode="auto">
            <a:xfrm rot="10800000">
              <a:off x="5669129" y="2895601"/>
              <a:ext cx="1992299" cy="1888091"/>
            </a:xfrm>
            <a:prstGeom prst="rect">
              <a:avLst/>
            </a:prstGeom>
            <a:noFill/>
          </p:spPr>
        </p:pic>
        <p:sp>
          <p:nvSpPr>
            <p:cNvPr id="10" name="TextBox 9"/>
            <p:cNvSpPr txBox="1"/>
            <p:nvPr/>
          </p:nvSpPr>
          <p:spPr>
            <a:xfrm>
              <a:off x="7350712" y="2903733"/>
              <a:ext cx="298148" cy="400110"/>
            </a:xfrm>
            <a:prstGeom prst="rect">
              <a:avLst/>
            </a:prstGeom>
            <a:solidFill>
              <a:schemeClr val="bg1"/>
            </a:solidFill>
            <a:ln w="19050">
              <a:solidFill>
                <a:schemeClr val="tx1"/>
              </a:solidFill>
            </a:ln>
          </p:spPr>
          <p:txBody>
            <a:bodyPr wrap="square" rtlCol="0">
              <a:spAutoFit/>
            </a:bodyPr>
            <a:lstStyle/>
            <a:p>
              <a:pPr algn="ctr"/>
              <a:r>
                <a:rPr lang="en-US" sz="1400" b="1" dirty="0" smtClean="0"/>
                <a:t>F</a:t>
              </a:r>
              <a:endParaRPr lang="en-US" sz="1400" b="1" dirty="0"/>
            </a:p>
          </p:txBody>
        </p:sp>
        <p:sp>
          <p:nvSpPr>
            <p:cNvPr id="11" name="Rectangle 10"/>
            <p:cNvSpPr/>
            <p:nvPr/>
          </p:nvSpPr>
          <p:spPr>
            <a:xfrm>
              <a:off x="7515936" y="4554244"/>
              <a:ext cx="118858" cy="211691"/>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 name="Rectangle 5"/>
          <p:cNvSpPr/>
          <p:nvPr/>
        </p:nvSpPr>
        <p:spPr>
          <a:xfrm>
            <a:off x="0" y="0"/>
            <a:ext cx="9144000" cy="738664"/>
          </a:xfrm>
          <a:prstGeom prst="rect">
            <a:avLst/>
          </a:prstGeom>
          <a:noFill/>
        </p:spPr>
        <p:txBody>
          <a:bodyPr wrap="square">
            <a:spAutoFit/>
          </a:bodyPr>
          <a:lstStyle/>
          <a:p>
            <a:pPr lvl="0" algn="ctr" eaLnBrk="0" hangingPunct="0">
              <a:spcBef>
                <a:spcPts val="0"/>
              </a:spcBef>
              <a:defRPr/>
            </a:pPr>
            <a:endParaRPr lang="en-US" b="1" i="1" dirty="0" smtClean="0">
              <a:cs typeface="Arial" charset="0"/>
            </a:endParaRPr>
          </a:p>
          <a:p>
            <a:pPr lvl="0" algn="ctr" eaLnBrk="0" hangingPunct="0">
              <a:spcBef>
                <a:spcPts val="0"/>
              </a:spcBef>
              <a:defRPr/>
            </a:pPr>
            <a:r>
              <a:rPr lang="en-US" sz="2400" b="1" i="1" dirty="0" smtClean="0">
                <a:cs typeface="Arial" charset="0"/>
              </a:rPr>
              <a:t>PART </a:t>
            </a:r>
            <a:r>
              <a:rPr lang="en-US" sz="2400" b="1" i="1" dirty="0">
                <a:cs typeface="Arial" charset="0"/>
              </a:rPr>
              <a:t>4:  INITIAL OBSERVATIONS AND THE BIG PICTURE</a:t>
            </a:r>
            <a:endParaRPr lang="en-US" sz="2400" b="1" dirty="0">
              <a:cs typeface="Arial" charset="0"/>
            </a:endParaRPr>
          </a:p>
        </p:txBody>
      </p:sp>
      <p:sp>
        <p:nvSpPr>
          <p:cNvPr id="12" name="Content Placeholder 13"/>
          <p:cNvSpPr txBox="1">
            <a:spLocks/>
          </p:cNvSpPr>
          <p:nvPr/>
        </p:nvSpPr>
        <p:spPr>
          <a:xfrm>
            <a:off x="0" y="0"/>
            <a:ext cx="9146630" cy="838199"/>
          </a:xfrm>
          <a:prstGeom prst="rect">
            <a:avLst/>
          </a:prstGeom>
          <a:solidFill>
            <a:schemeClr val="bg1">
              <a:lumMod val="85000"/>
            </a:schemeClr>
          </a:solidFill>
          <a:ln>
            <a:solidFill>
              <a:schemeClr val="tx1"/>
            </a:solidFill>
          </a:ln>
        </p:spPr>
        <p:txBody>
          <a:bodyPr/>
          <a:lstStyle/>
          <a:p>
            <a:pPr marR="0" lvl="0" algn="ctr" defTabSz="914400" rtl="0" eaLnBrk="0" fontAlgn="base" latinLnBrk="0" hangingPunct="0">
              <a:lnSpc>
                <a:spcPct val="100000"/>
              </a:lnSpc>
              <a:spcBef>
                <a:spcPts val="0"/>
              </a:spcBef>
              <a:spcAft>
                <a:spcPct val="0"/>
              </a:spcAft>
              <a:buClrTx/>
              <a:buSzTx/>
              <a:buFont typeface="Arial" charset="0"/>
              <a:buNone/>
              <a:tabLst/>
              <a:defRPr/>
            </a:pPr>
            <a:endParaRPr kumimoji="0" lang="en-US" sz="1200" b="1" i="1" u="none" strike="noStrike" kern="1200" cap="none" spc="0" normalizeH="0" baseline="0" noProof="0" dirty="0" smtClean="0">
              <a:ln>
                <a:noFill/>
              </a:ln>
              <a:solidFill>
                <a:schemeClr val="tx1"/>
              </a:solidFill>
              <a:effectLst/>
              <a:uLnTx/>
              <a:uFillTx/>
              <a:latin typeface="Arial" charset="0"/>
              <a:ea typeface="+mn-ea"/>
              <a:cs typeface="Arial" charset="0"/>
            </a:endParaRPr>
          </a:p>
          <a:p>
            <a:pPr marR="0" lvl="0" algn="ctr" defTabSz="914400" rtl="0" eaLnBrk="0" fontAlgn="base" latinLnBrk="0" hangingPunct="0">
              <a:lnSpc>
                <a:spcPct val="100000"/>
              </a:lnSpc>
              <a:spcBef>
                <a:spcPts val="0"/>
              </a:spcBef>
              <a:spcAft>
                <a:spcPct val="0"/>
              </a:spcAft>
              <a:buClrTx/>
              <a:buSzTx/>
              <a:buFont typeface="Arial" charset="0"/>
              <a:buNone/>
              <a:tabLst/>
              <a:defRPr/>
            </a:pPr>
            <a:r>
              <a:rPr kumimoji="0" lang="en-US" sz="2400" b="1" i="1" u="none" strike="noStrike" kern="1200" cap="none" spc="0" normalizeH="0" baseline="0" noProof="0" dirty="0" smtClean="0">
                <a:ln>
                  <a:noFill/>
                </a:ln>
                <a:solidFill>
                  <a:schemeClr val="tx1"/>
                </a:solidFill>
                <a:effectLst/>
                <a:uLnTx/>
                <a:uFillTx/>
                <a:latin typeface="Arial" charset="0"/>
                <a:ea typeface="+mn-ea"/>
                <a:cs typeface="Arial" charset="0"/>
              </a:rPr>
              <a:t>PART 4:  INITIAL OBSERVATIONS AND THE BIG PICTURE</a:t>
            </a:r>
            <a:endParaRPr kumimoji="0" lang="en-US" sz="400" b="1" i="0" u="none" strike="noStrike" kern="1200" cap="none" spc="0" normalizeH="0" baseline="0" noProof="0" dirty="0" smtClean="0">
              <a:ln>
                <a:noFill/>
              </a:ln>
              <a:solidFill>
                <a:schemeClr val="tx1"/>
              </a:solidFill>
              <a:effectLst/>
              <a:uLnTx/>
              <a:uFillTx/>
              <a:cs typeface="Arial" charset="0"/>
            </a:endParaRPr>
          </a:p>
          <a:p>
            <a:pPr marL="463550" marR="0" lvl="1" indent="-350838" algn="ctr" defTabSz="914400" rtl="0" eaLnBrk="0" fontAlgn="base" latinLnBrk="0" hangingPunct="0">
              <a:lnSpc>
                <a:spcPct val="100000"/>
              </a:lnSpc>
              <a:spcBef>
                <a:spcPct val="20000"/>
              </a:spcBef>
              <a:spcAft>
                <a:spcPct val="0"/>
              </a:spcAft>
              <a:buClrTx/>
              <a:buSzTx/>
              <a:buFont typeface="Arial" charset="0"/>
              <a:buNone/>
              <a:tabLst/>
              <a:defRPr/>
            </a:pPr>
            <a:r>
              <a:rPr kumimoji="0" lang="en-US" sz="2000" b="0" i="0" u="none" strike="noStrike" kern="1200" cap="none" spc="0" normalizeH="0" baseline="0" noProof="0" dirty="0" smtClean="0">
                <a:ln>
                  <a:noFill/>
                </a:ln>
                <a:solidFill>
                  <a:schemeClr val="tx1"/>
                </a:solidFill>
                <a:effectLst/>
                <a:uLnTx/>
                <a:uFillTx/>
                <a:latin typeface="Arial" charset="0"/>
                <a:ea typeface="+mn-ea"/>
                <a:cs typeface="Arial" charset="0"/>
              </a:rPr>
              <a:t>   </a:t>
            </a:r>
          </a:p>
          <a:p>
            <a:pPr marL="342900" marR="0" lvl="0" indent="-342900" algn="ctr" defTabSz="914400" rtl="0" eaLnBrk="0" fontAlgn="base" latinLnBrk="0" hangingPunct="0">
              <a:lnSpc>
                <a:spcPct val="100000"/>
              </a:lnSpc>
              <a:spcBef>
                <a:spcPct val="20000"/>
              </a:spcBef>
              <a:spcAft>
                <a:spcPct val="0"/>
              </a:spcAft>
              <a:buClrTx/>
              <a:buSzTx/>
              <a:buFont typeface="Wingdings" pitchFamily="2" charset="2"/>
              <a:buChar char="Ø"/>
              <a:tabLst/>
              <a:defRPr/>
            </a:pPr>
            <a:endParaRPr kumimoji="0" lang="en-US" sz="600" b="0" i="0" u="none" strike="noStrike" kern="1200" cap="none" spc="0" normalizeH="0" baseline="0" noProof="0" dirty="0" smtClean="0">
              <a:ln>
                <a:noFill/>
              </a:ln>
              <a:solidFill>
                <a:schemeClr val="tx1"/>
              </a:solidFill>
              <a:effectLst/>
              <a:uLnTx/>
              <a:uFillTx/>
              <a:latin typeface="Arial" charset="0"/>
              <a:ea typeface="+mn-ea"/>
              <a:cs typeface="Arial" charset="0"/>
            </a:endParaRPr>
          </a:p>
        </p:txBody>
      </p:sp>
      <p:pic>
        <p:nvPicPr>
          <p:cNvPr id="13" name="Picture 1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457200" y="3466700"/>
            <a:ext cx="2567248" cy="3322320"/>
          </a:xfrm>
          <a:prstGeom prst="rect">
            <a:avLst/>
          </a:prstGeom>
          <a:ln>
            <a:solidFill>
              <a:schemeClr val="tx1"/>
            </a:solidFill>
          </a:ln>
          <a:effectLst>
            <a:outerShdw blurRad="292100" dist="139700" dir="2700000" algn="tl" rotWithShape="0">
              <a:srgbClr val="333333">
                <a:alpha val="65000"/>
              </a:srgbClr>
            </a:outerShdw>
          </a:effectLst>
        </p:spPr>
      </p:pic>
      <p:sp>
        <p:nvSpPr>
          <p:cNvPr id="14" name="Freeform 13"/>
          <p:cNvSpPr/>
          <p:nvPr/>
        </p:nvSpPr>
        <p:spPr>
          <a:xfrm>
            <a:off x="3555124" y="2447544"/>
            <a:ext cx="331076" cy="178676"/>
          </a:xfrm>
          <a:custGeom>
            <a:avLst/>
            <a:gdLst>
              <a:gd name="connsiteX0" fmla="*/ 0 w 331076"/>
              <a:gd name="connsiteY0" fmla="*/ 94593 h 178676"/>
              <a:gd name="connsiteX1" fmla="*/ 189186 w 331076"/>
              <a:gd name="connsiteY1" fmla="*/ 94593 h 178676"/>
              <a:gd name="connsiteX2" fmla="*/ 236483 w 331076"/>
              <a:gd name="connsiteY2" fmla="*/ 63062 h 178676"/>
              <a:gd name="connsiteX3" fmla="*/ 283779 w 331076"/>
              <a:gd name="connsiteY3" fmla="*/ 31531 h 178676"/>
              <a:gd name="connsiteX4" fmla="*/ 331076 w 331076"/>
              <a:gd name="connsiteY4" fmla="*/ 0 h 1786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076" h="178676">
                <a:moveTo>
                  <a:pt x="0" y="94593"/>
                </a:moveTo>
                <a:cubicBezTo>
                  <a:pt x="126124" y="178676"/>
                  <a:pt x="63062" y="178676"/>
                  <a:pt x="189186" y="94593"/>
                </a:cubicBezTo>
                <a:lnTo>
                  <a:pt x="236483" y="63062"/>
                </a:lnTo>
                <a:lnTo>
                  <a:pt x="283779" y="31531"/>
                </a:lnTo>
                <a:lnTo>
                  <a:pt x="331076" y="0"/>
                </a:lnTo>
              </a:path>
            </a:pathLst>
          </a:custGeom>
          <a:ln w="254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5" name="Freeform 14"/>
          <p:cNvSpPr/>
          <p:nvPr/>
        </p:nvSpPr>
        <p:spPr>
          <a:xfrm>
            <a:off x="4495800" y="2447544"/>
            <a:ext cx="331076" cy="178676"/>
          </a:xfrm>
          <a:custGeom>
            <a:avLst/>
            <a:gdLst>
              <a:gd name="connsiteX0" fmla="*/ 0 w 331076"/>
              <a:gd name="connsiteY0" fmla="*/ 94593 h 178676"/>
              <a:gd name="connsiteX1" fmla="*/ 189186 w 331076"/>
              <a:gd name="connsiteY1" fmla="*/ 94593 h 178676"/>
              <a:gd name="connsiteX2" fmla="*/ 236483 w 331076"/>
              <a:gd name="connsiteY2" fmla="*/ 63062 h 178676"/>
              <a:gd name="connsiteX3" fmla="*/ 283779 w 331076"/>
              <a:gd name="connsiteY3" fmla="*/ 31531 h 178676"/>
              <a:gd name="connsiteX4" fmla="*/ 331076 w 331076"/>
              <a:gd name="connsiteY4" fmla="*/ 0 h 1786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076" h="178676">
                <a:moveTo>
                  <a:pt x="0" y="94593"/>
                </a:moveTo>
                <a:cubicBezTo>
                  <a:pt x="126124" y="178676"/>
                  <a:pt x="63062" y="178676"/>
                  <a:pt x="189186" y="94593"/>
                </a:cubicBezTo>
                <a:lnTo>
                  <a:pt x="236483" y="63062"/>
                </a:lnTo>
                <a:lnTo>
                  <a:pt x="283779" y="31531"/>
                </a:lnTo>
                <a:lnTo>
                  <a:pt x="331076" y="0"/>
                </a:lnTo>
              </a:path>
            </a:pathLst>
          </a:custGeom>
          <a:ln w="254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6" name="Freeform 15"/>
          <p:cNvSpPr/>
          <p:nvPr/>
        </p:nvSpPr>
        <p:spPr>
          <a:xfrm>
            <a:off x="5486400" y="2447544"/>
            <a:ext cx="331076" cy="178676"/>
          </a:xfrm>
          <a:custGeom>
            <a:avLst/>
            <a:gdLst>
              <a:gd name="connsiteX0" fmla="*/ 0 w 331076"/>
              <a:gd name="connsiteY0" fmla="*/ 94593 h 178676"/>
              <a:gd name="connsiteX1" fmla="*/ 189186 w 331076"/>
              <a:gd name="connsiteY1" fmla="*/ 94593 h 178676"/>
              <a:gd name="connsiteX2" fmla="*/ 236483 w 331076"/>
              <a:gd name="connsiteY2" fmla="*/ 63062 h 178676"/>
              <a:gd name="connsiteX3" fmla="*/ 283779 w 331076"/>
              <a:gd name="connsiteY3" fmla="*/ 31531 h 178676"/>
              <a:gd name="connsiteX4" fmla="*/ 331076 w 331076"/>
              <a:gd name="connsiteY4" fmla="*/ 0 h 1786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076" h="178676">
                <a:moveTo>
                  <a:pt x="0" y="94593"/>
                </a:moveTo>
                <a:cubicBezTo>
                  <a:pt x="126124" y="178676"/>
                  <a:pt x="63062" y="178676"/>
                  <a:pt x="189186" y="94593"/>
                </a:cubicBezTo>
                <a:lnTo>
                  <a:pt x="236483" y="63062"/>
                </a:lnTo>
                <a:lnTo>
                  <a:pt x="283779" y="31531"/>
                </a:lnTo>
                <a:lnTo>
                  <a:pt x="331076" y="0"/>
                </a:lnTo>
              </a:path>
            </a:pathLst>
          </a:custGeom>
          <a:ln w="254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7" name="Freeform 16"/>
          <p:cNvSpPr/>
          <p:nvPr/>
        </p:nvSpPr>
        <p:spPr>
          <a:xfrm>
            <a:off x="5486400" y="2895600"/>
            <a:ext cx="331076" cy="178676"/>
          </a:xfrm>
          <a:custGeom>
            <a:avLst/>
            <a:gdLst>
              <a:gd name="connsiteX0" fmla="*/ 0 w 331076"/>
              <a:gd name="connsiteY0" fmla="*/ 94593 h 178676"/>
              <a:gd name="connsiteX1" fmla="*/ 189186 w 331076"/>
              <a:gd name="connsiteY1" fmla="*/ 94593 h 178676"/>
              <a:gd name="connsiteX2" fmla="*/ 236483 w 331076"/>
              <a:gd name="connsiteY2" fmla="*/ 63062 h 178676"/>
              <a:gd name="connsiteX3" fmla="*/ 283779 w 331076"/>
              <a:gd name="connsiteY3" fmla="*/ 31531 h 178676"/>
              <a:gd name="connsiteX4" fmla="*/ 331076 w 331076"/>
              <a:gd name="connsiteY4" fmla="*/ 0 h 1786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076" h="178676">
                <a:moveTo>
                  <a:pt x="0" y="94593"/>
                </a:moveTo>
                <a:cubicBezTo>
                  <a:pt x="126124" y="178676"/>
                  <a:pt x="63062" y="178676"/>
                  <a:pt x="189186" y="94593"/>
                </a:cubicBezTo>
                <a:lnTo>
                  <a:pt x="236483" y="63062"/>
                </a:lnTo>
                <a:lnTo>
                  <a:pt x="283779" y="31531"/>
                </a:lnTo>
                <a:lnTo>
                  <a:pt x="331076" y="0"/>
                </a:lnTo>
              </a:path>
            </a:pathLst>
          </a:custGeom>
          <a:ln w="254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8" name="Freeform 17"/>
          <p:cNvSpPr/>
          <p:nvPr/>
        </p:nvSpPr>
        <p:spPr>
          <a:xfrm>
            <a:off x="8355724" y="2209800"/>
            <a:ext cx="331076" cy="178676"/>
          </a:xfrm>
          <a:custGeom>
            <a:avLst/>
            <a:gdLst>
              <a:gd name="connsiteX0" fmla="*/ 0 w 331076"/>
              <a:gd name="connsiteY0" fmla="*/ 94593 h 178676"/>
              <a:gd name="connsiteX1" fmla="*/ 189186 w 331076"/>
              <a:gd name="connsiteY1" fmla="*/ 94593 h 178676"/>
              <a:gd name="connsiteX2" fmla="*/ 236483 w 331076"/>
              <a:gd name="connsiteY2" fmla="*/ 63062 h 178676"/>
              <a:gd name="connsiteX3" fmla="*/ 283779 w 331076"/>
              <a:gd name="connsiteY3" fmla="*/ 31531 h 178676"/>
              <a:gd name="connsiteX4" fmla="*/ 331076 w 331076"/>
              <a:gd name="connsiteY4" fmla="*/ 0 h 1786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076" h="178676">
                <a:moveTo>
                  <a:pt x="0" y="94593"/>
                </a:moveTo>
                <a:cubicBezTo>
                  <a:pt x="126124" y="178676"/>
                  <a:pt x="63062" y="178676"/>
                  <a:pt x="189186" y="94593"/>
                </a:cubicBezTo>
                <a:lnTo>
                  <a:pt x="236483" y="63062"/>
                </a:lnTo>
                <a:lnTo>
                  <a:pt x="283779" y="31531"/>
                </a:lnTo>
                <a:lnTo>
                  <a:pt x="331076" y="0"/>
                </a:lnTo>
              </a:path>
            </a:pathLst>
          </a:custGeom>
          <a:ln w="254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9" name="Freeform 18"/>
          <p:cNvSpPr/>
          <p:nvPr/>
        </p:nvSpPr>
        <p:spPr>
          <a:xfrm>
            <a:off x="4495800" y="2895600"/>
            <a:ext cx="331076" cy="178676"/>
          </a:xfrm>
          <a:custGeom>
            <a:avLst/>
            <a:gdLst>
              <a:gd name="connsiteX0" fmla="*/ 0 w 331076"/>
              <a:gd name="connsiteY0" fmla="*/ 94593 h 178676"/>
              <a:gd name="connsiteX1" fmla="*/ 189186 w 331076"/>
              <a:gd name="connsiteY1" fmla="*/ 94593 h 178676"/>
              <a:gd name="connsiteX2" fmla="*/ 236483 w 331076"/>
              <a:gd name="connsiteY2" fmla="*/ 63062 h 178676"/>
              <a:gd name="connsiteX3" fmla="*/ 283779 w 331076"/>
              <a:gd name="connsiteY3" fmla="*/ 31531 h 178676"/>
              <a:gd name="connsiteX4" fmla="*/ 331076 w 331076"/>
              <a:gd name="connsiteY4" fmla="*/ 0 h 1786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076" h="178676">
                <a:moveTo>
                  <a:pt x="0" y="94593"/>
                </a:moveTo>
                <a:cubicBezTo>
                  <a:pt x="126124" y="178676"/>
                  <a:pt x="63062" y="178676"/>
                  <a:pt x="189186" y="94593"/>
                </a:cubicBezTo>
                <a:lnTo>
                  <a:pt x="236483" y="63062"/>
                </a:lnTo>
                <a:lnTo>
                  <a:pt x="283779" y="31531"/>
                </a:lnTo>
                <a:lnTo>
                  <a:pt x="331076" y="0"/>
                </a:lnTo>
              </a:path>
            </a:pathLst>
          </a:custGeom>
          <a:ln w="254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0" name="Freeform 19"/>
          <p:cNvSpPr/>
          <p:nvPr/>
        </p:nvSpPr>
        <p:spPr>
          <a:xfrm>
            <a:off x="6450724" y="2433250"/>
            <a:ext cx="331076" cy="178676"/>
          </a:xfrm>
          <a:custGeom>
            <a:avLst/>
            <a:gdLst>
              <a:gd name="connsiteX0" fmla="*/ 0 w 331076"/>
              <a:gd name="connsiteY0" fmla="*/ 94593 h 178676"/>
              <a:gd name="connsiteX1" fmla="*/ 189186 w 331076"/>
              <a:gd name="connsiteY1" fmla="*/ 94593 h 178676"/>
              <a:gd name="connsiteX2" fmla="*/ 236483 w 331076"/>
              <a:gd name="connsiteY2" fmla="*/ 63062 h 178676"/>
              <a:gd name="connsiteX3" fmla="*/ 283779 w 331076"/>
              <a:gd name="connsiteY3" fmla="*/ 31531 h 178676"/>
              <a:gd name="connsiteX4" fmla="*/ 331076 w 331076"/>
              <a:gd name="connsiteY4" fmla="*/ 0 h 1786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076" h="178676">
                <a:moveTo>
                  <a:pt x="0" y="94593"/>
                </a:moveTo>
                <a:cubicBezTo>
                  <a:pt x="126124" y="178676"/>
                  <a:pt x="63062" y="178676"/>
                  <a:pt x="189186" y="94593"/>
                </a:cubicBezTo>
                <a:lnTo>
                  <a:pt x="236483" y="63062"/>
                </a:lnTo>
                <a:lnTo>
                  <a:pt x="283779" y="31531"/>
                </a:lnTo>
                <a:lnTo>
                  <a:pt x="331076" y="0"/>
                </a:lnTo>
              </a:path>
            </a:pathLst>
          </a:custGeom>
          <a:ln w="254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1" name="Freeform 20"/>
          <p:cNvSpPr/>
          <p:nvPr/>
        </p:nvSpPr>
        <p:spPr>
          <a:xfrm>
            <a:off x="7381166" y="2427635"/>
            <a:ext cx="331076" cy="178676"/>
          </a:xfrm>
          <a:custGeom>
            <a:avLst/>
            <a:gdLst>
              <a:gd name="connsiteX0" fmla="*/ 0 w 331076"/>
              <a:gd name="connsiteY0" fmla="*/ 94593 h 178676"/>
              <a:gd name="connsiteX1" fmla="*/ 189186 w 331076"/>
              <a:gd name="connsiteY1" fmla="*/ 94593 h 178676"/>
              <a:gd name="connsiteX2" fmla="*/ 236483 w 331076"/>
              <a:gd name="connsiteY2" fmla="*/ 63062 h 178676"/>
              <a:gd name="connsiteX3" fmla="*/ 283779 w 331076"/>
              <a:gd name="connsiteY3" fmla="*/ 31531 h 178676"/>
              <a:gd name="connsiteX4" fmla="*/ 331076 w 331076"/>
              <a:gd name="connsiteY4" fmla="*/ 0 h 1786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076" h="178676">
                <a:moveTo>
                  <a:pt x="0" y="94593"/>
                </a:moveTo>
                <a:cubicBezTo>
                  <a:pt x="126124" y="178676"/>
                  <a:pt x="63062" y="178676"/>
                  <a:pt x="189186" y="94593"/>
                </a:cubicBezTo>
                <a:lnTo>
                  <a:pt x="236483" y="63062"/>
                </a:lnTo>
                <a:lnTo>
                  <a:pt x="283779" y="31531"/>
                </a:lnTo>
                <a:lnTo>
                  <a:pt x="331076" y="0"/>
                </a:lnTo>
              </a:path>
            </a:pathLst>
          </a:custGeom>
          <a:ln w="254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2" name="Freeform 21"/>
          <p:cNvSpPr/>
          <p:nvPr/>
        </p:nvSpPr>
        <p:spPr>
          <a:xfrm>
            <a:off x="3555124" y="2667000"/>
            <a:ext cx="331076" cy="178676"/>
          </a:xfrm>
          <a:custGeom>
            <a:avLst/>
            <a:gdLst>
              <a:gd name="connsiteX0" fmla="*/ 0 w 331076"/>
              <a:gd name="connsiteY0" fmla="*/ 94593 h 178676"/>
              <a:gd name="connsiteX1" fmla="*/ 189186 w 331076"/>
              <a:gd name="connsiteY1" fmla="*/ 94593 h 178676"/>
              <a:gd name="connsiteX2" fmla="*/ 236483 w 331076"/>
              <a:gd name="connsiteY2" fmla="*/ 63062 h 178676"/>
              <a:gd name="connsiteX3" fmla="*/ 283779 w 331076"/>
              <a:gd name="connsiteY3" fmla="*/ 31531 h 178676"/>
              <a:gd name="connsiteX4" fmla="*/ 331076 w 331076"/>
              <a:gd name="connsiteY4" fmla="*/ 0 h 1786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076" h="178676">
                <a:moveTo>
                  <a:pt x="0" y="94593"/>
                </a:moveTo>
                <a:cubicBezTo>
                  <a:pt x="126124" y="178676"/>
                  <a:pt x="63062" y="178676"/>
                  <a:pt x="189186" y="94593"/>
                </a:cubicBezTo>
                <a:lnTo>
                  <a:pt x="236483" y="63062"/>
                </a:lnTo>
                <a:lnTo>
                  <a:pt x="283779" y="31531"/>
                </a:lnTo>
                <a:lnTo>
                  <a:pt x="331076" y="0"/>
                </a:lnTo>
              </a:path>
            </a:pathLst>
          </a:custGeom>
          <a:ln w="254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4" name="Freeform 23"/>
          <p:cNvSpPr/>
          <p:nvPr/>
        </p:nvSpPr>
        <p:spPr>
          <a:xfrm>
            <a:off x="7450468" y="2904744"/>
            <a:ext cx="331076" cy="178676"/>
          </a:xfrm>
          <a:custGeom>
            <a:avLst/>
            <a:gdLst>
              <a:gd name="connsiteX0" fmla="*/ 0 w 331076"/>
              <a:gd name="connsiteY0" fmla="*/ 94593 h 178676"/>
              <a:gd name="connsiteX1" fmla="*/ 189186 w 331076"/>
              <a:gd name="connsiteY1" fmla="*/ 94593 h 178676"/>
              <a:gd name="connsiteX2" fmla="*/ 236483 w 331076"/>
              <a:gd name="connsiteY2" fmla="*/ 63062 h 178676"/>
              <a:gd name="connsiteX3" fmla="*/ 283779 w 331076"/>
              <a:gd name="connsiteY3" fmla="*/ 31531 h 178676"/>
              <a:gd name="connsiteX4" fmla="*/ 331076 w 331076"/>
              <a:gd name="connsiteY4" fmla="*/ 0 h 1786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076" h="178676">
                <a:moveTo>
                  <a:pt x="0" y="94593"/>
                </a:moveTo>
                <a:cubicBezTo>
                  <a:pt x="126124" y="178676"/>
                  <a:pt x="63062" y="178676"/>
                  <a:pt x="189186" y="94593"/>
                </a:cubicBezTo>
                <a:lnTo>
                  <a:pt x="236483" y="63062"/>
                </a:lnTo>
                <a:lnTo>
                  <a:pt x="283779" y="31531"/>
                </a:lnTo>
                <a:lnTo>
                  <a:pt x="331076" y="0"/>
                </a:lnTo>
              </a:path>
            </a:pathLst>
          </a:custGeom>
          <a:ln w="254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5" name="Freeform 24"/>
          <p:cNvSpPr/>
          <p:nvPr/>
        </p:nvSpPr>
        <p:spPr>
          <a:xfrm>
            <a:off x="6459868" y="2904744"/>
            <a:ext cx="331076" cy="178676"/>
          </a:xfrm>
          <a:custGeom>
            <a:avLst/>
            <a:gdLst>
              <a:gd name="connsiteX0" fmla="*/ 0 w 331076"/>
              <a:gd name="connsiteY0" fmla="*/ 94593 h 178676"/>
              <a:gd name="connsiteX1" fmla="*/ 189186 w 331076"/>
              <a:gd name="connsiteY1" fmla="*/ 94593 h 178676"/>
              <a:gd name="connsiteX2" fmla="*/ 236483 w 331076"/>
              <a:gd name="connsiteY2" fmla="*/ 63062 h 178676"/>
              <a:gd name="connsiteX3" fmla="*/ 283779 w 331076"/>
              <a:gd name="connsiteY3" fmla="*/ 31531 h 178676"/>
              <a:gd name="connsiteX4" fmla="*/ 331076 w 331076"/>
              <a:gd name="connsiteY4" fmla="*/ 0 h 1786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076" h="178676">
                <a:moveTo>
                  <a:pt x="0" y="94593"/>
                </a:moveTo>
                <a:cubicBezTo>
                  <a:pt x="126124" y="178676"/>
                  <a:pt x="63062" y="178676"/>
                  <a:pt x="189186" y="94593"/>
                </a:cubicBezTo>
                <a:lnTo>
                  <a:pt x="236483" y="63062"/>
                </a:lnTo>
                <a:lnTo>
                  <a:pt x="283779" y="31531"/>
                </a:lnTo>
                <a:lnTo>
                  <a:pt x="331076" y="0"/>
                </a:lnTo>
              </a:path>
            </a:pathLst>
          </a:custGeom>
          <a:ln w="254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xmlns="" val="56023747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3" name="Table 22"/>
          <p:cNvGraphicFramePr>
            <a:graphicFrameLocks noGrp="1"/>
          </p:cNvGraphicFramePr>
          <p:nvPr>
            <p:extLst>
              <p:ext uri="{D42A27DB-BD31-4B8C-83A1-F6EECF244321}">
                <p14:modId xmlns:p14="http://schemas.microsoft.com/office/powerpoint/2010/main" xmlns="" val="2586011909"/>
              </p:ext>
            </p:extLst>
          </p:nvPr>
        </p:nvGraphicFramePr>
        <p:xfrm>
          <a:off x="122242" y="1930667"/>
          <a:ext cx="8899514" cy="1407122"/>
        </p:xfrm>
        <a:graphic>
          <a:graphicData uri="http://schemas.openxmlformats.org/drawingml/2006/table">
            <a:tbl>
              <a:tblPr firstRow="1" firstCol="1" bandRow="1">
                <a:tableStyleId>{5C22544A-7EE6-4342-B048-85BDC9FD1C3A}</a:tableStyleId>
              </a:tblPr>
              <a:tblGrid>
                <a:gridCol w="3150271"/>
                <a:gridCol w="945081"/>
                <a:gridCol w="945081"/>
                <a:gridCol w="1023838"/>
                <a:gridCol w="945081"/>
                <a:gridCol w="945081"/>
                <a:gridCol w="945081"/>
              </a:tblGrid>
              <a:tr h="241521">
                <a:tc>
                  <a:txBody>
                    <a:bodyPr/>
                    <a:lstStyle/>
                    <a:p>
                      <a:pPr marL="0" marR="0" algn="ctr">
                        <a:spcBef>
                          <a:spcPts val="0"/>
                        </a:spcBef>
                        <a:spcAft>
                          <a:spcPts val="0"/>
                        </a:spcAft>
                      </a:pPr>
                      <a:r>
                        <a:rPr lang="en-US" sz="15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algn="ctr">
                        <a:spcBef>
                          <a:spcPts val="0"/>
                        </a:spcBef>
                        <a:spcAft>
                          <a:spcPts val="0"/>
                        </a:spcAft>
                      </a:pPr>
                      <a:r>
                        <a:rPr lang="en-US" sz="1500">
                          <a:solidFill>
                            <a:schemeClr val="tx1"/>
                          </a:solidFill>
                          <a:effectLst/>
                        </a:rPr>
                        <a:t>Image A</a:t>
                      </a:r>
                      <a:endParaRPr lang="en-US" sz="170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algn="ctr">
                        <a:spcBef>
                          <a:spcPts val="0"/>
                        </a:spcBef>
                        <a:spcAft>
                          <a:spcPts val="0"/>
                        </a:spcAft>
                      </a:pPr>
                      <a:r>
                        <a:rPr lang="en-US" sz="1500">
                          <a:solidFill>
                            <a:schemeClr val="tx1"/>
                          </a:solidFill>
                          <a:effectLst/>
                        </a:rPr>
                        <a:t>Image B</a:t>
                      </a:r>
                      <a:endParaRPr lang="en-US" sz="170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algn="ctr">
                        <a:spcBef>
                          <a:spcPts val="0"/>
                        </a:spcBef>
                        <a:spcAft>
                          <a:spcPts val="0"/>
                        </a:spcAft>
                      </a:pPr>
                      <a:r>
                        <a:rPr lang="en-US" sz="1500">
                          <a:solidFill>
                            <a:schemeClr val="tx1"/>
                          </a:solidFill>
                          <a:effectLst/>
                        </a:rPr>
                        <a:t>Image C</a:t>
                      </a:r>
                      <a:endParaRPr lang="en-US" sz="170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algn="ctr">
                        <a:spcBef>
                          <a:spcPts val="0"/>
                        </a:spcBef>
                        <a:spcAft>
                          <a:spcPts val="0"/>
                        </a:spcAft>
                      </a:pPr>
                      <a:r>
                        <a:rPr lang="en-US" sz="1500">
                          <a:solidFill>
                            <a:schemeClr val="tx1"/>
                          </a:solidFill>
                          <a:effectLst/>
                        </a:rPr>
                        <a:t>Image D</a:t>
                      </a:r>
                      <a:endParaRPr lang="en-US" sz="170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algn="ctr">
                        <a:spcBef>
                          <a:spcPts val="0"/>
                        </a:spcBef>
                        <a:spcAft>
                          <a:spcPts val="0"/>
                        </a:spcAft>
                      </a:pPr>
                      <a:r>
                        <a:rPr lang="en-US" sz="1500">
                          <a:solidFill>
                            <a:schemeClr val="tx1"/>
                          </a:solidFill>
                          <a:effectLst/>
                        </a:rPr>
                        <a:t>Image E</a:t>
                      </a:r>
                      <a:endParaRPr lang="en-US" sz="170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algn="ctr">
                        <a:spcBef>
                          <a:spcPts val="0"/>
                        </a:spcBef>
                        <a:spcAft>
                          <a:spcPts val="0"/>
                        </a:spcAft>
                      </a:pPr>
                      <a:r>
                        <a:rPr lang="en-US" sz="1500" dirty="0">
                          <a:solidFill>
                            <a:schemeClr val="tx1"/>
                          </a:solidFill>
                          <a:effectLst/>
                        </a:rPr>
                        <a:t>Image F</a:t>
                      </a:r>
                      <a:endParaRPr lang="en-US" sz="1700" dirty="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231020">
                <a:tc>
                  <a:txBody>
                    <a:bodyPr/>
                    <a:lstStyle/>
                    <a:p>
                      <a:pPr marL="0" marR="0">
                        <a:spcBef>
                          <a:spcPts val="0"/>
                        </a:spcBef>
                        <a:spcAft>
                          <a:spcPts val="0"/>
                        </a:spcAft>
                      </a:pPr>
                      <a:r>
                        <a:rPr lang="en-US" sz="1500" dirty="0" smtClean="0">
                          <a:solidFill>
                            <a:schemeClr val="tx1"/>
                          </a:solidFill>
                          <a:effectLst/>
                        </a:rPr>
                        <a:t>Simple Crater</a:t>
                      </a:r>
                      <a:endParaRPr lang="en-US" sz="1700" dirty="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1020">
                <a:tc>
                  <a:txBody>
                    <a:bodyPr/>
                    <a:lstStyle/>
                    <a:p>
                      <a:pPr marL="0" marR="0">
                        <a:spcBef>
                          <a:spcPts val="0"/>
                        </a:spcBef>
                        <a:spcAft>
                          <a:spcPts val="0"/>
                        </a:spcAft>
                      </a:pPr>
                      <a:r>
                        <a:rPr lang="en-US" sz="1500" dirty="0" smtClean="0">
                          <a:solidFill>
                            <a:schemeClr val="tx1"/>
                          </a:solidFill>
                          <a:effectLst/>
                          <a:latin typeface="+mn-lt"/>
                          <a:ea typeface="+mn-ea"/>
                          <a:cs typeface="+mn-cs"/>
                        </a:rPr>
                        <a:t>Complex</a:t>
                      </a:r>
                      <a:r>
                        <a:rPr lang="en-US" sz="1500" baseline="0" dirty="0" smtClean="0">
                          <a:solidFill>
                            <a:schemeClr val="tx1"/>
                          </a:solidFill>
                          <a:effectLst/>
                          <a:latin typeface="+mn-lt"/>
                          <a:ea typeface="+mn-ea"/>
                          <a:cs typeface="+mn-cs"/>
                        </a:rPr>
                        <a:t> Crater</a:t>
                      </a:r>
                      <a:endParaRPr lang="en-US" sz="1700" dirty="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1020">
                <a:tc>
                  <a:txBody>
                    <a:bodyPr/>
                    <a:lstStyle/>
                    <a:p>
                      <a:pPr marL="0" marR="0">
                        <a:spcBef>
                          <a:spcPts val="0"/>
                        </a:spcBef>
                        <a:spcAft>
                          <a:spcPts val="0"/>
                        </a:spcAft>
                      </a:pPr>
                      <a:r>
                        <a:rPr lang="en-US" sz="1500" dirty="0" smtClean="0">
                          <a:solidFill>
                            <a:schemeClr val="tx1"/>
                          </a:solidFill>
                          <a:effectLst/>
                          <a:latin typeface="+mn-lt"/>
                          <a:ea typeface="+mn-ea"/>
                          <a:cs typeface="+mn-cs"/>
                        </a:rPr>
                        <a:t>Preserved</a:t>
                      </a:r>
                      <a:r>
                        <a:rPr lang="en-US" sz="1500" baseline="0" dirty="0" smtClean="0">
                          <a:solidFill>
                            <a:schemeClr val="tx1"/>
                          </a:solidFill>
                          <a:effectLst/>
                          <a:latin typeface="+mn-lt"/>
                          <a:ea typeface="+mn-ea"/>
                          <a:cs typeface="+mn-cs"/>
                        </a:rPr>
                        <a:t> Crater</a:t>
                      </a:r>
                      <a:endParaRPr lang="en-US" sz="1700" dirty="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1020">
                <a:tc>
                  <a:txBody>
                    <a:bodyPr/>
                    <a:lstStyle/>
                    <a:p>
                      <a:pPr marL="0" marR="0">
                        <a:spcBef>
                          <a:spcPts val="0"/>
                        </a:spcBef>
                        <a:spcAft>
                          <a:spcPts val="0"/>
                        </a:spcAft>
                      </a:pPr>
                      <a:r>
                        <a:rPr lang="en-US" sz="1500" dirty="0" smtClean="0">
                          <a:solidFill>
                            <a:schemeClr val="tx1"/>
                          </a:solidFill>
                          <a:effectLst/>
                          <a:latin typeface="+mn-lt"/>
                          <a:ea typeface="+mn-ea"/>
                          <a:cs typeface="+mn-cs"/>
                        </a:rPr>
                        <a:t>Modified</a:t>
                      </a:r>
                      <a:r>
                        <a:rPr lang="en-US" sz="1500" baseline="0" dirty="0" smtClean="0">
                          <a:solidFill>
                            <a:schemeClr val="tx1"/>
                          </a:solidFill>
                          <a:effectLst/>
                          <a:latin typeface="+mn-lt"/>
                          <a:ea typeface="+mn-ea"/>
                          <a:cs typeface="+mn-cs"/>
                        </a:rPr>
                        <a:t> Crater</a:t>
                      </a:r>
                      <a:endParaRPr lang="en-US" sz="1700" dirty="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41521">
                <a:tc>
                  <a:txBody>
                    <a:bodyPr/>
                    <a:lstStyle/>
                    <a:p>
                      <a:pPr marL="0" marR="0">
                        <a:spcBef>
                          <a:spcPts val="0"/>
                        </a:spcBef>
                        <a:spcAft>
                          <a:spcPts val="0"/>
                        </a:spcAft>
                      </a:pPr>
                      <a:r>
                        <a:rPr lang="en-US" sz="1500" dirty="0" smtClean="0">
                          <a:solidFill>
                            <a:schemeClr val="tx1"/>
                          </a:solidFill>
                          <a:effectLst/>
                          <a:latin typeface="+mn-lt"/>
                          <a:ea typeface="+mn-ea"/>
                          <a:cs typeface="+mn-cs"/>
                        </a:rPr>
                        <a:t>Destroyed</a:t>
                      </a:r>
                      <a:r>
                        <a:rPr lang="en-US" sz="1500" baseline="0" dirty="0" smtClean="0">
                          <a:solidFill>
                            <a:schemeClr val="tx1"/>
                          </a:solidFill>
                          <a:effectLst/>
                          <a:latin typeface="+mn-lt"/>
                          <a:ea typeface="+mn-ea"/>
                          <a:cs typeface="+mn-cs"/>
                        </a:rPr>
                        <a:t> Crater</a:t>
                      </a:r>
                      <a:endParaRPr lang="en-US" sz="1700" dirty="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3" name="Content Placeholder 2"/>
          <p:cNvSpPr txBox="1">
            <a:spLocks/>
          </p:cNvSpPr>
          <p:nvPr/>
        </p:nvSpPr>
        <p:spPr bwMode="auto">
          <a:xfrm>
            <a:off x="-1" y="867074"/>
            <a:ext cx="9144001" cy="1037926"/>
          </a:xfrm>
          <a:prstGeom prst="rect">
            <a:avLst/>
          </a:prstGeom>
          <a:noFill/>
          <a:ln w="9525">
            <a:noFill/>
            <a:miter lim="800000"/>
            <a:headEnd/>
            <a:tailEnd/>
          </a:ln>
        </p:spPr>
        <p:txBody>
          <a:bodyPr/>
          <a:lstStyle/>
          <a:p>
            <a:r>
              <a:rPr lang="en-US" sz="2000" dirty="0" smtClean="0"/>
              <a:t>Look at the initial set of images.  Images are of craters on Earth (A), Mars (B), Earth’s Moon (C),Mercury (D), Venus (E), and </a:t>
            </a:r>
            <a:r>
              <a:rPr lang="en-US" sz="2000" dirty="0" err="1" smtClean="0"/>
              <a:t>Vesta</a:t>
            </a:r>
            <a:r>
              <a:rPr lang="en-US" sz="2000" dirty="0" smtClean="0"/>
              <a:t> (F).  </a:t>
            </a:r>
          </a:p>
          <a:p>
            <a:r>
              <a:rPr lang="en-US" sz="1900" b="1" dirty="0" smtClean="0"/>
              <a:t>Use a check mark to select the type and classification of each crater:</a:t>
            </a:r>
            <a:endParaRPr lang="en-US" sz="2000" dirty="0" smtClean="0">
              <a:solidFill>
                <a:srgbClr val="000000"/>
              </a:solidFill>
              <a:cs typeface="Arial" charset="0"/>
            </a:endParaRPr>
          </a:p>
          <a:p>
            <a:pPr marL="342900" indent="-342900" eaLnBrk="0" hangingPunct="0">
              <a:spcBef>
                <a:spcPct val="20000"/>
              </a:spcBef>
            </a:pPr>
            <a:endParaRPr lang="en-US" sz="2000" dirty="0" smtClean="0">
              <a:solidFill>
                <a:srgbClr val="000000"/>
              </a:solidFill>
              <a:cs typeface="Arial" charset="0"/>
            </a:endParaRPr>
          </a:p>
          <a:p>
            <a:pPr marL="342900" indent="-342900" eaLnBrk="0" hangingPunct="0">
              <a:spcBef>
                <a:spcPct val="20000"/>
              </a:spcBef>
            </a:pPr>
            <a:endParaRPr lang="en-US" sz="2000" dirty="0">
              <a:solidFill>
                <a:srgbClr val="000000"/>
              </a:solidFill>
              <a:cs typeface="Arial" charset="0"/>
            </a:endParaRPr>
          </a:p>
        </p:txBody>
      </p:sp>
      <p:grpSp>
        <p:nvGrpSpPr>
          <p:cNvPr id="7" name="Group 6"/>
          <p:cNvGrpSpPr/>
          <p:nvPr/>
        </p:nvGrpSpPr>
        <p:grpSpPr>
          <a:xfrm>
            <a:off x="3151362" y="3429305"/>
            <a:ext cx="5764038" cy="3352495"/>
            <a:chOff x="1371600" y="1105162"/>
            <a:chExt cx="6324600" cy="3678530"/>
          </a:xfrm>
        </p:grpSpPr>
        <p:pic>
          <p:nvPicPr>
            <p:cNvPr id="8" name="Picture 7"/>
            <p:cNvPicPr>
              <a:picLocks noChangeAspect="1"/>
            </p:cNvPicPr>
            <p:nvPr/>
          </p:nvPicPr>
          <p:blipFill rotWithShape="1">
            <a:blip r:embed="rId2" cstate="print">
              <a:extLst>
                <a:ext uri="{28A0092B-C50C-407E-A947-70E740481C1C}">
                  <a14:useLocalDpi xmlns:a14="http://schemas.microsoft.com/office/drawing/2010/main" xmlns="" val="0"/>
                </a:ext>
              </a:extLst>
            </a:blip>
            <a:srcRect b="7244"/>
            <a:stretch/>
          </p:blipFill>
          <p:spPr>
            <a:xfrm>
              <a:off x="1371600" y="1105162"/>
              <a:ext cx="6324600" cy="3678529"/>
            </a:xfrm>
            <a:prstGeom prst="rect">
              <a:avLst/>
            </a:prstGeom>
            <a:ln>
              <a:noFill/>
            </a:ln>
            <a:effectLst>
              <a:outerShdw blurRad="292100" dist="139700" dir="2700000" algn="tl" rotWithShape="0">
                <a:srgbClr val="333333">
                  <a:alpha val="65000"/>
                </a:srgbClr>
              </a:outerShdw>
            </a:effectLst>
          </p:spPr>
        </p:pic>
        <p:pic>
          <p:nvPicPr>
            <p:cNvPr id="9" name="Picture 2" descr="http://photojournal.jpl.nasa.gov/jpegMod/PIA16489_modest.jpg"/>
            <p:cNvPicPr>
              <a:picLocks noChangeAspect="1" noChangeArrowheads="1"/>
            </p:cNvPicPr>
            <p:nvPr/>
          </p:nvPicPr>
          <p:blipFill>
            <a:blip r:embed="rId3" cstate="print"/>
            <a:srcRect b="6873"/>
            <a:stretch>
              <a:fillRect/>
            </a:stretch>
          </p:blipFill>
          <p:spPr bwMode="auto">
            <a:xfrm rot="10800000">
              <a:off x="5669129" y="2895601"/>
              <a:ext cx="1992299" cy="1888091"/>
            </a:xfrm>
            <a:prstGeom prst="rect">
              <a:avLst/>
            </a:prstGeom>
            <a:noFill/>
          </p:spPr>
        </p:pic>
        <p:sp>
          <p:nvSpPr>
            <p:cNvPr id="10" name="TextBox 9"/>
            <p:cNvSpPr txBox="1"/>
            <p:nvPr/>
          </p:nvSpPr>
          <p:spPr>
            <a:xfrm>
              <a:off x="7350712" y="2903733"/>
              <a:ext cx="298148" cy="400110"/>
            </a:xfrm>
            <a:prstGeom prst="rect">
              <a:avLst/>
            </a:prstGeom>
            <a:solidFill>
              <a:schemeClr val="bg1"/>
            </a:solidFill>
            <a:ln w="19050">
              <a:solidFill>
                <a:schemeClr val="tx1"/>
              </a:solidFill>
            </a:ln>
          </p:spPr>
          <p:txBody>
            <a:bodyPr wrap="square" rtlCol="0">
              <a:spAutoFit/>
            </a:bodyPr>
            <a:lstStyle/>
            <a:p>
              <a:pPr algn="ctr"/>
              <a:r>
                <a:rPr lang="en-US" sz="1400" b="1" dirty="0" smtClean="0"/>
                <a:t>F</a:t>
              </a:r>
              <a:endParaRPr lang="en-US" sz="1400" b="1" dirty="0"/>
            </a:p>
          </p:txBody>
        </p:sp>
        <p:sp>
          <p:nvSpPr>
            <p:cNvPr id="11" name="Rectangle 10"/>
            <p:cNvSpPr/>
            <p:nvPr/>
          </p:nvSpPr>
          <p:spPr>
            <a:xfrm>
              <a:off x="7515936" y="4554244"/>
              <a:ext cx="118858" cy="211691"/>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 name="Rectangle 5"/>
          <p:cNvSpPr/>
          <p:nvPr/>
        </p:nvSpPr>
        <p:spPr>
          <a:xfrm>
            <a:off x="0" y="0"/>
            <a:ext cx="9144000" cy="738664"/>
          </a:xfrm>
          <a:prstGeom prst="rect">
            <a:avLst/>
          </a:prstGeom>
          <a:noFill/>
        </p:spPr>
        <p:txBody>
          <a:bodyPr wrap="square">
            <a:spAutoFit/>
          </a:bodyPr>
          <a:lstStyle/>
          <a:p>
            <a:pPr lvl="0" algn="ctr" eaLnBrk="0" hangingPunct="0">
              <a:spcBef>
                <a:spcPts val="0"/>
              </a:spcBef>
              <a:defRPr/>
            </a:pPr>
            <a:endParaRPr lang="en-US" b="1" i="1" dirty="0" smtClean="0">
              <a:cs typeface="Arial" charset="0"/>
            </a:endParaRPr>
          </a:p>
          <a:p>
            <a:pPr lvl="0" algn="ctr" eaLnBrk="0" hangingPunct="0">
              <a:spcBef>
                <a:spcPts val="0"/>
              </a:spcBef>
              <a:defRPr/>
            </a:pPr>
            <a:r>
              <a:rPr lang="en-US" sz="2400" b="1" i="1" dirty="0" smtClean="0">
                <a:cs typeface="Arial" charset="0"/>
              </a:rPr>
              <a:t>PART </a:t>
            </a:r>
            <a:r>
              <a:rPr lang="en-US" sz="2400" b="1" i="1" dirty="0">
                <a:cs typeface="Arial" charset="0"/>
              </a:rPr>
              <a:t>4:  INITIAL OBSERVATIONS AND THE BIG PICTURE</a:t>
            </a:r>
            <a:endParaRPr lang="en-US" sz="2400" b="1" dirty="0">
              <a:cs typeface="Arial" charset="0"/>
            </a:endParaRPr>
          </a:p>
        </p:txBody>
      </p:sp>
      <p:sp>
        <p:nvSpPr>
          <p:cNvPr id="12" name="Content Placeholder 13"/>
          <p:cNvSpPr txBox="1">
            <a:spLocks/>
          </p:cNvSpPr>
          <p:nvPr/>
        </p:nvSpPr>
        <p:spPr>
          <a:xfrm>
            <a:off x="0" y="0"/>
            <a:ext cx="9146630" cy="838199"/>
          </a:xfrm>
          <a:prstGeom prst="rect">
            <a:avLst/>
          </a:prstGeom>
          <a:solidFill>
            <a:schemeClr val="bg1">
              <a:lumMod val="85000"/>
            </a:schemeClr>
          </a:solidFill>
          <a:ln>
            <a:solidFill>
              <a:schemeClr val="tx1"/>
            </a:solidFill>
          </a:ln>
        </p:spPr>
        <p:txBody>
          <a:bodyPr/>
          <a:lstStyle/>
          <a:p>
            <a:pPr marR="0" lvl="0" algn="ctr" defTabSz="914400" rtl="0" eaLnBrk="0" fontAlgn="base" latinLnBrk="0" hangingPunct="0">
              <a:lnSpc>
                <a:spcPct val="100000"/>
              </a:lnSpc>
              <a:spcBef>
                <a:spcPts val="0"/>
              </a:spcBef>
              <a:spcAft>
                <a:spcPct val="0"/>
              </a:spcAft>
              <a:buClrTx/>
              <a:buSzTx/>
              <a:buFont typeface="Arial" charset="0"/>
              <a:buNone/>
              <a:tabLst/>
              <a:defRPr/>
            </a:pPr>
            <a:endParaRPr kumimoji="0" lang="en-US" sz="1200" b="1" i="1" u="none" strike="noStrike" kern="1200" cap="none" spc="0" normalizeH="0" baseline="0" noProof="0" dirty="0" smtClean="0">
              <a:ln>
                <a:noFill/>
              </a:ln>
              <a:solidFill>
                <a:schemeClr val="tx1"/>
              </a:solidFill>
              <a:effectLst/>
              <a:uLnTx/>
              <a:uFillTx/>
              <a:latin typeface="Arial" charset="0"/>
              <a:ea typeface="+mn-ea"/>
              <a:cs typeface="Arial" charset="0"/>
            </a:endParaRPr>
          </a:p>
          <a:p>
            <a:pPr marR="0" lvl="0" algn="ctr" defTabSz="914400" rtl="0" eaLnBrk="0" fontAlgn="base" latinLnBrk="0" hangingPunct="0">
              <a:lnSpc>
                <a:spcPct val="100000"/>
              </a:lnSpc>
              <a:spcBef>
                <a:spcPts val="0"/>
              </a:spcBef>
              <a:spcAft>
                <a:spcPct val="0"/>
              </a:spcAft>
              <a:buClrTx/>
              <a:buSzTx/>
              <a:buFont typeface="Arial" charset="0"/>
              <a:buNone/>
              <a:tabLst/>
              <a:defRPr/>
            </a:pPr>
            <a:r>
              <a:rPr kumimoji="0" lang="en-US" sz="2400" b="1" i="1" u="none" strike="noStrike" kern="1200" cap="none" spc="0" normalizeH="0" baseline="0" noProof="0" dirty="0" smtClean="0">
                <a:ln>
                  <a:noFill/>
                </a:ln>
                <a:solidFill>
                  <a:schemeClr val="tx1"/>
                </a:solidFill>
                <a:effectLst/>
                <a:uLnTx/>
                <a:uFillTx/>
                <a:latin typeface="Arial" charset="0"/>
                <a:ea typeface="+mn-ea"/>
                <a:cs typeface="Arial" charset="0"/>
              </a:rPr>
              <a:t>PART 4:  INITIAL OBSERVATIONS AND THE BIG PICTURE</a:t>
            </a:r>
            <a:endParaRPr kumimoji="0" lang="en-US" sz="400" b="1" i="0" u="none" strike="noStrike" kern="1200" cap="none" spc="0" normalizeH="0" baseline="0" noProof="0" dirty="0" smtClean="0">
              <a:ln>
                <a:noFill/>
              </a:ln>
              <a:solidFill>
                <a:schemeClr val="tx1"/>
              </a:solidFill>
              <a:effectLst/>
              <a:uLnTx/>
              <a:uFillTx/>
              <a:cs typeface="Arial" charset="0"/>
            </a:endParaRPr>
          </a:p>
          <a:p>
            <a:pPr marL="463550" marR="0" lvl="1" indent="-350838" algn="ctr" defTabSz="914400" rtl="0" eaLnBrk="0" fontAlgn="base" latinLnBrk="0" hangingPunct="0">
              <a:lnSpc>
                <a:spcPct val="100000"/>
              </a:lnSpc>
              <a:spcBef>
                <a:spcPct val="20000"/>
              </a:spcBef>
              <a:spcAft>
                <a:spcPct val="0"/>
              </a:spcAft>
              <a:buClrTx/>
              <a:buSzTx/>
              <a:buFont typeface="Arial" charset="0"/>
              <a:buNone/>
              <a:tabLst/>
              <a:defRPr/>
            </a:pPr>
            <a:r>
              <a:rPr kumimoji="0" lang="en-US" sz="2000" b="0" i="0" u="none" strike="noStrike" kern="1200" cap="none" spc="0" normalizeH="0" baseline="0" noProof="0" dirty="0" smtClean="0">
                <a:ln>
                  <a:noFill/>
                </a:ln>
                <a:solidFill>
                  <a:schemeClr val="tx1"/>
                </a:solidFill>
                <a:effectLst/>
                <a:uLnTx/>
                <a:uFillTx/>
                <a:latin typeface="Arial" charset="0"/>
                <a:ea typeface="+mn-ea"/>
                <a:cs typeface="Arial" charset="0"/>
              </a:rPr>
              <a:t>   </a:t>
            </a:r>
          </a:p>
          <a:p>
            <a:pPr marL="342900" marR="0" lvl="0" indent="-342900" algn="ctr" defTabSz="914400" rtl="0" eaLnBrk="0" fontAlgn="base" latinLnBrk="0" hangingPunct="0">
              <a:lnSpc>
                <a:spcPct val="100000"/>
              </a:lnSpc>
              <a:spcBef>
                <a:spcPct val="20000"/>
              </a:spcBef>
              <a:spcAft>
                <a:spcPct val="0"/>
              </a:spcAft>
              <a:buClrTx/>
              <a:buSzTx/>
              <a:buFont typeface="Wingdings" pitchFamily="2" charset="2"/>
              <a:buChar char="Ø"/>
              <a:tabLst/>
              <a:defRPr/>
            </a:pPr>
            <a:endParaRPr kumimoji="0" lang="en-US" sz="600" b="0" i="0" u="none" strike="noStrike" kern="1200" cap="none" spc="0" normalizeH="0" baseline="0" noProof="0" dirty="0" smtClean="0">
              <a:ln>
                <a:noFill/>
              </a:ln>
              <a:solidFill>
                <a:schemeClr val="tx1"/>
              </a:solidFill>
              <a:effectLst/>
              <a:uLnTx/>
              <a:uFillTx/>
              <a:latin typeface="Arial" charset="0"/>
              <a:ea typeface="+mn-ea"/>
              <a:cs typeface="Arial" charset="0"/>
            </a:endParaRPr>
          </a:p>
        </p:txBody>
      </p:sp>
      <p:pic>
        <p:nvPicPr>
          <p:cNvPr id="13" name="Picture 1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457200" y="3466700"/>
            <a:ext cx="2567248" cy="3322320"/>
          </a:xfrm>
          <a:prstGeom prst="rect">
            <a:avLst/>
          </a:prstGeom>
          <a:ln>
            <a:solidFill>
              <a:schemeClr val="tx1"/>
            </a:solidFill>
          </a:ln>
          <a:effectLst>
            <a:outerShdw blurRad="292100" dist="139700" dir="2700000" algn="tl" rotWithShape="0">
              <a:srgbClr val="333333">
                <a:alpha val="65000"/>
              </a:srgbClr>
            </a:outerShdw>
          </a:effectLst>
        </p:spPr>
      </p:pic>
      <p:sp>
        <p:nvSpPr>
          <p:cNvPr id="24" name="Freeform 23"/>
          <p:cNvSpPr/>
          <p:nvPr/>
        </p:nvSpPr>
        <p:spPr>
          <a:xfrm>
            <a:off x="3555124" y="2447544"/>
            <a:ext cx="331076" cy="178676"/>
          </a:xfrm>
          <a:custGeom>
            <a:avLst/>
            <a:gdLst>
              <a:gd name="connsiteX0" fmla="*/ 0 w 331076"/>
              <a:gd name="connsiteY0" fmla="*/ 94593 h 178676"/>
              <a:gd name="connsiteX1" fmla="*/ 189186 w 331076"/>
              <a:gd name="connsiteY1" fmla="*/ 94593 h 178676"/>
              <a:gd name="connsiteX2" fmla="*/ 236483 w 331076"/>
              <a:gd name="connsiteY2" fmla="*/ 63062 h 178676"/>
              <a:gd name="connsiteX3" fmla="*/ 283779 w 331076"/>
              <a:gd name="connsiteY3" fmla="*/ 31531 h 178676"/>
              <a:gd name="connsiteX4" fmla="*/ 331076 w 331076"/>
              <a:gd name="connsiteY4" fmla="*/ 0 h 1786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076" h="178676">
                <a:moveTo>
                  <a:pt x="0" y="94593"/>
                </a:moveTo>
                <a:cubicBezTo>
                  <a:pt x="126124" y="178676"/>
                  <a:pt x="63062" y="178676"/>
                  <a:pt x="189186" y="94593"/>
                </a:cubicBezTo>
                <a:lnTo>
                  <a:pt x="236483" y="63062"/>
                </a:lnTo>
                <a:lnTo>
                  <a:pt x="283779" y="31531"/>
                </a:lnTo>
                <a:lnTo>
                  <a:pt x="331076" y="0"/>
                </a:lnTo>
              </a:path>
            </a:pathLst>
          </a:custGeom>
          <a:ln w="254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5" name="Freeform 24"/>
          <p:cNvSpPr/>
          <p:nvPr/>
        </p:nvSpPr>
        <p:spPr>
          <a:xfrm>
            <a:off x="4495800" y="2447544"/>
            <a:ext cx="331076" cy="178676"/>
          </a:xfrm>
          <a:custGeom>
            <a:avLst/>
            <a:gdLst>
              <a:gd name="connsiteX0" fmla="*/ 0 w 331076"/>
              <a:gd name="connsiteY0" fmla="*/ 94593 h 178676"/>
              <a:gd name="connsiteX1" fmla="*/ 189186 w 331076"/>
              <a:gd name="connsiteY1" fmla="*/ 94593 h 178676"/>
              <a:gd name="connsiteX2" fmla="*/ 236483 w 331076"/>
              <a:gd name="connsiteY2" fmla="*/ 63062 h 178676"/>
              <a:gd name="connsiteX3" fmla="*/ 283779 w 331076"/>
              <a:gd name="connsiteY3" fmla="*/ 31531 h 178676"/>
              <a:gd name="connsiteX4" fmla="*/ 331076 w 331076"/>
              <a:gd name="connsiteY4" fmla="*/ 0 h 1786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076" h="178676">
                <a:moveTo>
                  <a:pt x="0" y="94593"/>
                </a:moveTo>
                <a:cubicBezTo>
                  <a:pt x="126124" y="178676"/>
                  <a:pt x="63062" y="178676"/>
                  <a:pt x="189186" y="94593"/>
                </a:cubicBezTo>
                <a:lnTo>
                  <a:pt x="236483" y="63062"/>
                </a:lnTo>
                <a:lnTo>
                  <a:pt x="283779" y="31531"/>
                </a:lnTo>
                <a:lnTo>
                  <a:pt x="331076" y="0"/>
                </a:lnTo>
              </a:path>
            </a:pathLst>
          </a:custGeom>
          <a:ln w="254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6" name="Freeform 25"/>
          <p:cNvSpPr/>
          <p:nvPr/>
        </p:nvSpPr>
        <p:spPr>
          <a:xfrm>
            <a:off x="5486400" y="2447544"/>
            <a:ext cx="331076" cy="178676"/>
          </a:xfrm>
          <a:custGeom>
            <a:avLst/>
            <a:gdLst>
              <a:gd name="connsiteX0" fmla="*/ 0 w 331076"/>
              <a:gd name="connsiteY0" fmla="*/ 94593 h 178676"/>
              <a:gd name="connsiteX1" fmla="*/ 189186 w 331076"/>
              <a:gd name="connsiteY1" fmla="*/ 94593 h 178676"/>
              <a:gd name="connsiteX2" fmla="*/ 236483 w 331076"/>
              <a:gd name="connsiteY2" fmla="*/ 63062 h 178676"/>
              <a:gd name="connsiteX3" fmla="*/ 283779 w 331076"/>
              <a:gd name="connsiteY3" fmla="*/ 31531 h 178676"/>
              <a:gd name="connsiteX4" fmla="*/ 331076 w 331076"/>
              <a:gd name="connsiteY4" fmla="*/ 0 h 1786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076" h="178676">
                <a:moveTo>
                  <a:pt x="0" y="94593"/>
                </a:moveTo>
                <a:cubicBezTo>
                  <a:pt x="126124" y="178676"/>
                  <a:pt x="63062" y="178676"/>
                  <a:pt x="189186" y="94593"/>
                </a:cubicBezTo>
                <a:lnTo>
                  <a:pt x="236483" y="63062"/>
                </a:lnTo>
                <a:lnTo>
                  <a:pt x="283779" y="31531"/>
                </a:lnTo>
                <a:lnTo>
                  <a:pt x="331076" y="0"/>
                </a:lnTo>
              </a:path>
            </a:pathLst>
          </a:custGeom>
          <a:ln w="254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7" name="Freeform 26"/>
          <p:cNvSpPr/>
          <p:nvPr/>
        </p:nvSpPr>
        <p:spPr>
          <a:xfrm>
            <a:off x="5486400" y="2895600"/>
            <a:ext cx="331076" cy="178676"/>
          </a:xfrm>
          <a:custGeom>
            <a:avLst/>
            <a:gdLst>
              <a:gd name="connsiteX0" fmla="*/ 0 w 331076"/>
              <a:gd name="connsiteY0" fmla="*/ 94593 h 178676"/>
              <a:gd name="connsiteX1" fmla="*/ 189186 w 331076"/>
              <a:gd name="connsiteY1" fmla="*/ 94593 h 178676"/>
              <a:gd name="connsiteX2" fmla="*/ 236483 w 331076"/>
              <a:gd name="connsiteY2" fmla="*/ 63062 h 178676"/>
              <a:gd name="connsiteX3" fmla="*/ 283779 w 331076"/>
              <a:gd name="connsiteY3" fmla="*/ 31531 h 178676"/>
              <a:gd name="connsiteX4" fmla="*/ 331076 w 331076"/>
              <a:gd name="connsiteY4" fmla="*/ 0 h 1786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076" h="178676">
                <a:moveTo>
                  <a:pt x="0" y="94593"/>
                </a:moveTo>
                <a:cubicBezTo>
                  <a:pt x="126124" y="178676"/>
                  <a:pt x="63062" y="178676"/>
                  <a:pt x="189186" y="94593"/>
                </a:cubicBezTo>
                <a:lnTo>
                  <a:pt x="236483" y="63062"/>
                </a:lnTo>
                <a:lnTo>
                  <a:pt x="283779" y="31531"/>
                </a:lnTo>
                <a:lnTo>
                  <a:pt x="331076" y="0"/>
                </a:lnTo>
              </a:path>
            </a:pathLst>
          </a:custGeom>
          <a:ln w="254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8" name="Freeform 27"/>
          <p:cNvSpPr/>
          <p:nvPr/>
        </p:nvSpPr>
        <p:spPr>
          <a:xfrm>
            <a:off x="8355724" y="2209800"/>
            <a:ext cx="331076" cy="178676"/>
          </a:xfrm>
          <a:custGeom>
            <a:avLst/>
            <a:gdLst>
              <a:gd name="connsiteX0" fmla="*/ 0 w 331076"/>
              <a:gd name="connsiteY0" fmla="*/ 94593 h 178676"/>
              <a:gd name="connsiteX1" fmla="*/ 189186 w 331076"/>
              <a:gd name="connsiteY1" fmla="*/ 94593 h 178676"/>
              <a:gd name="connsiteX2" fmla="*/ 236483 w 331076"/>
              <a:gd name="connsiteY2" fmla="*/ 63062 h 178676"/>
              <a:gd name="connsiteX3" fmla="*/ 283779 w 331076"/>
              <a:gd name="connsiteY3" fmla="*/ 31531 h 178676"/>
              <a:gd name="connsiteX4" fmla="*/ 331076 w 331076"/>
              <a:gd name="connsiteY4" fmla="*/ 0 h 1786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076" h="178676">
                <a:moveTo>
                  <a:pt x="0" y="94593"/>
                </a:moveTo>
                <a:cubicBezTo>
                  <a:pt x="126124" y="178676"/>
                  <a:pt x="63062" y="178676"/>
                  <a:pt x="189186" y="94593"/>
                </a:cubicBezTo>
                <a:lnTo>
                  <a:pt x="236483" y="63062"/>
                </a:lnTo>
                <a:lnTo>
                  <a:pt x="283779" y="31531"/>
                </a:lnTo>
                <a:lnTo>
                  <a:pt x="331076" y="0"/>
                </a:lnTo>
              </a:path>
            </a:pathLst>
          </a:custGeom>
          <a:ln w="254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9" name="Freeform 28"/>
          <p:cNvSpPr/>
          <p:nvPr/>
        </p:nvSpPr>
        <p:spPr>
          <a:xfrm>
            <a:off x="4495800" y="2895600"/>
            <a:ext cx="331076" cy="178676"/>
          </a:xfrm>
          <a:custGeom>
            <a:avLst/>
            <a:gdLst>
              <a:gd name="connsiteX0" fmla="*/ 0 w 331076"/>
              <a:gd name="connsiteY0" fmla="*/ 94593 h 178676"/>
              <a:gd name="connsiteX1" fmla="*/ 189186 w 331076"/>
              <a:gd name="connsiteY1" fmla="*/ 94593 h 178676"/>
              <a:gd name="connsiteX2" fmla="*/ 236483 w 331076"/>
              <a:gd name="connsiteY2" fmla="*/ 63062 h 178676"/>
              <a:gd name="connsiteX3" fmla="*/ 283779 w 331076"/>
              <a:gd name="connsiteY3" fmla="*/ 31531 h 178676"/>
              <a:gd name="connsiteX4" fmla="*/ 331076 w 331076"/>
              <a:gd name="connsiteY4" fmla="*/ 0 h 1786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076" h="178676">
                <a:moveTo>
                  <a:pt x="0" y="94593"/>
                </a:moveTo>
                <a:cubicBezTo>
                  <a:pt x="126124" y="178676"/>
                  <a:pt x="63062" y="178676"/>
                  <a:pt x="189186" y="94593"/>
                </a:cubicBezTo>
                <a:lnTo>
                  <a:pt x="236483" y="63062"/>
                </a:lnTo>
                <a:lnTo>
                  <a:pt x="283779" y="31531"/>
                </a:lnTo>
                <a:lnTo>
                  <a:pt x="331076" y="0"/>
                </a:lnTo>
              </a:path>
            </a:pathLst>
          </a:custGeom>
          <a:ln w="254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0" name="Freeform 29"/>
          <p:cNvSpPr/>
          <p:nvPr/>
        </p:nvSpPr>
        <p:spPr>
          <a:xfrm>
            <a:off x="6450724" y="2433250"/>
            <a:ext cx="331076" cy="178676"/>
          </a:xfrm>
          <a:custGeom>
            <a:avLst/>
            <a:gdLst>
              <a:gd name="connsiteX0" fmla="*/ 0 w 331076"/>
              <a:gd name="connsiteY0" fmla="*/ 94593 h 178676"/>
              <a:gd name="connsiteX1" fmla="*/ 189186 w 331076"/>
              <a:gd name="connsiteY1" fmla="*/ 94593 h 178676"/>
              <a:gd name="connsiteX2" fmla="*/ 236483 w 331076"/>
              <a:gd name="connsiteY2" fmla="*/ 63062 h 178676"/>
              <a:gd name="connsiteX3" fmla="*/ 283779 w 331076"/>
              <a:gd name="connsiteY3" fmla="*/ 31531 h 178676"/>
              <a:gd name="connsiteX4" fmla="*/ 331076 w 331076"/>
              <a:gd name="connsiteY4" fmla="*/ 0 h 1786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076" h="178676">
                <a:moveTo>
                  <a:pt x="0" y="94593"/>
                </a:moveTo>
                <a:cubicBezTo>
                  <a:pt x="126124" y="178676"/>
                  <a:pt x="63062" y="178676"/>
                  <a:pt x="189186" y="94593"/>
                </a:cubicBezTo>
                <a:lnTo>
                  <a:pt x="236483" y="63062"/>
                </a:lnTo>
                <a:lnTo>
                  <a:pt x="283779" y="31531"/>
                </a:lnTo>
                <a:lnTo>
                  <a:pt x="331076" y="0"/>
                </a:lnTo>
              </a:path>
            </a:pathLst>
          </a:custGeom>
          <a:ln w="254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1" name="Freeform 30"/>
          <p:cNvSpPr/>
          <p:nvPr/>
        </p:nvSpPr>
        <p:spPr>
          <a:xfrm>
            <a:off x="7381166" y="2427635"/>
            <a:ext cx="331076" cy="178676"/>
          </a:xfrm>
          <a:custGeom>
            <a:avLst/>
            <a:gdLst>
              <a:gd name="connsiteX0" fmla="*/ 0 w 331076"/>
              <a:gd name="connsiteY0" fmla="*/ 94593 h 178676"/>
              <a:gd name="connsiteX1" fmla="*/ 189186 w 331076"/>
              <a:gd name="connsiteY1" fmla="*/ 94593 h 178676"/>
              <a:gd name="connsiteX2" fmla="*/ 236483 w 331076"/>
              <a:gd name="connsiteY2" fmla="*/ 63062 h 178676"/>
              <a:gd name="connsiteX3" fmla="*/ 283779 w 331076"/>
              <a:gd name="connsiteY3" fmla="*/ 31531 h 178676"/>
              <a:gd name="connsiteX4" fmla="*/ 331076 w 331076"/>
              <a:gd name="connsiteY4" fmla="*/ 0 h 1786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076" h="178676">
                <a:moveTo>
                  <a:pt x="0" y="94593"/>
                </a:moveTo>
                <a:cubicBezTo>
                  <a:pt x="126124" y="178676"/>
                  <a:pt x="63062" y="178676"/>
                  <a:pt x="189186" y="94593"/>
                </a:cubicBezTo>
                <a:lnTo>
                  <a:pt x="236483" y="63062"/>
                </a:lnTo>
                <a:lnTo>
                  <a:pt x="283779" y="31531"/>
                </a:lnTo>
                <a:lnTo>
                  <a:pt x="331076" y="0"/>
                </a:lnTo>
              </a:path>
            </a:pathLst>
          </a:custGeom>
          <a:ln w="254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2" name="Freeform 31"/>
          <p:cNvSpPr/>
          <p:nvPr/>
        </p:nvSpPr>
        <p:spPr>
          <a:xfrm>
            <a:off x="3555124" y="2667000"/>
            <a:ext cx="331076" cy="178676"/>
          </a:xfrm>
          <a:custGeom>
            <a:avLst/>
            <a:gdLst>
              <a:gd name="connsiteX0" fmla="*/ 0 w 331076"/>
              <a:gd name="connsiteY0" fmla="*/ 94593 h 178676"/>
              <a:gd name="connsiteX1" fmla="*/ 189186 w 331076"/>
              <a:gd name="connsiteY1" fmla="*/ 94593 h 178676"/>
              <a:gd name="connsiteX2" fmla="*/ 236483 w 331076"/>
              <a:gd name="connsiteY2" fmla="*/ 63062 h 178676"/>
              <a:gd name="connsiteX3" fmla="*/ 283779 w 331076"/>
              <a:gd name="connsiteY3" fmla="*/ 31531 h 178676"/>
              <a:gd name="connsiteX4" fmla="*/ 331076 w 331076"/>
              <a:gd name="connsiteY4" fmla="*/ 0 h 1786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076" h="178676">
                <a:moveTo>
                  <a:pt x="0" y="94593"/>
                </a:moveTo>
                <a:cubicBezTo>
                  <a:pt x="126124" y="178676"/>
                  <a:pt x="63062" y="178676"/>
                  <a:pt x="189186" y="94593"/>
                </a:cubicBezTo>
                <a:lnTo>
                  <a:pt x="236483" y="63062"/>
                </a:lnTo>
                <a:lnTo>
                  <a:pt x="283779" y="31531"/>
                </a:lnTo>
                <a:lnTo>
                  <a:pt x="331076" y="0"/>
                </a:lnTo>
              </a:path>
            </a:pathLst>
          </a:custGeom>
          <a:ln w="254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3" name="Freeform 32"/>
          <p:cNvSpPr/>
          <p:nvPr/>
        </p:nvSpPr>
        <p:spPr>
          <a:xfrm>
            <a:off x="7450468" y="2904744"/>
            <a:ext cx="331076" cy="178676"/>
          </a:xfrm>
          <a:custGeom>
            <a:avLst/>
            <a:gdLst>
              <a:gd name="connsiteX0" fmla="*/ 0 w 331076"/>
              <a:gd name="connsiteY0" fmla="*/ 94593 h 178676"/>
              <a:gd name="connsiteX1" fmla="*/ 189186 w 331076"/>
              <a:gd name="connsiteY1" fmla="*/ 94593 h 178676"/>
              <a:gd name="connsiteX2" fmla="*/ 236483 w 331076"/>
              <a:gd name="connsiteY2" fmla="*/ 63062 h 178676"/>
              <a:gd name="connsiteX3" fmla="*/ 283779 w 331076"/>
              <a:gd name="connsiteY3" fmla="*/ 31531 h 178676"/>
              <a:gd name="connsiteX4" fmla="*/ 331076 w 331076"/>
              <a:gd name="connsiteY4" fmla="*/ 0 h 1786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076" h="178676">
                <a:moveTo>
                  <a:pt x="0" y="94593"/>
                </a:moveTo>
                <a:cubicBezTo>
                  <a:pt x="126124" y="178676"/>
                  <a:pt x="63062" y="178676"/>
                  <a:pt x="189186" y="94593"/>
                </a:cubicBezTo>
                <a:lnTo>
                  <a:pt x="236483" y="63062"/>
                </a:lnTo>
                <a:lnTo>
                  <a:pt x="283779" y="31531"/>
                </a:lnTo>
                <a:lnTo>
                  <a:pt x="331076" y="0"/>
                </a:lnTo>
              </a:path>
            </a:pathLst>
          </a:custGeom>
          <a:ln w="254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4" name="Freeform 33"/>
          <p:cNvSpPr/>
          <p:nvPr/>
        </p:nvSpPr>
        <p:spPr>
          <a:xfrm>
            <a:off x="6459868" y="2904744"/>
            <a:ext cx="331076" cy="178676"/>
          </a:xfrm>
          <a:custGeom>
            <a:avLst/>
            <a:gdLst>
              <a:gd name="connsiteX0" fmla="*/ 0 w 331076"/>
              <a:gd name="connsiteY0" fmla="*/ 94593 h 178676"/>
              <a:gd name="connsiteX1" fmla="*/ 189186 w 331076"/>
              <a:gd name="connsiteY1" fmla="*/ 94593 h 178676"/>
              <a:gd name="connsiteX2" fmla="*/ 236483 w 331076"/>
              <a:gd name="connsiteY2" fmla="*/ 63062 h 178676"/>
              <a:gd name="connsiteX3" fmla="*/ 283779 w 331076"/>
              <a:gd name="connsiteY3" fmla="*/ 31531 h 178676"/>
              <a:gd name="connsiteX4" fmla="*/ 331076 w 331076"/>
              <a:gd name="connsiteY4" fmla="*/ 0 h 1786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076" h="178676">
                <a:moveTo>
                  <a:pt x="0" y="94593"/>
                </a:moveTo>
                <a:cubicBezTo>
                  <a:pt x="126124" y="178676"/>
                  <a:pt x="63062" y="178676"/>
                  <a:pt x="189186" y="94593"/>
                </a:cubicBezTo>
                <a:lnTo>
                  <a:pt x="236483" y="63062"/>
                </a:lnTo>
                <a:lnTo>
                  <a:pt x="283779" y="31531"/>
                </a:lnTo>
                <a:lnTo>
                  <a:pt x="331076" y="0"/>
                </a:lnTo>
              </a:path>
            </a:pathLst>
          </a:custGeom>
          <a:ln w="254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5" name="Freeform 34"/>
          <p:cNvSpPr/>
          <p:nvPr/>
        </p:nvSpPr>
        <p:spPr>
          <a:xfrm>
            <a:off x="8305800" y="3125356"/>
            <a:ext cx="331076" cy="178676"/>
          </a:xfrm>
          <a:custGeom>
            <a:avLst/>
            <a:gdLst>
              <a:gd name="connsiteX0" fmla="*/ 0 w 331076"/>
              <a:gd name="connsiteY0" fmla="*/ 94593 h 178676"/>
              <a:gd name="connsiteX1" fmla="*/ 189186 w 331076"/>
              <a:gd name="connsiteY1" fmla="*/ 94593 h 178676"/>
              <a:gd name="connsiteX2" fmla="*/ 236483 w 331076"/>
              <a:gd name="connsiteY2" fmla="*/ 63062 h 178676"/>
              <a:gd name="connsiteX3" fmla="*/ 283779 w 331076"/>
              <a:gd name="connsiteY3" fmla="*/ 31531 h 178676"/>
              <a:gd name="connsiteX4" fmla="*/ 331076 w 331076"/>
              <a:gd name="connsiteY4" fmla="*/ 0 h 1786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076" h="178676">
                <a:moveTo>
                  <a:pt x="0" y="94593"/>
                </a:moveTo>
                <a:cubicBezTo>
                  <a:pt x="126124" y="178676"/>
                  <a:pt x="63062" y="178676"/>
                  <a:pt x="189186" y="94593"/>
                </a:cubicBezTo>
                <a:lnTo>
                  <a:pt x="236483" y="63062"/>
                </a:lnTo>
                <a:lnTo>
                  <a:pt x="283779" y="31531"/>
                </a:lnTo>
                <a:lnTo>
                  <a:pt x="331076" y="0"/>
                </a:lnTo>
              </a:path>
            </a:pathLst>
          </a:custGeom>
          <a:ln w="254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xmlns="" val="410257079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3151362" y="3429305"/>
            <a:ext cx="5764038" cy="3352495"/>
            <a:chOff x="1371600" y="1105162"/>
            <a:chExt cx="6324600" cy="3678530"/>
          </a:xfrm>
        </p:grpSpPr>
        <p:pic>
          <p:nvPicPr>
            <p:cNvPr id="8" name="Picture 7"/>
            <p:cNvPicPr>
              <a:picLocks noChangeAspect="1"/>
            </p:cNvPicPr>
            <p:nvPr/>
          </p:nvPicPr>
          <p:blipFill rotWithShape="1">
            <a:blip r:embed="rId2" cstate="print">
              <a:extLst>
                <a:ext uri="{28A0092B-C50C-407E-A947-70E740481C1C}">
                  <a14:useLocalDpi xmlns:a14="http://schemas.microsoft.com/office/drawing/2010/main" xmlns="" val="0"/>
                </a:ext>
              </a:extLst>
            </a:blip>
            <a:srcRect b="7244"/>
            <a:stretch/>
          </p:blipFill>
          <p:spPr>
            <a:xfrm>
              <a:off x="1371600" y="1105162"/>
              <a:ext cx="6324600" cy="3678529"/>
            </a:xfrm>
            <a:prstGeom prst="rect">
              <a:avLst/>
            </a:prstGeom>
            <a:ln>
              <a:noFill/>
            </a:ln>
            <a:effectLst>
              <a:outerShdw blurRad="292100" dist="139700" dir="2700000" algn="tl" rotWithShape="0">
                <a:srgbClr val="333333">
                  <a:alpha val="65000"/>
                </a:srgbClr>
              </a:outerShdw>
            </a:effectLst>
          </p:spPr>
        </p:pic>
        <p:pic>
          <p:nvPicPr>
            <p:cNvPr id="9" name="Picture 2" descr="http://photojournal.jpl.nasa.gov/jpegMod/PIA16489_modest.jpg"/>
            <p:cNvPicPr>
              <a:picLocks noChangeAspect="1" noChangeArrowheads="1"/>
            </p:cNvPicPr>
            <p:nvPr/>
          </p:nvPicPr>
          <p:blipFill>
            <a:blip r:embed="rId3" cstate="print"/>
            <a:srcRect b="6873"/>
            <a:stretch>
              <a:fillRect/>
            </a:stretch>
          </p:blipFill>
          <p:spPr bwMode="auto">
            <a:xfrm rot="10800000">
              <a:off x="5669129" y="2895601"/>
              <a:ext cx="1992299" cy="1888091"/>
            </a:xfrm>
            <a:prstGeom prst="rect">
              <a:avLst/>
            </a:prstGeom>
            <a:noFill/>
          </p:spPr>
        </p:pic>
        <p:sp>
          <p:nvSpPr>
            <p:cNvPr id="10" name="TextBox 9"/>
            <p:cNvSpPr txBox="1"/>
            <p:nvPr/>
          </p:nvSpPr>
          <p:spPr>
            <a:xfrm>
              <a:off x="7350712" y="2903733"/>
              <a:ext cx="298148" cy="400110"/>
            </a:xfrm>
            <a:prstGeom prst="rect">
              <a:avLst/>
            </a:prstGeom>
            <a:solidFill>
              <a:schemeClr val="bg1"/>
            </a:solidFill>
            <a:ln w="19050">
              <a:solidFill>
                <a:schemeClr val="tx1"/>
              </a:solidFill>
            </a:ln>
          </p:spPr>
          <p:txBody>
            <a:bodyPr wrap="square" rtlCol="0">
              <a:spAutoFit/>
            </a:bodyPr>
            <a:lstStyle/>
            <a:p>
              <a:pPr algn="ctr"/>
              <a:r>
                <a:rPr lang="en-US" sz="1400" b="1" dirty="0" smtClean="0"/>
                <a:t>F</a:t>
              </a:r>
              <a:endParaRPr lang="en-US" sz="1400" b="1" dirty="0"/>
            </a:p>
          </p:txBody>
        </p:sp>
        <p:sp>
          <p:nvSpPr>
            <p:cNvPr id="11" name="Rectangle 10"/>
            <p:cNvSpPr/>
            <p:nvPr/>
          </p:nvSpPr>
          <p:spPr>
            <a:xfrm>
              <a:off x="7515936" y="4554244"/>
              <a:ext cx="118858" cy="211691"/>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 name="Rectangle 5"/>
          <p:cNvSpPr/>
          <p:nvPr/>
        </p:nvSpPr>
        <p:spPr>
          <a:xfrm>
            <a:off x="0" y="0"/>
            <a:ext cx="9144000" cy="738664"/>
          </a:xfrm>
          <a:prstGeom prst="rect">
            <a:avLst/>
          </a:prstGeom>
          <a:noFill/>
        </p:spPr>
        <p:txBody>
          <a:bodyPr wrap="square">
            <a:spAutoFit/>
          </a:bodyPr>
          <a:lstStyle/>
          <a:p>
            <a:pPr lvl="0" algn="ctr" eaLnBrk="0" hangingPunct="0">
              <a:spcBef>
                <a:spcPts val="0"/>
              </a:spcBef>
              <a:defRPr/>
            </a:pPr>
            <a:endParaRPr lang="en-US" b="1" i="1" dirty="0" smtClean="0">
              <a:cs typeface="Arial" charset="0"/>
            </a:endParaRPr>
          </a:p>
          <a:p>
            <a:pPr lvl="0" algn="ctr" eaLnBrk="0" hangingPunct="0">
              <a:spcBef>
                <a:spcPts val="0"/>
              </a:spcBef>
              <a:defRPr/>
            </a:pPr>
            <a:r>
              <a:rPr lang="en-US" sz="2400" b="1" i="1" dirty="0" smtClean="0">
                <a:cs typeface="Arial" charset="0"/>
              </a:rPr>
              <a:t>PART </a:t>
            </a:r>
            <a:r>
              <a:rPr lang="en-US" sz="2400" b="1" i="1" dirty="0">
                <a:cs typeface="Arial" charset="0"/>
              </a:rPr>
              <a:t>4:  INITIAL OBSERVATIONS AND THE BIG PICTURE</a:t>
            </a:r>
            <a:endParaRPr lang="en-US" sz="2400" b="1" dirty="0">
              <a:cs typeface="Arial" charset="0"/>
            </a:endParaRPr>
          </a:p>
        </p:txBody>
      </p:sp>
      <p:sp>
        <p:nvSpPr>
          <p:cNvPr id="12" name="Content Placeholder 13"/>
          <p:cNvSpPr txBox="1">
            <a:spLocks/>
          </p:cNvSpPr>
          <p:nvPr/>
        </p:nvSpPr>
        <p:spPr>
          <a:xfrm>
            <a:off x="0" y="0"/>
            <a:ext cx="9146630" cy="838199"/>
          </a:xfrm>
          <a:prstGeom prst="rect">
            <a:avLst/>
          </a:prstGeom>
          <a:solidFill>
            <a:schemeClr val="bg1">
              <a:lumMod val="85000"/>
            </a:schemeClr>
          </a:solidFill>
          <a:ln>
            <a:solidFill>
              <a:schemeClr val="tx1"/>
            </a:solidFill>
          </a:ln>
        </p:spPr>
        <p:txBody>
          <a:bodyPr/>
          <a:lstStyle/>
          <a:p>
            <a:pPr marR="0" lvl="0" algn="ctr" defTabSz="914400" rtl="0" eaLnBrk="0" fontAlgn="base" latinLnBrk="0" hangingPunct="0">
              <a:lnSpc>
                <a:spcPct val="100000"/>
              </a:lnSpc>
              <a:spcBef>
                <a:spcPts val="0"/>
              </a:spcBef>
              <a:spcAft>
                <a:spcPct val="0"/>
              </a:spcAft>
              <a:buClrTx/>
              <a:buSzTx/>
              <a:buFont typeface="Arial" charset="0"/>
              <a:buNone/>
              <a:tabLst/>
              <a:defRPr/>
            </a:pPr>
            <a:endParaRPr kumimoji="0" lang="en-US" sz="1200" b="1" i="1" u="none" strike="noStrike" kern="1200" cap="none" spc="0" normalizeH="0" baseline="0" noProof="0" dirty="0" smtClean="0">
              <a:ln>
                <a:noFill/>
              </a:ln>
              <a:solidFill>
                <a:schemeClr val="tx1"/>
              </a:solidFill>
              <a:effectLst/>
              <a:uLnTx/>
              <a:uFillTx/>
              <a:latin typeface="Arial" charset="0"/>
              <a:ea typeface="+mn-ea"/>
              <a:cs typeface="Arial" charset="0"/>
            </a:endParaRPr>
          </a:p>
          <a:p>
            <a:pPr marR="0" lvl="0" algn="ctr" defTabSz="914400" rtl="0" eaLnBrk="0" fontAlgn="base" latinLnBrk="0" hangingPunct="0">
              <a:lnSpc>
                <a:spcPct val="100000"/>
              </a:lnSpc>
              <a:spcBef>
                <a:spcPts val="0"/>
              </a:spcBef>
              <a:spcAft>
                <a:spcPct val="0"/>
              </a:spcAft>
              <a:buClrTx/>
              <a:buSzTx/>
              <a:buFont typeface="Arial" charset="0"/>
              <a:buNone/>
              <a:tabLst/>
              <a:defRPr/>
            </a:pPr>
            <a:r>
              <a:rPr kumimoji="0" lang="en-US" sz="2400" b="1" i="1" u="none" strike="noStrike" kern="1200" cap="none" spc="0" normalizeH="0" baseline="0" noProof="0" dirty="0" smtClean="0">
                <a:ln>
                  <a:noFill/>
                </a:ln>
                <a:solidFill>
                  <a:schemeClr val="tx1"/>
                </a:solidFill>
                <a:effectLst/>
                <a:uLnTx/>
                <a:uFillTx/>
                <a:latin typeface="Arial" charset="0"/>
                <a:ea typeface="+mn-ea"/>
                <a:cs typeface="Arial" charset="0"/>
              </a:rPr>
              <a:t>PART 4:  INITIAL OBSERVATIONS AND THE BIG PICTURE</a:t>
            </a:r>
            <a:endParaRPr kumimoji="0" lang="en-US" sz="400" b="1" i="0" u="none" strike="noStrike" kern="1200" cap="none" spc="0" normalizeH="0" baseline="0" noProof="0" dirty="0" smtClean="0">
              <a:ln>
                <a:noFill/>
              </a:ln>
              <a:solidFill>
                <a:schemeClr val="tx1"/>
              </a:solidFill>
              <a:effectLst/>
              <a:uLnTx/>
              <a:uFillTx/>
              <a:cs typeface="Arial" charset="0"/>
            </a:endParaRPr>
          </a:p>
          <a:p>
            <a:pPr marL="463550" marR="0" lvl="1" indent="-350838" algn="ctr" defTabSz="914400" rtl="0" eaLnBrk="0" fontAlgn="base" latinLnBrk="0" hangingPunct="0">
              <a:lnSpc>
                <a:spcPct val="100000"/>
              </a:lnSpc>
              <a:spcBef>
                <a:spcPct val="20000"/>
              </a:spcBef>
              <a:spcAft>
                <a:spcPct val="0"/>
              </a:spcAft>
              <a:buClrTx/>
              <a:buSzTx/>
              <a:buFont typeface="Arial" charset="0"/>
              <a:buNone/>
              <a:tabLst/>
              <a:defRPr/>
            </a:pPr>
            <a:r>
              <a:rPr kumimoji="0" lang="en-US" sz="2000" b="0" i="0" u="none" strike="noStrike" kern="1200" cap="none" spc="0" normalizeH="0" baseline="0" noProof="0" dirty="0" smtClean="0">
                <a:ln>
                  <a:noFill/>
                </a:ln>
                <a:solidFill>
                  <a:schemeClr val="tx1"/>
                </a:solidFill>
                <a:effectLst/>
                <a:uLnTx/>
                <a:uFillTx/>
                <a:latin typeface="Arial" charset="0"/>
                <a:ea typeface="+mn-ea"/>
                <a:cs typeface="Arial" charset="0"/>
              </a:rPr>
              <a:t>   </a:t>
            </a:r>
          </a:p>
          <a:p>
            <a:pPr marL="342900" marR="0" lvl="0" indent="-342900" algn="ctr" defTabSz="914400" rtl="0" eaLnBrk="0" fontAlgn="base" latinLnBrk="0" hangingPunct="0">
              <a:lnSpc>
                <a:spcPct val="100000"/>
              </a:lnSpc>
              <a:spcBef>
                <a:spcPct val="20000"/>
              </a:spcBef>
              <a:spcAft>
                <a:spcPct val="0"/>
              </a:spcAft>
              <a:buClrTx/>
              <a:buSzTx/>
              <a:buFont typeface="Wingdings" pitchFamily="2" charset="2"/>
              <a:buChar char="Ø"/>
              <a:tabLst/>
              <a:defRPr/>
            </a:pPr>
            <a:endParaRPr kumimoji="0" lang="en-US" sz="600" b="0" i="0" u="none" strike="noStrike" kern="1200" cap="none" spc="0" normalizeH="0" baseline="0" noProof="0" dirty="0" smtClean="0">
              <a:ln>
                <a:noFill/>
              </a:ln>
              <a:solidFill>
                <a:schemeClr val="tx1"/>
              </a:solidFill>
              <a:effectLst/>
              <a:uLnTx/>
              <a:uFillTx/>
              <a:latin typeface="Arial" charset="0"/>
              <a:ea typeface="+mn-ea"/>
              <a:cs typeface="Arial" charset="0"/>
            </a:endParaRPr>
          </a:p>
        </p:txBody>
      </p:sp>
      <p:pic>
        <p:nvPicPr>
          <p:cNvPr id="13" name="Picture 1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457200" y="3466700"/>
            <a:ext cx="2567248" cy="3322320"/>
          </a:xfrm>
          <a:prstGeom prst="rect">
            <a:avLst/>
          </a:prstGeom>
          <a:ln>
            <a:solidFill>
              <a:schemeClr val="tx1"/>
            </a:solidFill>
          </a:ln>
          <a:effectLst>
            <a:outerShdw blurRad="292100" dist="139700" dir="2700000" algn="tl" rotWithShape="0">
              <a:srgbClr val="333333">
                <a:alpha val="65000"/>
              </a:srgbClr>
            </a:outerShdw>
          </a:effectLst>
        </p:spPr>
      </p:pic>
      <p:sp>
        <p:nvSpPr>
          <p:cNvPr id="28" name="Rectangle 27"/>
          <p:cNvSpPr/>
          <p:nvPr/>
        </p:nvSpPr>
        <p:spPr>
          <a:xfrm>
            <a:off x="0" y="871716"/>
            <a:ext cx="9144000" cy="954107"/>
          </a:xfrm>
          <a:prstGeom prst="rect">
            <a:avLst/>
          </a:prstGeom>
        </p:spPr>
        <p:txBody>
          <a:bodyPr wrap="square">
            <a:spAutoFit/>
          </a:bodyPr>
          <a:lstStyle/>
          <a:p>
            <a:r>
              <a:rPr lang="en-US" sz="2000" dirty="0" smtClean="0"/>
              <a:t>Do you think you have enough data to answer the following question: </a:t>
            </a:r>
          </a:p>
          <a:p>
            <a:r>
              <a:rPr lang="en-US" b="1" i="1" dirty="0" smtClean="0">
                <a:solidFill>
                  <a:srgbClr val="0000FF"/>
                </a:solidFill>
              </a:rPr>
              <a:t>What do the characteristics of these craters reveal about the geologic history of these planetary worlds?  </a:t>
            </a:r>
            <a:endParaRPr lang="en-US" i="1" dirty="0">
              <a:solidFill>
                <a:srgbClr val="0000FF"/>
              </a:solidFill>
            </a:endParaRPr>
          </a:p>
        </p:txBody>
      </p:sp>
      <p:graphicFrame>
        <p:nvGraphicFramePr>
          <p:cNvPr id="27" name="Table 26"/>
          <p:cNvGraphicFramePr>
            <a:graphicFrameLocks noGrp="1"/>
          </p:cNvGraphicFramePr>
          <p:nvPr>
            <p:extLst>
              <p:ext uri="{D42A27DB-BD31-4B8C-83A1-F6EECF244321}">
                <p14:modId xmlns:p14="http://schemas.microsoft.com/office/powerpoint/2010/main" xmlns="" val="2586011909"/>
              </p:ext>
            </p:extLst>
          </p:nvPr>
        </p:nvGraphicFramePr>
        <p:xfrm>
          <a:off x="122242" y="1869478"/>
          <a:ext cx="8899514" cy="1407122"/>
        </p:xfrm>
        <a:graphic>
          <a:graphicData uri="http://schemas.openxmlformats.org/drawingml/2006/table">
            <a:tbl>
              <a:tblPr firstRow="1" firstCol="1" bandRow="1">
                <a:tableStyleId>{5C22544A-7EE6-4342-B048-85BDC9FD1C3A}</a:tableStyleId>
              </a:tblPr>
              <a:tblGrid>
                <a:gridCol w="3150271"/>
                <a:gridCol w="945081"/>
                <a:gridCol w="945081"/>
                <a:gridCol w="1023838"/>
                <a:gridCol w="945081"/>
                <a:gridCol w="945081"/>
                <a:gridCol w="945081"/>
              </a:tblGrid>
              <a:tr h="241521">
                <a:tc>
                  <a:txBody>
                    <a:bodyPr/>
                    <a:lstStyle/>
                    <a:p>
                      <a:pPr marL="0" marR="0" algn="ctr">
                        <a:spcBef>
                          <a:spcPts val="0"/>
                        </a:spcBef>
                        <a:spcAft>
                          <a:spcPts val="0"/>
                        </a:spcAft>
                      </a:pPr>
                      <a:r>
                        <a:rPr lang="en-US" sz="15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algn="ctr">
                        <a:spcBef>
                          <a:spcPts val="0"/>
                        </a:spcBef>
                        <a:spcAft>
                          <a:spcPts val="0"/>
                        </a:spcAft>
                      </a:pPr>
                      <a:r>
                        <a:rPr lang="en-US" sz="1500">
                          <a:solidFill>
                            <a:schemeClr val="tx1"/>
                          </a:solidFill>
                          <a:effectLst/>
                        </a:rPr>
                        <a:t>Image A</a:t>
                      </a:r>
                      <a:endParaRPr lang="en-US" sz="170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algn="ctr">
                        <a:spcBef>
                          <a:spcPts val="0"/>
                        </a:spcBef>
                        <a:spcAft>
                          <a:spcPts val="0"/>
                        </a:spcAft>
                      </a:pPr>
                      <a:r>
                        <a:rPr lang="en-US" sz="1500">
                          <a:solidFill>
                            <a:schemeClr val="tx1"/>
                          </a:solidFill>
                          <a:effectLst/>
                        </a:rPr>
                        <a:t>Image B</a:t>
                      </a:r>
                      <a:endParaRPr lang="en-US" sz="170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algn="ctr">
                        <a:spcBef>
                          <a:spcPts val="0"/>
                        </a:spcBef>
                        <a:spcAft>
                          <a:spcPts val="0"/>
                        </a:spcAft>
                      </a:pPr>
                      <a:r>
                        <a:rPr lang="en-US" sz="1500">
                          <a:solidFill>
                            <a:schemeClr val="tx1"/>
                          </a:solidFill>
                          <a:effectLst/>
                        </a:rPr>
                        <a:t>Image C</a:t>
                      </a:r>
                      <a:endParaRPr lang="en-US" sz="170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algn="ctr">
                        <a:spcBef>
                          <a:spcPts val="0"/>
                        </a:spcBef>
                        <a:spcAft>
                          <a:spcPts val="0"/>
                        </a:spcAft>
                      </a:pPr>
                      <a:r>
                        <a:rPr lang="en-US" sz="1500">
                          <a:solidFill>
                            <a:schemeClr val="tx1"/>
                          </a:solidFill>
                          <a:effectLst/>
                        </a:rPr>
                        <a:t>Image D</a:t>
                      </a:r>
                      <a:endParaRPr lang="en-US" sz="170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algn="ctr">
                        <a:spcBef>
                          <a:spcPts val="0"/>
                        </a:spcBef>
                        <a:spcAft>
                          <a:spcPts val="0"/>
                        </a:spcAft>
                      </a:pPr>
                      <a:r>
                        <a:rPr lang="en-US" sz="1500">
                          <a:solidFill>
                            <a:schemeClr val="tx1"/>
                          </a:solidFill>
                          <a:effectLst/>
                        </a:rPr>
                        <a:t>Image E</a:t>
                      </a:r>
                      <a:endParaRPr lang="en-US" sz="170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algn="ctr">
                        <a:spcBef>
                          <a:spcPts val="0"/>
                        </a:spcBef>
                        <a:spcAft>
                          <a:spcPts val="0"/>
                        </a:spcAft>
                      </a:pPr>
                      <a:r>
                        <a:rPr lang="en-US" sz="1500" dirty="0">
                          <a:solidFill>
                            <a:schemeClr val="tx1"/>
                          </a:solidFill>
                          <a:effectLst/>
                        </a:rPr>
                        <a:t>Image F</a:t>
                      </a:r>
                      <a:endParaRPr lang="en-US" sz="1700" dirty="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231020">
                <a:tc>
                  <a:txBody>
                    <a:bodyPr/>
                    <a:lstStyle/>
                    <a:p>
                      <a:pPr marL="0" marR="0">
                        <a:spcBef>
                          <a:spcPts val="0"/>
                        </a:spcBef>
                        <a:spcAft>
                          <a:spcPts val="0"/>
                        </a:spcAft>
                      </a:pPr>
                      <a:r>
                        <a:rPr lang="en-US" sz="1500" dirty="0" smtClean="0">
                          <a:solidFill>
                            <a:schemeClr val="tx1"/>
                          </a:solidFill>
                          <a:effectLst/>
                        </a:rPr>
                        <a:t>Simple Crater</a:t>
                      </a:r>
                      <a:endParaRPr lang="en-US" sz="1700" dirty="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1020">
                <a:tc>
                  <a:txBody>
                    <a:bodyPr/>
                    <a:lstStyle/>
                    <a:p>
                      <a:pPr marL="0" marR="0">
                        <a:spcBef>
                          <a:spcPts val="0"/>
                        </a:spcBef>
                        <a:spcAft>
                          <a:spcPts val="0"/>
                        </a:spcAft>
                      </a:pPr>
                      <a:r>
                        <a:rPr lang="en-US" sz="1500" dirty="0" smtClean="0">
                          <a:solidFill>
                            <a:schemeClr val="tx1"/>
                          </a:solidFill>
                          <a:effectLst/>
                          <a:latin typeface="+mn-lt"/>
                          <a:ea typeface="+mn-ea"/>
                          <a:cs typeface="+mn-cs"/>
                        </a:rPr>
                        <a:t>Complex</a:t>
                      </a:r>
                      <a:r>
                        <a:rPr lang="en-US" sz="1500" baseline="0" dirty="0" smtClean="0">
                          <a:solidFill>
                            <a:schemeClr val="tx1"/>
                          </a:solidFill>
                          <a:effectLst/>
                          <a:latin typeface="+mn-lt"/>
                          <a:ea typeface="+mn-ea"/>
                          <a:cs typeface="+mn-cs"/>
                        </a:rPr>
                        <a:t> Crater</a:t>
                      </a:r>
                      <a:endParaRPr lang="en-US" sz="1700" dirty="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1020">
                <a:tc>
                  <a:txBody>
                    <a:bodyPr/>
                    <a:lstStyle/>
                    <a:p>
                      <a:pPr marL="0" marR="0">
                        <a:spcBef>
                          <a:spcPts val="0"/>
                        </a:spcBef>
                        <a:spcAft>
                          <a:spcPts val="0"/>
                        </a:spcAft>
                      </a:pPr>
                      <a:r>
                        <a:rPr lang="en-US" sz="1500" dirty="0" smtClean="0">
                          <a:solidFill>
                            <a:schemeClr val="tx1"/>
                          </a:solidFill>
                          <a:effectLst/>
                          <a:latin typeface="+mn-lt"/>
                          <a:ea typeface="+mn-ea"/>
                          <a:cs typeface="+mn-cs"/>
                        </a:rPr>
                        <a:t>Preserved</a:t>
                      </a:r>
                      <a:r>
                        <a:rPr lang="en-US" sz="1500" baseline="0" dirty="0" smtClean="0">
                          <a:solidFill>
                            <a:schemeClr val="tx1"/>
                          </a:solidFill>
                          <a:effectLst/>
                          <a:latin typeface="+mn-lt"/>
                          <a:ea typeface="+mn-ea"/>
                          <a:cs typeface="+mn-cs"/>
                        </a:rPr>
                        <a:t> Crater</a:t>
                      </a:r>
                      <a:endParaRPr lang="en-US" sz="1700" dirty="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1020">
                <a:tc>
                  <a:txBody>
                    <a:bodyPr/>
                    <a:lstStyle/>
                    <a:p>
                      <a:pPr marL="0" marR="0">
                        <a:spcBef>
                          <a:spcPts val="0"/>
                        </a:spcBef>
                        <a:spcAft>
                          <a:spcPts val="0"/>
                        </a:spcAft>
                      </a:pPr>
                      <a:r>
                        <a:rPr lang="en-US" sz="1500" dirty="0" smtClean="0">
                          <a:solidFill>
                            <a:schemeClr val="tx1"/>
                          </a:solidFill>
                          <a:effectLst/>
                          <a:latin typeface="+mn-lt"/>
                          <a:ea typeface="+mn-ea"/>
                          <a:cs typeface="+mn-cs"/>
                        </a:rPr>
                        <a:t>Modified</a:t>
                      </a:r>
                      <a:r>
                        <a:rPr lang="en-US" sz="1500" baseline="0" dirty="0" smtClean="0">
                          <a:solidFill>
                            <a:schemeClr val="tx1"/>
                          </a:solidFill>
                          <a:effectLst/>
                          <a:latin typeface="+mn-lt"/>
                          <a:ea typeface="+mn-ea"/>
                          <a:cs typeface="+mn-cs"/>
                        </a:rPr>
                        <a:t> Crater</a:t>
                      </a:r>
                      <a:endParaRPr lang="en-US" sz="1700" dirty="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41521">
                <a:tc>
                  <a:txBody>
                    <a:bodyPr/>
                    <a:lstStyle/>
                    <a:p>
                      <a:pPr marL="0" marR="0">
                        <a:spcBef>
                          <a:spcPts val="0"/>
                        </a:spcBef>
                        <a:spcAft>
                          <a:spcPts val="0"/>
                        </a:spcAft>
                      </a:pPr>
                      <a:r>
                        <a:rPr lang="en-US" sz="1500" dirty="0" smtClean="0">
                          <a:solidFill>
                            <a:schemeClr val="tx1"/>
                          </a:solidFill>
                          <a:effectLst/>
                          <a:latin typeface="+mn-lt"/>
                          <a:ea typeface="+mn-ea"/>
                          <a:cs typeface="+mn-cs"/>
                        </a:rPr>
                        <a:t>Destroyed</a:t>
                      </a:r>
                      <a:r>
                        <a:rPr lang="en-US" sz="1500" baseline="0" dirty="0" smtClean="0">
                          <a:solidFill>
                            <a:schemeClr val="tx1"/>
                          </a:solidFill>
                          <a:effectLst/>
                          <a:latin typeface="+mn-lt"/>
                          <a:ea typeface="+mn-ea"/>
                          <a:cs typeface="+mn-cs"/>
                        </a:rPr>
                        <a:t> Crater</a:t>
                      </a:r>
                      <a:endParaRPr lang="en-US" sz="1700" dirty="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29" name="Freeform 28"/>
          <p:cNvSpPr/>
          <p:nvPr/>
        </p:nvSpPr>
        <p:spPr>
          <a:xfrm>
            <a:off x="3555124" y="2386355"/>
            <a:ext cx="331076" cy="178676"/>
          </a:xfrm>
          <a:custGeom>
            <a:avLst/>
            <a:gdLst>
              <a:gd name="connsiteX0" fmla="*/ 0 w 331076"/>
              <a:gd name="connsiteY0" fmla="*/ 94593 h 178676"/>
              <a:gd name="connsiteX1" fmla="*/ 189186 w 331076"/>
              <a:gd name="connsiteY1" fmla="*/ 94593 h 178676"/>
              <a:gd name="connsiteX2" fmla="*/ 236483 w 331076"/>
              <a:gd name="connsiteY2" fmla="*/ 63062 h 178676"/>
              <a:gd name="connsiteX3" fmla="*/ 283779 w 331076"/>
              <a:gd name="connsiteY3" fmla="*/ 31531 h 178676"/>
              <a:gd name="connsiteX4" fmla="*/ 331076 w 331076"/>
              <a:gd name="connsiteY4" fmla="*/ 0 h 1786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076" h="178676">
                <a:moveTo>
                  <a:pt x="0" y="94593"/>
                </a:moveTo>
                <a:cubicBezTo>
                  <a:pt x="126124" y="178676"/>
                  <a:pt x="63062" y="178676"/>
                  <a:pt x="189186" y="94593"/>
                </a:cubicBezTo>
                <a:lnTo>
                  <a:pt x="236483" y="63062"/>
                </a:lnTo>
                <a:lnTo>
                  <a:pt x="283779" y="31531"/>
                </a:lnTo>
                <a:lnTo>
                  <a:pt x="331076" y="0"/>
                </a:lnTo>
              </a:path>
            </a:pathLst>
          </a:custGeom>
          <a:ln w="254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0" name="Freeform 29"/>
          <p:cNvSpPr/>
          <p:nvPr/>
        </p:nvSpPr>
        <p:spPr>
          <a:xfrm>
            <a:off x="4495800" y="2386355"/>
            <a:ext cx="331076" cy="178676"/>
          </a:xfrm>
          <a:custGeom>
            <a:avLst/>
            <a:gdLst>
              <a:gd name="connsiteX0" fmla="*/ 0 w 331076"/>
              <a:gd name="connsiteY0" fmla="*/ 94593 h 178676"/>
              <a:gd name="connsiteX1" fmla="*/ 189186 w 331076"/>
              <a:gd name="connsiteY1" fmla="*/ 94593 h 178676"/>
              <a:gd name="connsiteX2" fmla="*/ 236483 w 331076"/>
              <a:gd name="connsiteY2" fmla="*/ 63062 h 178676"/>
              <a:gd name="connsiteX3" fmla="*/ 283779 w 331076"/>
              <a:gd name="connsiteY3" fmla="*/ 31531 h 178676"/>
              <a:gd name="connsiteX4" fmla="*/ 331076 w 331076"/>
              <a:gd name="connsiteY4" fmla="*/ 0 h 1786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076" h="178676">
                <a:moveTo>
                  <a:pt x="0" y="94593"/>
                </a:moveTo>
                <a:cubicBezTo>
                  <a:pt x="126124" y="178676"/>
                  <a:pt x="63062" y="178676"/>
                  <a:pt x="189186" y="94593"/>
                </a:cubicBezTo>
                <a:lnTo>
                  <a:pt x="236483" y="63062"/>
                </a:lnTo>
                <a:lnTo>
                  <a:pt x="283779" y="31531"/>
                </a:lnTo>
                <a:lnTo>
                  <a:pt x="331076" y="0"/>
                </a:lnTo>
              </a:path>
            </a:pathLst>
          </a:custGeom>
          <a:ln w="254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1" name="Freeform 30"/>
          <p:cNvSpPr/>
          <p:nvPr/>
        </p:nvSpPr>
        <p:spPr>
          <a:xfrm>
            <a:off x="5486400" y="2386355"/>
            <a:ext cx="331076" cy="178676"/>
          </a:xfrm>
          <a:custGeom>
            <a:avLst/>
            <a:gdLst>
              <a:gd name="connsiteX0" fmla="*/ 0 w 331076"/>
              <a:gd name="connsiteY0" fmla="*/ 94593 h 178676"/>
              <a:gd name="connsiteX1" fmla="*/ 189186 w 331076"/>
              <a:gd name="connsiteY1" fmla="*/ 94593 h 178676"/>
              <a:gd name="connsiteX2" fmla="*/ 236483 w 331076"/>
              <a:gd name="connsiteY2" fmla="*/ 63062 h 178676"/>
              <a:gd name="connsiteX3" fmla="*/ 283779 w 331076"/>
              <a:gd name="connsiteY3" fmla="*/ 31531 h 178676"/>
              <a:gd name="connsiteX4" fmla="*/ 331076 w 331076"/>
              <a:gd name="connsiteY4" fmla="*/ 0 h 1786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076" h="178676">
                <a:moveTo>
                  <a:pt x="0" y="94593"/>
                </a:moveTo>
                <a:cubicBezTo>
                  <a:pt x="126124" y="178676"/>
                  <a:pt x="63062" y="178676"/>
                  <a:pt x="189186" y="94593"/>
                </a:cubicBezTo>
                <a:lnTo>
                  <a:pt x="236483" y="63062"/>
                </a:lnTo>
                <a:lnTo>
                  <a:pt x="283779" y="31531"/>
                </a:lnTo>
                <a:lnTo>
                  <a:pt x="331076" y="0"/>
                </a:lnTo>
              </a:path>
            </a:pathLst>
          </a:custGeom>
          <a:ln w="254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2" name="Freeform 31"/>
          <p:cNvSpPr/>
          <p:nvPr/>
        </p:nvSpPr>
        <p:spPr>
          <a:xfrm>
            <a:off x="5486400" y="2834411"/>
            <a:ext cx="331076" cy="178676"/>
          </a:xfrm>
          <a:custGeom>
            <a:avLst/>
            <a:gdLst>
              <a:gd name="connsiteX0" fmla="*/ 0 w 331076"/>
              <a:gd name="connsiteY0" fmla="*/ 94593 h 178676"/>
              <a:gd name="connsiteX1" fmla="*/ 189186 w 331076"/>
              <a:gd name="connsiteY1" fmla="*/ 94593 h 178676"/>
              <a:gd name="connsiteX2" fmla="*/ 236483 w 331076"/>
              <a:gd name="connsiteY2" fmla="*/ 63062 h 178676"/>
              <a:gd name="connsiteX3" fmla="*/ 283779 w 331076"/>
              <a:gd name="connsiteY3" fmla="*/ 31531 h 178676"/>
              <a:gd name="connsiteX4" fmla="*/ 331076 w 331076"/>
              <a:gd name="connsiteY4" fmla="*/ 0 h 1786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076" h="178676">
                <a:moveTo>
                  <a:pt x="0" y="94593"/>
                </a:moveTo>
                <a:cubicBezTo>
                  <a:pt x="126124" y="178676"/>
                  <a:pt x="63062" y="178676"/>
                  <a:pt x="189186" y="94593"/>
                </a:cubicBezTo>
                <a:lnTo>
                  <a:pt x="236483" y="63062"/>
                </a:lnTo>
                <a:lnTo>
                  <a:pt x="283779" y="31531"/>
                </a:lnTo>
                <a:lnTo>
                  <a:pt x="331076" y="0"/>
                </a:lnTo>
              </a:path>
            </a:pathLst>
          </a:custGeom>
          <a:ln w="254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3" name="Freeform 32"/>
          <p:cNvSpPr/>
          <p:nvPr/>
        </p:nvSpPr>
        <p:spPr>
          <a:xfrm>
            <a:off x="8355724" y="2148611"/>
            <a:ext cx="331076" cy="178676"/>
          </a:xfrm>
          <a:custGeom>
            <a:avLst/>
            <a:gdLst>
              <a:gd name="connsiteX0" fmla="*/ 0 w 331076"/>
              <a:gd name="connsiteY0" fmla="*/ 94593 h 178676"/>
              <a:gd name="connsiteX1" fmla="*/ 189186 w 331076"/>
              <a:gd name="connsiteY1" fmla="*/ 94593 h 178676"/>
              <a:gd name="connsiteX2" fmla="*/ 236483 w 331076"/>
              <a:gd name="connsiteY2" fmla="*/ 63062 h 178676"/>
              <a:gd name="connsiteX3" fmla="*/ 283779 w 331076"/>
              <a:gd name="connsiteY3" fmla="*/ 31531 h 178676"/>
              <a:gd name="connsiteX4" fmla="*/ 331076 w 331076"/>
              <a:gd name="connsiteY4" fmla="*/ 0 h 1786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076" h="178676">
                <a:moveTo>
                  <a:pt x="0" y="94593"/>
                </a:moveTo>
                <a:cubicBezTo>
                  <a:pt x="126124" y="178676"/>
                  <a:pt x="63062" y="178676"/>
                  <a:pt x="189186" y="94593"/>
                </a:cubicBezTo>
                <a:lnTo>
                  <a:pt x="236483" y="63062"/>
                </a:lnTo>
                <a:lnTo>
                  <a:pt x="283779" y="31531"/>
                </a:lnTo>
                <a:lnTo>
                  <a:pt x="331076" y="0"/>
                </a:lnTo>
              </a:path>
            </a:pathLst>
          </a:custGeom>
          <a:ln w="254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4" name="Freeform 33"/>
          <p:cNvSpPr/>
          <p:nvPr/>
        </p:nvSpPr>
        <p:spPr>
          <a:xfrm>
            <a:off x="4495800" y="2834411"/>
            <a:ext cx="331076" cy="178676"/>
          </a:xfrm>
          <a:custGeom>
            <a:avLst/>
            <a:gdLst>
              <a:gd name="connsiteX0" fmla="*/ 0 w 331076"/>
              <a:gd name="connsiteY0" fmla="*/ 94593 h 178676"/>
              <a:gd name="connsiteX1" fmla="*/ 189186 w 331076"/>
              <a:gd name="connsiteY1" fmla="*/ 94593 h 178676"/>
              <a:gd name="connsiteX2" fmla="*/ 236483 w 331076"/>
              <a:gd name="connsiteY2" fmla="*/ 63062 h 178676"/>
              <a:gd name="connsiteX3" fmla="*/ 283779 w 331076"/>
              <a:gd name="connsiteY3" fmla="*/ 31531 h 178676"/>
              <a:gd name="connsiteX4" fmla="*/ 331076 w 331076"/>
              <a:gd name="connsiteY4" fmla="*/ 0 h 1786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076" h="178676">
                <a:moveTo>
                  <a:pt x="0" y="94593"/>
                </a:moveTo>
                <a:cubicBezTo>
                  <a:pt x="126124" y="178676"/>
                  <a:pt x="63062" y="178676"/>
                  <a:pt x="189186" y="94593"/>
                </a:cubicBezTo>
                <a:lnTo>
                  <a:pt x="236483" y="63062"/>
                </a:lnTo>
                <a:lnTo>
                  <a:pt x="283779" y="31531"/>
                </a:lnTo>
                <a:lnTo>
                  <a:pt x="331076" y="0"/>
                </a:lnTo>
              </a:path>
            </a:pathLst>
          </a:custGeom>
          <a:ln w="254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5" name="Freeform 34"/>
          <p:cNvSpPr/>
          <p:nvPr/>
        </p:nvSpPr>
        <p:spPr>
          <a:xfrm>
            <a:off x="6450724" y="2372061"/>
            <a:ext cx="331076" cy="178676"/>
          </a:xfrm>
          <a:custGeom>
            <a:avLst/>
            <a:gdLst>
              <a:gd name="connsiteX0" fmla="*/ 0 w 331076"/>
              <a:gd name="connsiteY0" fmla="*/ 94593 h 178676"/>
              <a:gd name="connsiteX1" fmla="*/ 189186 w 331076"/>
              <a:gd name="connsiteY1" fmla="*/ 94593 h 178676"/>
              <a:gd name="connsiteX2" fmla="*/ 236483 w 331076"/>
              <a:gd name="connsiteY2" fmla="*/ 63062 h 178676"/>
              <a:gd name="connsiteX3" fmla="*/ 283779 w 331076"/>
              <a:gd name="connsiteY3" fmla="*/ 31531 h 178676"/>
              <a:gd name="connsiteX4" fmla="*/ 331076 w 331076"/>
              <a:gd name="connsiteY4" fmla="*/ 0 h 1786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076" h="178676">
                <a:moveTo>
                  <a:pt x="0" y="94593"/>
                </a:moveTo>
                <a:cubicBezTo>
                  <a:pt x="126124" y="178676"/>
                  <a:pt x="63062" y="178676"/>
                  <a:pt x="189186" y="94593"/>
                </a:cubicBezTo>
                <a:lnTo>
                  <a:pt x="236483" y="63062"/>
                </a:lnTo>
                <a:lnTo>
                  <a:pt x="283779" y="31531"/>
                </a:lnTo>
                <a:lnTo>
                  <a:pt x="331076" y="0"/>
                </a:lnTo>
              </a:path>
            </a:pathLst>
          </a:custGeom>
          <a:ln w="254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6" name="Freeform 35"/>
          <p:cNvSpPr/>
          <p:nvPr/>
        </p:nvSpPr>
        <p:spPr>
          <a:xfrm>
            <a:off x="7381166" y="2366446"/>
            <a:ext cx="331076" cy="178676"/>
          </a:xfrm>
          <a:custGeom>
            <a:avLst/>
            <a:gdLst>
              <a:gd name="connsiteX0" fmla="*/ 0 w 331076"/>
              <a:gd name="connsiteY0" fmla="*/ 94593 h 178676"/>
              <a:gd name="connsiteX1" fmla="*/ 189186 w 331076"/>
              <a:gd name="connsiteY1" fmla="*/ 94593 h 178676"/>
              <a:gd name="connsiteX2" fmla="*/ 236483 w 331076"/>
              <a:gd name="connsiteY2" fmla="*/ 63062 h 178676"/>
              <a:gd name="connsiteX3" fmla="*/ 283779 w 331076"/>
              <a:gd name="connsiteY3" fmla="*/ 31531 h 178676"/>
              <a:gd name="connsiteX4" fmla="*/ 331076 w 331076"/>
              <a:gd name="connsiteY4" fmla="*/ 0 h 1786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076" h="178676">
                <a:moveTo>
                  <a:pt x="0" y="94593"/>
                </a:moveTo>
                <a:cubicBezTo>
                  <a:pt x="126124" y="178676"/>
                  <a:pt x="63062" y="178676"/>
                  <a:pt x="189186" y="94593"/>
                </a:cubicBezTo>
                <a:lnTo>
                  <a:pt x="236483" y="63062"/>
                </a:lnTo>
                <a:lnTo>
                  <a:pt x="283779" y="31531"/>
                </a:lnTo>
                <a:lnTo>
                  <a:pt x="331076" y="0"/>
                </a:lnTo>
              </a:path>
            </a:pathLst>
          </a:custGeom>
          <a:ln w="254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7" name="Freeform 36"/>
          <p:cNvSpPr/>
          <p:nvPr/>
        </p:nvSpPr>
        <p:spPr>
          <a:xfrm>
            <a:off x="3555124" y="2605811"/>
            <a:ext cx="331076" cy="178676"/>
          </a:xfrm>
          <a:custGeom>
            <a:avLst/>
            <a:gdLst>
              <a:gd name="connsiteX0" fmla="*/ 0 w 331076"/>
              <a:gd name="connsiteY0" fmla="*/ 94593 h 178676"/>
              <a:gd name="connsiteX1" fmla="*/ 189186 w 331076"/>
              <a:gd name="connsiteY1" fmla="*/ 94593 h 178676"/>
              <a:gd name="connsiteX2" fmla="*/ 236483 w 331076"/>
              <a:gd name="connsiteY2" fmla="*/ 63062 h 178676"/>
              <a:gd name="connsiteX3" fmla="*/ 283779 w 331076"/>
              <a:gd name="connsiteY3" fmla="*/ 31531 h 178676"/>
              <a:gd name="connsiteX4" fmla="*/ 331076 w 331076"/>
              <a:gd name="connsiteY4" fmla="*/ 0 h 1786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076" h="178676">
                <a:moveTo>
                  <a:pt x="0" y="94593"/>
                </a:moveTo>
                <a:cubicBezTo>
                  <a:pt x="126124" y="178676"/>
                  <a:pt x="63062" y="178676"/>
                  <a:pt x="189186" y="94593"/>
                </a:cubicBezTo>
                <a:lnTo>
                  <a:pt x="236483" y="63062"/>
                </a:lnTo>
                <a:lnTo>
                  <a:pt x="283779" y="31531"/>
                </a:lnTo>
                <a:lnTo>
                  <a:pt x="331076" y="0"/>
                </a:lnTo>
              </a:path>
            </a:pathLst>
          </a:custGeom>
          <a:ln w="254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8" name="Freeform 37"/>
          <p:cNvSpPr/>
          <p:nvPr/>
        </p:nvSpPr>
        <p:spPr>
          <a:xfrm>
            <a:off x="7450468" y="2843555"/>
            <a:ext cx="331076" cy="178676"/>
          </a:xfrm>
          <a:custGeom>
            <a:avLst/>
            <a:gdLst>
              <a:gd name="connsiteX0" fmla="*/ 0 w 331076"/>
              <a:gd name="connsiteY0" fmla="*/ 94593 h 178676"/>
              <a:gd name="connsiteX1" fmla="*/ 189186 w 331076"/>
              <a:gd name="connsiteY1" fmla="*/ 94593 h 178676"/>
              <a:gd name="connsiteX2" fmla="*/ 236483 w 331076"/>
              <a:gd name="connsiteY2" fmla="*/ 63062 h 178676"/>
              <a:gd name="connsiteX3" fmla="*/ 283779 w 331076"/>
              <a:gd name="connsiteY3" fmla="*/ 31531 h 178676"/>
              <a:gd name="connsiteX4" fmla="*/ 331076 w 331076"/>
              <a:gd name="connsiteY4" fmla="*/ 0 h 1786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076" h="178676">
                <a:moveTo>
                  <a:pt x="0" y="94593"/>
                </a:moveTo>
                <a:cubicBezTo>
                  <a:pt x="126124" y="178676"/>
                  <a:pt x="63062" y="178676"/>
                  <a:pt x="189186" y="94593"/>
                </a:cubicBezTo>
                <a:lnTo>
                  <a:pt x="236483" y="63062"/>
                </a:lnTo>
                <a:lnTo>
                  <a:pt x="283779" y="31531"/>
                </a:lnTo>
                <a:lnTo>
                  <a:pt x="331076" y="0"/>
                </a:lnTo>
              </a:path>
            </a:pathLst>
          </a:custGeom>
          <a:ln w="254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9" name="Freeform 38"/>
          <p:cNvSpPr/>
          <p:nvPr/>
        </p:nvSpPr>
        <p:spPr>
          <a:xfrm>
            <a:off x="6459868" y="2843555"/>
            <a:ext cx="331076" cy="178676"/>
          </a:xfrm>
          <a:custGeom>
            <a:avLst/>
            <a:gdLst>
              <a:gd name="connsiteX0" fmla="*/ 0 w 331076"/>
              <a:gd name="connsiteY0" fmla="*/ 94593 h 178676"/>
              <a:gd name="connsiteX1" fmla="*/ 189186 w 331076"/>
              <a:gd name="connsiteY1" fmla="*/ 94593 h 178676"/>
              <a:gd name="connsiteX2" fmla="*/ 236483 w 331076"/>
              <a:gd name="connsiteY2" fmla="*/ 63062 h 178676"/>
              <a:gd name="connsiteX3" fmla="*/ 283779 w 331076"/>
              <a:gd name="connsiteY3" fmla="*/ 31531 h 178676"/>
              <a:gd name="connsiteX4" fmla="*/ 331076 w 331076"/>
              <a:gd name="connsiteY4" fmla="*/ 0 h 1786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076" h="178676">
                <a:moveTo>
                  <a:pt x="0" y="94593"/>
                </a:moveTo>
                <a:cubicBezTo>
                  <a:pt x="126124" y="178676"/>
                  <a:pt x="63062" y="178676"/>
                  <a:pt x="189186" y="94593"/>
                </a:cubicBezTo>
                <a:lnTo>
                  <a:pt x="236483" y="63062"/>
                </a:lnTo>
                <a:lnTo>
                  <a:pt x="283779" y="31531"/>
                </a:lnTo>
                <a:lnTo>
                  <a:pt x="331076" y="0"/>
                </a:lnTo>
              </a:path>
            </a:pathLst>
          </a:custGeom>
          <a:ln w="254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0" name="Freeform 39"/>
          <p:cNvSpPr/>
          <p:nvPr/>
        </p:nvSpPr>
        <p:spPr>
          <a:xfrm>
            <a:off x="8305800" y="3064167"/>
            <a:ext cx="331076" cy="178676"/>
          </a:xfrm>
          <a:custGeom>
            <a:avLst/>
            <a:gdLst>
              <a:gd name="connsiteX0" fmla="*/ 0 w 331076"/>
              <a:gd name="connsiteY0" fmla="*/ 94593 h 178676"/>
              <a:gd name="connsiteX1" fmla="*/ 189186 w 331076"/>
              <a:gd name="connsiteY1" fmla="*/ 94593 h 178676"/>
              <a:gd name="connsiteX2" fmla="*/ 236483 w 331076"/>
              <a:gd name="connsiteY2" fmla="*/ 63062 h 178676"/>
              <a:gd name="connsiteX3" fmla="*/ 283779 w 331076"/>
              <a:gd name="connsiteY3" fmla="*/ 31531 h 178676"/>
              <a:gd name="connsiteX4" fmla="*/ 331076 w 331076"/>
              <a:gd name="connsiteY4" fmla="*/ 0 h 1786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076" h="178676">
                <a:moveTo>
                  <a:pt x="0" y="94593"/>
                </a:moveTo>
                <a:cubicBezTo>
                  <a:pt x="126124" y="178676"/>
                  <a:pt x="63062" y="178676"/>
                  <a:pt x="189186" y="94593"/>
                </a:cubicBezTo>
                <a:lnTo>
                  <a:pt x="236483" y="63062"/>
                </a:lnTo>
                <a:lnTo>
                  <a:pt x="283779" y="31531"/>
                </a:lnTo>
                <a:lnTo>
                  <a:pt x="331076" y="0"/>
                </a:lnTo>
              </a:path>
            </a:pathLst>
          </a:custGeom>
          <a:ln w="254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xmlns="" val="269628053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0" y="76200"/>
            <a:ext cx="9144000" cy="1219200"/>
          </a:xfrm>
          <a:prstGeom prst="rect">
            <a:avLst/>
          </a:prstGeom>
        </p:spPr>
        <p:txBody>
          <a:bodyPr lIns="91435" tIns="45718" rIns="91435" bIns="45718">
            <a:noAutofit/>
          </a:bodyPr>
          <a:lstStyle/>
          <a:p>
            <a:pPr algn="ctr" fontAlgn="auto">
              <a:spcAft>
                <a:spcPts val="0"/>
              </a:spcAft>
              <a:defRPr/>
            </a:pPr>
            <a:r>
              <a:rPr lang="en-US" sz="4400" b="1" dirty="0" smtClean="0">
                <a:effectLst>
                  <a:outerShdw blurRad="38100" dist="38100" dir="2700000" algn="tl">
                    <a:srgbClr val="000000">
                      <a:alpha val="43137"/>
                    </a:srgbClr>
                  </a:outerShdw>
                </a:effectLst>
                <a:latin typeface="Arial" pitchFamily="34" charset="0"/>
                <a:cs typeface="Arial" pitchFamily="34" charset="0"/>
              </a:rPr>
              <a:t>CRATER COMPARISONS  </a:t>
            </a:r>
          </a:p>
          <a:p>
            <a:pPr algn="ctr" fontAlgn="auto">
              <a:spcAft>
                <a:spcPts val="0"/>
              </a:spcAft>
              <a:defRPr/>
            </a:pPr>
            <a:r>
              <a:rPr lang="en-US" sz="2200" b="1" dirty="0" smtClean="0">
                <a:effectLst>
                  <a:outerShdw blurRad="38100" dist="38100" dir="2700000" algn="tl">
                    <a:srgbClr val="000000">
                      <a:alpha val="43137"/>
                    </a:srgbClr>
                  </a:outerShdw>
                </a:effectLst>
                <a:latin typeface="Arial" pitchFamily="34" charset="0"/>
                <a:cs typeface="Arial" pitchFamily="34" charset="0"/>
              </a:rPr>
              <a:t>Investigating Impact Craters on Earth and Other Planetary Worlds</a:t>
            </a:r>
            <a:endParaRPr lang="en-US" sz="2200" b="1" i="1" dirty="0">
              <a:effectLst>
                <a:outerShdw blurRad="38100" dist="38100" dir="2700000" algn="tl">
                  <a:srgbClr val="000000">
                    <a:alpha val="43137"/>
                  </a:srgbClr>
                </a:outerShdw>
              </a:effectLst>
              <a:latin typeface="Arial" pitchFamily="34" charset="0"/>
              <a:ea typeface="+mj-ea"/>
              <a:cs typeface="Arial" pitchFamily="34" charset="0"/>
            </a:endParaRPr>
          </a:p>
        </p:txBody>
      </p:sp>
      <p:grpSp>
        <p:nvGrpSpPr>
          <p:cNvPr id="6" name="Group 5"/>
          <p:cNvGrpSpPr/>
          <p:nvPr/>
        </p:nvGrpSpPr>
        <p:grpSpPr>
          <a:xfrm>
            <a:off x="76200" y="5103696"/>
            <a:ext cx="8915400" cy="1678104"/>
            <a:chOff x="76200" y="5029200"/>
            <a:chExt cx="9332870" cy="1756682"/>
          </a:xfrm>
        </p:grpSpPr>
        <p:pic>
          <p:nvPicPr>
            <p:cNvPr id="7" name="Picture 6"/>
            <p:cNvPicPr>
              <a:picLocks noChangeAspect="1"/>
            </p:cNvPicPr>
            <p:nvPr/>
          </p:nvPicPr>
          <p:blipFill rotWithShape="1">
            <a:blip r:embed="rId2" cstate="print">
              <a:extLst>
                <a:ext uri="{28A0092B-C50C-407E-A947-70E740481C1C}">
                  <a14:useLocalDpi xmlns:a14="http://schemas.microsoft.com/office/drawing/2010/main" xmlns="" val="0"/>
                </a:ext>
              </a:extLst>
            </a:blip>
            <a:srcRect/>
            <a:stretch/>
          </p:blipFill>
          <p:spPr bwMode="auto">
            <a:xfrm>
              <a:off x="76200" y="5029200"/>
              <a:ext cx="2358295" cy="1756682"/>
            </a:xfrm>
            <a:prstGeom prst="rect">
              <a:avLst/>
            </a:prstGeom>
            <a:ln>
              <a:solidFill>
                <a:schemeClr val="tx1"/>
              </a:solid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rgbClr val="FFFFFF"/>
                  </a:solidFill>
                </a14:hiddenFill>
              </a:ext>
            </a:extLst>
          </p:spPr>
        </p:pic>
        <p:pic>
          <p:nvPicPr>
            <p:cNvPr id="8" name="Picture 7"/>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434495" y="5029200"/>
              <a:ext cx="2309007" cy="1756682"/>
            </a:xfrm>
            <a:prstGeom prst="rect">
              <a:avLst/>
            </a:prstGeom>
            <a:ln>
              <a:solidFill>
                <a:schemeClr val="tx1"/>
              </a:solid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rgbClr val="FFFFFF"/>
                  </a:solidFill>
                </a14:hiddenFill>
              </a:ext>
            </a:extLst>
          </p:spPr>
        </p:pic>
        <p:pic>
          <p:nvPicPr>
            <p:cNvPr id="9" name="Picture 8"/>
            <p:cNvPicPr>
              <a:picLocks noChangeAspect="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749497" y="5029200"/>
              <a:ext cx="2375462" cy="1756682"/>
            </a:xfrm>
            <a:prstGeom prst="rect">
              <a:avLst/>
            </a:prstGeom>
            <a:ln>
              <a:solidFill>
                <a:schemeClr val="tx1"/>
              </a:solid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rgbClr val="FFFFFF"/>
                  </a:solidFill>
                </a14:hiddenFill>
              </a:ext>
            </a:extLst>
          </p:spPr>
        </p:pic>
        <p:pic>
          <p:nvPicPr>
            <p:cNvPr id="10" name="Picture 9"/>
            <p:cNvPicPr>
              <a:picLocks noChangeAspect="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7132585" y="5029200"/>
              <a:ext cx="2276485" cy="1756682"/>
            </a:xfrm>
            <a:prstGeom prst="rect">
              <a:avLst/>
            </a:prstGeom>
            <a:ln>
              <a:solidFill>
                <a:schemeClr val="tx1"/>
              </a:solidFill>
            </a:ln>
            <a:effectLst>
              <a:outerShdw blurRad="292100" dist="139700" dir="2700000" algn="tl" rotWithShape="0">
                <a:srgbClr val="333333">
                  <a:alpha val="65000"/>
                </a:srgbClr>
              </a:outerShdw>
            </a:effectLst>
            <a:extLst/>
          </p:spPr>
        </p:pic>
      </p:grpSp>
      <p:pic>
        <p:nvPicPr>
          <p:cNvPr id="11" name="Picture 10"/>
          <p:cNvPicPr/>
          <p:nvPr/>
        </p:nvPicPr>
        <p:blipFill rotWithShape="1">
          <a:blip r:embed="rId6" cstate="print">
            <a:extLst>
              <a:ext uri="{28A0092B-C50C-407E-A947-70E740481C1C}">
                <a14:useLocalDpi xmlns:a14="http://schemas.microsoft.com/office/drawing/2010/main" xmlns="" val="0"/>
              </a:ext>
            </a:extLst>
          </a:blip>
          <a:srcRect/>
          <a:stretch/>
        </p:blipFill>
        <p:spPr bwMode="auto">
          <a:xfrm>
            <a:off x="5715000" y="1524000"/>
            <a:ext cx="3270457" cy="3124200"/>
          </a:xfrm>
          <a:prstGeom prst="rect">
            <a:avLst/>
          </a:prstGeom>
          <a:ln>
            <a:noFill/>
          </a:ln>
          <a:extLst>
            <a:ext uri="{53640926-AAD7-44D8-BBD7-CCE9431645EC}">
              <a14:shadowObscured xmlns:a14="http://schemas.microsoft.com/office/drawing/2010/main" xmlns=""/>
            </a:ext>
          </a:extLst>
        </p:spPr>
      </p:pic>
      <p:pic>
        <p:nvPicPr>
          <p:cNvPr id="12" name="Picture 11"/>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2971800" y="1519936"/>
            <a:ext cx="2743200" cy="3495025"/>
          </a:xfrm>
          <a:prstGeom prst="rect">
            <a:avLst/>
          </a:prstGeom>
          <a:ln>
            <a:solidFill>
              <a:schemeClr val="tx1"/>
            </a:solidFill>
          </a:ln>
        </p:spPr>
      </p:pic>
      <p:sp>
        <p:nvSpPr>
          <p:cNvPr id="13" name="Content Placeholder 2"/>
          <p:cNvSpPr txBox="1">
            <a:spLocks/>
          </p:cNvSpPr>
          <p:nvPr/>
        </p:nvSpPr>
        <p:spPr bwMode="auto">
          <a:xfrm>
            <a:off x="152400" y="1114098"/>
            <a:ext cx="8909257" cy="457200"/>
          </a:xfrm>
          <a:prstGeom prst="rect">
            <a:avLst/>
          </a:prstGeom>
          <a:noFill/>
          <a:ln w="9525">
            <a:noFill/>
            <a:miter lim="800000"/>
            <a:headEnd/>
            <a:tailEnd/>
          </a:ln>
        </p:spPr>
        <p:txBody>
          <a:bodyPr/>
          <a:lstStyle/>
          <a:p>
            <a:pPr eaLnBrk="0" hangingPunct="0">
              <a:spcBef>
                <a:spcPts val="0"/>
              </a:spcBef>
            </a:pPr>
            <a:r>
              <a:rPr lang="en-US" sz="1400" b="1" dirty="0" smtClean="0">
                <a:solidFill>
                  <a:srgbClr val="0000FF"/>
                </a:solidFill>
                <a:cs typeface="Arial" charset="0"/>
              </a:rPr>
              <a:t>An “all-inclusive” activity designed to help introduce and guide you/your students through each step of the process of science.</a:t>
            </a:r>
          </a:p>
          <a:p>
            <a:pPr marL="342900" indent="-342900" eaLnBrk="0" hangingPunct="0">
              <a:spcBef>
                <a:spcPct val="20000"/>
              </a:spcBef>
            </a:pPr>
            <a:endParaRPr lang="en-US" sz="2000" dirty="0">
              <a:solidFill>
                <a:srgbClr val="000000"/>
              </a:solidFill>
              <a:cs typeface="Arial" charset="0"/>
            </a:endParaRPr>
          </a:p>
        </p:txBody>
      </p:sp>
      <p:pic>
        <p:nvPicPr>
          <p:cNvPr id="15" name="Picture 14"/>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304800" y="1683217"/>
            <a:ext cx="2467770" cy="3193584"/>
          </a:xfrm>
          <a:prstGeom prst="rect">
            <a:avLst/>
          </a:prstGeom>
          <a:ln>
            <a:solidFill>
              <a:schemeClr val="tx1"/>
            </a:solidFill>
          </a:ln>
        </p:spPr>
      </p:pic>
      <p:sp>
        <p:nvSpPr>
          <p:cNvPr id="2" name="TextBox 1"/>
          <p:cNvSpPr txBox="1"/>
          <p:nvPr/>
        </p:nvSpPr>
        <p:spPr>
          <a:xfrm>
            <a:off x="609600" y="3733800"/>
            <a:ext cx="1828799" cy="461665"/>
          </a:xfrm>
          <a:prstGeom prst="rect">
            <a:avLst/>
          </a:prstGeom>
          <a:solidFill>
            <a:srgbClr val="FFFF66"/>
          </a:solidFill>
          <a:ln>
            <a:solidFill>
              <a:schemeClr val="tx1"/>
            </a:solidFill>
          </a:ln>
        </p:spPr>
        <p:txBody>
          <a:bodyPr wrap="square" rtlCol="0">
            <a:spAutoFit/>
          </a:bodyPr>
          <a:lstStyle/>
          <a:p>
            <a:pPr algn="ctr"/>
            <a:r>
              <a:rPr lang="en-US" sz="1200" dirty="0" smtClean="0"/>
              <a:t>Fillable document using Adobe Reader</a:t>
            </a:r>
            <a:endParaRPr lang="en-US" sz="1200" dirty="0"/>
          </a:p>
        </p:txBody>
      </p:sp>
    </p:spTree>
    <p:extLst>
      <p:ext uri="{BB962C8B-B14F-4D97-AF65-F5344CB8AC3E}">
        <p14:creationId xmlns:p14="http://schemas.microsoft.com/office/powerpoint/2010/main" xmlns="" val="271119199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3151362" y="3429305"/>
            <a:ext cx="5764038" cy="3352495"/>
            <a:chOff x="1371600" y="1105162"/>
            <a:chExt cx="6324600" cy="3678530"/>
          </a:xfrm>
        </p:grpSpPr>
        <p:pic>
          <p:nvPicPr>
            <p:cNvPr id="8" name="Picture 7"/>
            <p:cNvPicPr>
              <a:picLocks noChangeAspect="1"/>
            </p:cNvPicPr>
            <p:nvPr/>
          </p:nvPicPr>
          <p:blipFill rotWithShape="1">
            <a:blip r:embed="rId2" cstate="print">
              <a:extLst>
                <a:ext uri="{28A0092B-C50C-407E-A947-70E740481C1C}">
                  <a14:useLocalDpi xmlns:a14="http://schemas.microsoft.com/office/drawing/2010/main" xmlns="" val="0"/>
                </a:ext>
              </a:extLst>
            </a:blip>
            <a:srcRect b="7244"/>
            <a:stretch/>
          </p:blipFill>
          <p:spPr>
            <a:xfrm>
              <a:off x="1371600" y="1105162"/>
              <a:ext cx="6324600" cy="3678529"/>
            </a:xfrm>
            <a:prstGeom prst="rect">
              <a:avLst/>
            </a:prstGeom>
            <a:ln>
              <a:noFill/>
            </a:ln>
            <a:effectLst>
              <a:outerShdw blurRad="292100" dist="139700" dir="2700000" algn="tl" rotWithShape="0">
                <a:srgbClr val="333333">
                  <a:alpha val="65000"/>
                </a:srgbClr>
              </a:outerShdw>
            </a:effectLst>
          </p:spPr>
        </p:pic>
        <p:pic>
          <p:nvPicPr>
            <p:cNvPr id="9" name="Picture 2" descr="http://photojournal.jpl.nasa.gov/jpegMod/PIA16489_modest.jpg"/>
            <p:cNvPicPr>
              <a:picLocks noChangeAspect="1" noChangeArrowheads="1"/>
            </p:cNvPicPr>
            <p:nvPr/>
          </p:nvPicPr>
          <p:blipFill>
            <a:blip r:embed="rId3" cstate="print"/>
            <a:srcRect b="6873"/>
            <a:stretch>
              <a:fillRect/>
            </a:stretch>
          </p:blipFill>
          <p:spPr bwMode="auto">
            <a:xfrm rot="10800000">
              <a:off x="5669129" y="2895601"/>
              <a:ext cx="1992299" cy="1888091"/>
            </a:xfrm>
            <a:prstGeom prst="rect">
              <a:avLst/>
            </a:prstGeom>
            <a:noFill/>
          </p:spPr>
        </p:pic>
        <p:sp>
          <p:nvSpPr>
            <p:cNvPr id="10" name="TextBox 9"/>
            <p:cNvSpPr txBox="1"/>
            <p:nvPr/>
          </p:nvSpPr>
          <p:spPr>
            <a:xfrm>
              <a:off x="7350712" y="2903733"/>
              <a:ext cx="298148" cy="400110"/>
            </a:xfrm>
            <a:prstGeom prst="rect">
              <a:avLst/>
            </a:prstGeom>
            <a:solidFill>
              <a:schemeClr val="bg1"/>
            </a:solidFill>
            <a:ln w="19050">
              <a:solidFill>
                <a:schemeClr val="tx1"/>
              </a:solidFill>
            </a:ln>
          </p:spPr>
          <p:txBody>
            <a:bodyPr wrap="square" rtlCol="0">
              <a:spAutoFit/>
            </a:bodyPr>
            <a:lstStyle/>
            <a:p>
              <a:pPr algn="ctr"/>
              <a:r>
                <a:rPr lang="en-US" sz="1400" b="1" dirty="0" smtClean="0"/>
                <a:t>F</a:t>
              </a:r>
              <a:endParaRPr lang="en-US" sz="1400" b="1" dirty="0"/>
            </a:p>
          </p:txBody>
        </p:sp>
        <p:sp>
          <p:nvSpPr>
            <p:cNvPr id="11" name="Rectangle 10"/>
            <p:cNvSpPr/>
            <p:nvPr/>
          </p:nvSpPr>
          <p:spPr>
            <a:xfrm>
              <a:off x="7515936" y="4554244"/>
              <a:ext cx="118858" cy="211691"/>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 name="Rectangle 5"/>
          <p:cNvSpPr/>
          <p:nvPr/>
        </p:nvSpPr>
        <p:spPr>
          <a:xfrm>
            <a:off x="0" y="0"/>
            <a:ext cx="9144000" cy="738664"/>
          </a:xfrm>
          <a:prstGeom prst="rect">
            <a:avLst/>
          </a:prstGeom>
          <a:noFill/>
        </p:spPr>
        <p:txBody>
          <a:bodyPr wrap="square">
            <a:spAutoFit/>
          </a:bodyPr>
          <a:lstStyle/>
          <a:p>
            <a:pPr lvl="0" algn="ctr" eaLnBrk="0" hangingPunct="0">
              <a:spcBef>
                <a:spcPts val="0"/>
              </a:spcBef>
              <a:defRPr/>
            </a:pPr>
            <a:endParaRPr lang="en-US" b="1" i="1" dirty="0" smtClean="0">
              <a:cs typeface="Arial" charset="0"/>
            </a:endParaRPr>
          </a:p>
          <a:p>
            <a:pPr lvl="0" algn="ctr" eaLnBrk="0" hangingPunct="0">
              <a:spcBef>
                <a:spcPts val="0"/>
              </a:spcBef>
              <a:defRPr/>
            </a:pPr>
            <a:r>
              <a:rPr lang="en-US" sz="2400" b="1" i="1" dirty="0" smtClean="0">
                <a:cs typeface="Arial" charset="0"/>
              </a:rPr>
              <a:t>PART </a:t>
            </a:r>
            <a:r>
              <a:rPr lang="en-US" sz="2400" b="1" i="1" dirty="0">
                <a:cs typeface="Arial" charset="0"/>
              </a:rPr>
              <a:t>4:  INITIAL OBSERVATIONS AND THE BIG PICTURE</a:t>
            </a:r>
            <a:endParaRPr lang="en-US" sz="2400" b="1" dirty="0">
              <a:cs typeface="Arial" charset="0"/>
            </a:endParaRPr>
          </a:p>
        </p:txBody>
      </p:sp>
      <p:sp>
        <p:nvSpPr>
          <p:cNvPr id="12" name="Content Placeholder 13"/>
          <p:cNvSpPr txBox="1">
            <a:spLocks/>
          </p:cNvSpPr>
          <p:nvPr/>
        </p:nvSpPr>
        <p:spPr>
          <a:xfrm>
            <a:off x="0" y="0"/>
            <a:ext cx="9146630" cy="838199"/>
          </a:xfrm>
          <a:prstGeom prst="rect">
            <a:avLst/>
          </a:prstGeom>
          <a:solidFill>
            <a:schemeClr val="bg1">
              <a:lumMod val="85000"/>
            </a:schemeClr>
          </a:solidFill>
          <a:ln>
            <a:solidFill>
              <a:schemeClr val="tx1"/>
            </a:solidFill>
          </a:ln>
        </p:spPr>
        <p:txBody>
          <a:bodyPr/>
          <a:lstStyle/>
          <a:p>
            <a:pPr marR="0" lvl="0" algn="ctr" defTabSz="914400" rtl="0" eaLnBrk="0" fontAlgn="base" latinLnBrk="0" hangingPunct="0">
              <a:lnSpc>
                <a:spcPct val="100000"/>
              </a:lnSpc>
              <a:spcBef>
                <a:spcPts val="0"/>
              </a:spcBef>
              <a:spcAft>
                <a:spcPct val="0"/>
              </a:spcAft>
              <a:buClrTx/>
              <a:buSzTx/>
              <a:buFont typeface="Arial" charset="0"/>
              <a:buNone/>
              <a:tabLst/>
              <a:defRPr/>
            </a:pPr>
            <a:endParaRPr kumimoji="0" lang="en-US" sz="1200" b="1" i="1" u="none" strike="noStrike" kern="1200" cap="none" spc="0" normalizeH="0" baseline="0" noProof="0" dirty="0" smtClean="0">
              <a:ln>
                <a:noFill/>
              </a:ln>
              <a:solidFill>
                <a:schemeClr val="tx1"/>
              </a:solidFill>
              <a:effectLst/>
              <a:uLnTx/>
              <a:uFillTx/>
              <a:latin typeface="Arial" charset="0"/>
              <a:ea typeface="+mn-ea"/>
              <a:cs typeface="Arial" charset="0"/>
            </a:endParaRPr>
          </a:p>
          <a:p>
            <a:pPr marR="0" lvl="0" algn="ctr" defTabSz="914400" rtl="0" eaLnBrk="0" fontAlgn="base" latinLnBrk="0" hangingPunct="0">
              <a:lnSpc>
                <a:spcPct val="100000"/>
              </a:lnSpc>
              <a:spcBef>
                <a:spcPts val="0"/>
              </a:spcBef>
              <a:spcAft>
                <a:spcPct val="0"/>
              </a:spcAft>
              <a:buClrTx/>
              <a:buSzTx/>
              <a:buFont typeface="Arial" charset="0"/>
              <a:buNone/>
              <a:tabLst/>
              <a:defRPr/>
            </a:pPr>
            <a:r>
              <a:rPr kumimoji="0" lang="en-US" sz="2400" b="1" i="1" u="none" strike="noStrike" kern="1200" cap="none" spc="0" normalizeH="0" baseline="0" noProof="0" dirty="0" smtClean="0">
                <a:ln>
                  <a:noFill/>
                </a:ln>
                <a:solidFill>
                  <a:schemeClr val="tx1"/>
                </a:solidFill>
                <a:effectLst/>
                <a:uLnTx/>
                <a:uFillTx/>
                <a:latin typeface="Arial" charset="0"/>
                <a:ea typeface="+mn-ea"/>
                <a:cs typeface="Arial" charset="0"/>
              </a:rPr>
              <a:t>PART 4:  INITIAL OBSERVATIONS AND THE BIG PICTURE</a:t>
            </a:r>
            <a:endParaRPr kumimoji="0" lang="en-US" sz="400" b="1" i="0" u="none" strike="noStrike" kern="1200" cap="none" spc="0" normalizeH="0" baseline="0" noProof="0" dirty="0" smtClean="0">
              <a:ln>
                <a:noFill/>
              </a:ln>
              <a:solidFill>
                <a:schemeClr val="tx1"/>
              </a:solidFill>
              <a:effectLst/>
              <a:uLnTx/>
              <a:uFillTx/>
              <a:cs typeface="Arial" charset="0"/>
            </a:endParaRPr>
          </a:p>
          <a:p>
            <a:pPr marL="463550" marR="0" lvl="1" indent="-350838" algn="ctr" defTabSz="914400" rtl="0" eaLnBrk="0" fontAlgn="base" latinLnBrk="0" hangingPunct="0">
              <a:lnSpc>
                <a:spcPct val="100000"/>
              </a:lnSpc>
              <a:spcBef>
                <a:spcPct val="20000"/>
              </a:spcBef>
              <a:spcAft>
                <a:spcPct val="0"/>
              </a:spcAft>
              <a:buClrTx/>
              <a:buSzTx/>
              <a:buFont typeface="Arial" charset="0"/>
              <a:buNone/>
              <a:tabLst/>
              <a:defRPr/>
            </a:pPr>
            <a:r>
              <a:rPr kumimoji="0" lang="en-US" sz="2000" b="0" i="0" u="none" strike="noStrike" kern="1200" cap="none" spc="0" normalizeH="0" baseline="0" noProof="0" dirty="0" smtClean="0">
                <a:ln>
                  <a:noFill/>
                </a:ln>
                <a:solidFill>
                  <a:schemeClr val="tx1"/>
                </a:solidFill>
                <a:effectLst/>
                <a:uLnTx/>
                <a:uFillTx/>
                <a:latin typeface="Arial" charset="0"/>
                <a:ea typeface="+mn-ea"/>
                <a:cs typeface="Arial" charset="0"/>
              </a:rPr>
              <a:t>   </a:t>
            </a:r>
          </a:p>
          <a:p>
            <a:pPr marL="342900" marR="0" lvl="0" indent="-342900" algn="ctr" defTabSz="914400" rtl="0" eaLnBrk="0" fontAlgn="base" latinLnBrk="0" hangingPunct="0">
              <a:lnSpc>
                <a:spcPct val="100000"/>
              </a:lnSpc>
              <a:spcBef>
                <a:spcPct val="20000"/>
              </a:spcBef>
              <a:spcAft>
                <a:spcPct val="0"/>
              </a:spcAft>
              <a:buClrTx/>
              <a:buSzTx/>
              <a:buFont typeface="Wingdings" pitchFamily="2" charset="2"/>
              <a:buChar char="Ø"/>
              <a:tabLst/>
              <a:defRPr/>
            </a:pPr>
            <a:endParaRPr kumimoji="0" lang="en-US" sz="600" b="0" i="0" u="none" strike="noStrike" kern="1200" cap="none" spc="0" normalizeH="0" baseline="0" noProof="0" dirty="0" smtClean="0">
              <a:ln>
                <a:noFill/>
              </a:ln>
              <a:solidFill>
                <a:schemeClr val="tx1"/>
              </a:solidFill>
              <a:effectLst/>
              <a:uLnTx/>
              <a:uFillTx/>
              <a:latin typeface="Arial" charset="0"/>
              <a:ea typeface="+mn-ea"/>
              <a:cs typeface="Arial" charset="0"/>
            </a:endParaRPr>
          </a:p>
        </p:txBody>
      </p:sp>
      <p:pic>
        <p:nvPicPr>
          <p:cNvPr id="13" name="Picture 1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457200" y="3466700"/>
            <a:ext cx="2567248" cy="3322320"/>
          </a:xfrm>
          <a:prstGeom prst="rect">
            <a:avLst/>
          </a:prstGeom>
          <a:ln>
            <a:solidFill>
              <a:schemeClr val="tx1"/>
            </a:solidFill>
          </a:ln>
          <a:effectLst>
            <a:outerShdw blurRad="292100" dist="139700" dir="2700000" algn="tl" rotWithShape="0">
              <a:srgbClr val="333333">
                <a:alpha val="65000"/>
              </a:srgbClr>
            </a:outerShdw>
          </a:effectLst>
        </p:spPr>
      </p:pic>
      <p:sp>
        <p:nvSpPr>
          <p:cNvPr id="28" name="Rectangle 27"/>
          <p:cNvSpPr/>
          <p:nvPr/>
        </p:nvSpPr>
        <p:spPr>
          <a:xfrm>
            <a:off x="0" y="871716"/>
            <a:ext cx="9144000" cy="1107996"/>
          </a:xfrm>
          <a:prstGeom prst="rect">
            <a:avLst/>
          </a:prstGeom>
        </p:spPr>
        <p:txBody>
          <a:bodyPr wrap="square">
            <a:spAutoFit/>
          </a:bodyPr>
          <a:lstStyle/>
          <a:p>
            <a:r>
              <a:rPr lang="en-US" sz="1200" dirty="0" smtClean="0"/>
              <a:t>Do you think you have enough data to answer the following question: </a:t>
            </a:r>
            <a:r>
              <a:rPr lang="en-US" sz="1200" b="1" i="1" dirty="0" smtClean="0">
                <a:solidFill>
                  <a:srgbClr val="0000FF"/>
                </a:solidFill>
              </a:rPr>
              <a:t>What do the characteristics of these craters reveal about the geologic history of these planetary worlds?....</a:t>
            </a:r>
            <a:r>
              <a:rPr lang="en-US" b="1" i="1" dirty="0">
                <a:solidFill>
                  <a:srgbClr val="C00000"/>
                </a:solidFill>
              </a:rPr>
              <a:t>N</a:t>
            </a:r>
            <a:r>
              <a:rPr lang="en-US" b="1" i="1" dirty="0" smtClean="0">
                <a:solidFill>
                  <a:srgbClr val="C00000"/>
                </a:solidFill>
              </a:rPr>
              <a:t>o…but this activity will step you through an investigation so you can answer this question…and will also allow you to think about the big picture.</a:t>
            </a:r>
            <a:endParaRPr lang="en-US" i="1" dirty="0">
              <a:solidFill>
                <a:srgbClr val="0000FF"/>
              </a:solidFill>
            </a:endParaRPr>
          </a:p>
        </p:txBody>
      </p:sp>
      <p:graphicFrame>
        <p:nvGraphicFramePr>
          <p:cNvPr id="27" name="Table 26"/>
          <p:cNvGraphicFramePr>
            <a:graphicFrameLocks noGrp="1"/>
          </p:cNvGraphicFramePr>
          <p:nvPr>
            <p:extLst>
              <p:ext uri="{D42A27DB-BD31-4B8C-83A1-F6EECF244321}">
                <p14:modId xmlns:p14="http://schemas.microsoft.com/office/powerpoint/2010/main" xmlns="" val="2586011909"/>
              </p:ext>
            </p:extLst>
          </p:nvPr>
        </p:nvGraphicFramePr>
        <p:xfrm>
          <a:off x="122242" y="1930667"/>
          <a:ext cx="8899514" cy="1407122"/>
        </p:xfrm>
        <a:graphic>
          <a:graphicData uri="http://schemas.openxmlformats.org/drawingml/2006/table">
            <a:tbl>
              <a:tblPr firstRow="1" firstCol="1" bandRow="1">
                <a:tableStyleId>{5C22544A-7EE6-4342-B048-85BDC9FD1C3A}</a:tableStyleId>
              </a:tblPr>
              <a:tblGrid>
                <a:gridCol w="3150271"/>
                <a:gridCol w="945081"/>
                <a:gridCol w="945081"/>
                <a:gridCol w="1023838"/>
                <a:gridCol w="945081"/>
                <a:gridCol w="945081"/>
                <a:gridCol w="945081"/>
              </a:tblGrid>
              <a:tr h="241521">
                <a:tc>
                  <a:txBody>
                    <a:bodyPr/>
                    <a:lstStyle/>
                    <a:p>
                      <a:pPr marL="0" marR="0" algn="ctr">
                        <a:spcBef>
                          <a:spcPts val="0"/>
                        </a:spcBef>
                        <a:spcAft>
                          <a:spcPts val="0"/>
                        </a:spcAft>
                      </a:pPr>
                      <a:r>
                        <a:rPr lang="en-US" sz="15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algn="ctr">
                        <a:spcBef>
                          <a:spcPts val="0"/>
                        </a:spcBef>
                        <a:spcAft>
                          <a:spcPts val="0"/>
                        </a:spcAft>
                      </a:pPr>
                      <a:r>
                        <a:rPr lang="en-US" sz="1500">
                          <a:solidFill>
                            <a:schemeClr val="tx1"/>
                          </a:solidFill>
                          <a:effectLst/>
                        </a:rPr>
                        <a:t>Image A</a:t>
                      </a:r>
                      <a:endParaRPr lang="en-US" sz="170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algn="ctr">
                        <a:spcBef>
                          <a:spcPts val="0"/>
                        </a:spcBef>
                        <a:spcAft>
                          <a:spcPts val="0"/>
                        </a:spcAft>
                      </a:pPr>
                      <a:r>
                        <a:rPr lang="en-US" sz="1500">
                          <a:solidFill>
                            <a:schemeClr val="tx1"/>
                          </a:solidFill>
                          <a:effectLst/>
                        </a:rPr>
                        <a:t>Image B</a:t>
                      </a:r>
                      <a:endParaRPr lang="en-US" sz="170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algn="ctr">
                        <a:spcBef>
                          <a:spcPts val="0"/>
                        </a:spcBef>
                        <a:spcAft>
                          <a:spcPts val="0"/>
                        </a:spcAft>
                      </a:pPr>
                      <a:r>
                        <a:rPr lang="en-US" sz="1500">
                          <a:solidFill>
                            <a:schemeClr val="tx1"/>
                          </a:solidFill>
                          <a:effectLst/>
                        </a:rPr>
                        <a:t>Image C</a:t>
                      </a:r>
                      <a:endParaRPr lang="en-US" sz="170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algn="ctr">
                        <a:spcBef>
                          <a:spcPts val="0"/>
                        </a:spcBef>
                        <a:spcAft>
                          <a:spcPts val="0"/>
                        </a:spcAft>
                      </a:pPr>
                      <a:r>
                        <a:rPr lang="en-US" sz="1500">
                          <a:solidFill>
                            <a:schemeClr val="tx1"/>
                          </a:solidFill>
                          <a:effectLst/>
                        </a:rPr>
                        <a:t>Image D</a:t>
                      </a:r>
                      <a:endParaRPr lang="en-US" sz="170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algn="ctr">
                        <a:spcBef>
                          <a:spcPts val="0"/>
                        </a:spcBef>
                        <a:spcAft>
                          <a:spcPts val="0"/>
                        </a:spcAft>
                      </a:pPr>
                      <a:r>
                        <a:rPr lang="en-US" sz="1500">
                          <a:solidFill>
                            <a:schemeClr val="tx1"/>
                          </a:solidFill>
                          <a:effectLst/>
                        </a:rPr>
                        <a:t>Image E</a:t>
                      </a:r>
                      <a:endParaRPr lang="en-US" sz="170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algn="ctr">
                        <a:spcBef>
                          <a:spcPts val="0"/>
                        </a:spcBef>
                        <a:spcAft>
                          <a:spcPts val="0"/>
                        </a:spcAft>
                      </a:pPr>
                      <a:r>
                        <a:rPr lang="en-US" sz="1500" dirty="0">
                          <a:solidFill>
                            <a:schemeClr val="tx1"/>
                          </a:solidFill>
                          <a:effectLst/>
                        </a:rPr>
                        <a:t>Image F</a:t>
                      </a:r>
                      <a:endParaRPr lang="en-US" sz="1700" dirty="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231020">
                <a:tc>
                  <a:txBody>
                    <a:bodyPr/>
                    <a:lstStyle/>
                    <a:p>
                      <a:pPr marL="0" marR="0">
                        <a:spcBef>
                          <a:spcPts val="0"/>
                        </a:spcBef>
                        <a:spcAft>
                          <a:spcPts val="0"/>
                        </a:spcAft>
                      </a:pPr>
                      <a:r>
                        <a:rPr lang="en-US" sz="1500" dirty="0" smtClean="0">
                          <a:solidFill>
                            <a:schemeClr val="tx1"/>
                          </a:solidFill>
                          <a:effectLst/>
                        </a:rPr>
                        <a:t>Simple Crater</a:t>
                      </a:r>
                      <a:endParaRPr lang="en-US" sz="1700" dirty="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1020">
                <a:tc>
                  <a:txBody>
                    <a:bodyPr/>
                    <a:lstStyle/>
                    <a:p>
                      <a:pPr marL="0" marR="0">
                        <a:spcBef>
                          <a:spcPts val="0"/>
                        </a:spcBef>
                        <a:spcAft>
                          <a:spcPts val="0"/>
                        </a:spcAft>
                      </a:pPr>
                      <a:r>
                        <a:rPr lang="en-US" sz="1500" dirty="0" smtClean="0">
                          <a:solidFill>
                            <a:schemeClr val="tx1"/>
                          </a:solidFill>
                          <a:effectLst/>
                          <a:latin typeface="+mn-lt"/>
                          <a:ea typeface="+mn-ea"/>
                          <a:cs typeface="+mn-cs"/>
                        </a:rPr>
                        <a:t>Complex</a:t>
                      </a:r>
                      <a:r>
                        <a:rPr lang="en-US" sz="1500" baseline="0" dirty="0" smtClean="0">
                          <a:solidFill>
                            <a:schemeClr val="tx1"/>
                          </a:solidFill>
                          <a:effectLst/>
                          <a:latin typeface="+mn-lt"/>
                          <a:ea typeface="+mn-ea"/>
                          <a:cs typeface="+mn-cs"/>
                        </a:rPr>
                        <a:t> Crater</a:t>
                      </a:r>
                      <a:endParaRPr lang="en-US" sz="1700" dirty="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1020">
                <a:tc>
                  <a:txBody>
                    <a:bodyPr/>
                    <a:lstStyle/>
                    <a:p>
                      <a:pPr marL="0" marR="0">
                        <a:spcBef>
                          <a:spcPts val="0"/>
                        </a:spcBef>
                        <a:spcAft>
                          <a:spcPts val="0"/>
                        </a:spcAft>
                      </a:pPr>
                      <a:r>
                        <a:rPr lang="en-US" sz="1500" dirty="0" smtClean="0">
                          <a:solidFill>
                            <a:schemeClr val="tx1"/>
                          </a:solidFill>
                          <a:effectLst/>
                          <a:latin typeface="+mn-lt"/>
                          <a:ea typeface="+mn-ea"/>
                          <a:cs typeface="+mn-cs"/>
                        </a:rPr>
                        <a:t>Preserved</a:t>
                      </a:r>
                      <a:r>
                        <a:rPr lang="en-US" sz="1500" baseline="0" dirty="0" smtClean="0">
                          <a:solidFill>
                            <a:schemeClr val="tx1"/>
                          </a:solidFill>
                          <a:effectLst/>
                          <a:latin typeface="+mn-lt"/>
                          <a:ea typeface="+mn-ea"/>
                          <a:cs typeface="+mn-cs"/>
                        </a:rPr>
                        <a:t> Crater</a:t>
                      </a:r>
                      <a:endParaRPr lang="en-US" sz="1700" dirty="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31020">
                <a:tc>
                  <a:txBody>
                    <a:bodyPr/>
                    <a:lstStyle/>
                    <a:p>
                      <a:pPr marL="0" marR="0">
                        <a:spcBef>
                          <a:spcPts val="0"/>
                        </a:spcBef>
                        <a:spcAft>
                          <a:spcPts val="0"/>
                        </a:spcAft>
                      </a:pPr>
                      <a:r>
                        <a:rPr lang="en-US" sz="1500" dirty="0" smtClean="0">
                          <a:solidFill>
                            <a:schemeClr val="tx1"/>
                          </a:solidFill>
                          <a:effectLst/>
                          <a:latin typeface="+mn-lt"/>
                          <a:ea typeface="+mn-ea"/>
                          <a:cs typeface="+mn-cs"/>
                        </a:rPr>
                        <a:t>Modified</a:t>
                      </a:r>
                      <a:r>
                        <a:rPr lang="en-US" sz="1500" baseline="0" dirty="0" smtClean="0">
                          <a:solidFill>
                            <a:schemeClr val="tx1"/>
                          </a:solidFill>
                          <a:effectLst/>
                          <a:latin typeface="+mn-lt"/>
                          <a:ea typeface="+mn-ea"/>
                          <a:cs typeface="+mn-cs"/>
                        </a:rPr>
                        <a:t> Crater</a:t>
                      </a:r>
                      <a:endParaRPr lang="en-US" sz="1700" dirty="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41521">
                <a:tc>
                  <a:txBody>
                    <a:bodyPr/>
                    <a:lstStyle/>
                    <a:p>
                      <a:pPr marL="0" marR="0">
                        <a:spcBef>
                          <a:spcPts val="0"/>
                        </a:spcBef>
                        <a:spcAft>
                          <a:spcPts val="0"/>
                        </a:spcAft>
                      </a:pPr>
                      <a:r>
                        <a:rPr lang="en-US" sz="1500" dirty="0" smtClean="0">
                          <a:solidFill>
                            <a:schemeClr val="tx1"/>
                          </a:solidFill>
                          <a:effectLst/>
                          <a:latin typeface="+mn-lt"/>
                          <a:ea typeface="+mn-ea"/>
                          <a:cs typeface="+mn-cs"/>
                        </a:rPr>
                        <a:t>Destroyed</a:t>
                      </a:r>
                      <a:r>
                        <a:rPr lang="en-US" sz="1500" baseline="0" dirty="0" smtClean="0">
                          <a:solidFill>
                            <a:schemeClr val="tx1"/>
                          </a:solidFill>
                          <a:effectLst/>
                          <a:latin typeface="+mn-lt"/>
                          <a:ea typeface="+mn-ea"/>
                          <a:cs typeface="+mn-cs"/>
                        </a:rPr>
                        <a:t> Crater</a:t>
                      </a:r>
                      <a:endParaRPr lang="en-US" sz="1700" dirty="0">
                        <a:solidFill>
                          <a:schemeClr val="tx1"/>
                        </a:solidFill>
                        <a:effectLst/>
                        <a:latin typeface="Berlin Sans FB"/>
                        <a:ea typeface="Times New Roman"/>
                        <a:cs typeface="Berlin Sans FB"/>
                      </a:endParaRPr>
                    </a:p>
                  </a:txBody>
                  <a:tcPr marL="94508" marR="9450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a:solidFill>
                            <a:schemeClr val="tx1"/>
                          </a:solidFill>
                          <a:effectLst/>
                        </a:rPr>
                        <a:t> </a:t>
                      </a:r>
                      <a:endParaRPr lang="en-US" sz="170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just">
                        <a:spcBef>
                          <a:spcPts val="0"/>
                        </a:spcBef>
                        <a:spcAft>
                          <a:spcPts val="0"/>
                        </a:spcAft>
                      </a:pPr>
                      <a:r>
                        <a:rPr lang="en-US" sz="1100" dirty="0">
                          <a:solidFill>
                            <a:schemeClr val="tx1"/>
                          </a:solidFill>
                          <a:effectLst/>
                        </a:rPr>
                        <a:t> </a:t>
                      </a:r>
                      <a:endParaRPr lang="en-US" sz="1700" dirty="0">
                        <a:solidFill>
                          <a:schemeClr val="tx1"/>
                        </a:solidFill>
                        <a:effectLst/>
                        <a:latin typeface="Berlin Sans FB"/>
                        <a:ea typeface="Times New Roman"/>
                        <a:cs typeface="Berlin Sans FB"/>
                      </a:endParaRPr>
                    </a:p>
                  </a:txBody>
                  <a:tcPr marL="94508" marR="9450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29" name="Freeform 28"/>
          <p:cNvSpPr/>
          <p:nvPr/>
        </p:nvSpPr>
        <p:spPr>
          <a:xfrm>
            <a:off x="3555124" y="2447544"/>
            <a:ext cx="331076" cy="178676"/>
          </a:xfrm>
          <a:custGeom>
            <a:avLst/>
            <a:gdLst>
              <a:gd name="connsiteX0" fmla="*/ 0 w 331076"/>
              <a:gd name="connsiteY0" fmla="*/ 94593 h 178676"/>
              <a:gd name="connsiteX1" fmla="*/ 189186 w 331076"/>
              <a:gd name="connsiteY1" fmla="*/ 94593 h 178676"/>
              <a:gd name="connsiteX2" fmla="*/ 236483 w 331076"/>
              <a:gd name="connsiteY2" fmla="*/ 63062 h 178676"/>
              <a:gd name="connsiteX3" fmla="*/ 283779 w 331076"/>
              <a:gd name="connsiteY3" fmla="*/ 31531 h 178676"/>
              <a:gd name="connsiteX4" fmla="*/ 331076 w 331076"/>
              <a:gd name="connsiteY4" fmla="*/ 0 h 1786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076" h="178676">
                <a:moveTo>
                  <a:pt x="0" y="94593"/>
                </a:moveTo>
                <a:cubicBezTo>
                  <a:pt x="126124" y="178676"/>
                  <a:pt x="63062" y="178676"/>
                  <a:pt x="189186" y="94593"/>
                </a:cubicBezTo>
                <a:lnTo>
                  <a:pt x="236483" y="63062"/>
                </a:lnTo>
                <a:lnTo>
                  <a:pt x="283779" y="31531"/>
                </a:lnTo>
                <a:lnTo>
                  <a:pt x="331076" y="0"/>
                </a:lnTo>
              </a:path>
            </a:pathLst>
          </a:custGeom>
          <a:ln w="254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0" name="Freeform 29"/>
          <p:cNvSpPr/>
          <p:nvPr/>
        </p:nvSpPr>
        <p:spPr>
          <a:xfrm>
            <a:off x="4495800" y="2447544"/>
            <a:ext cx="331076" cy="178676"/>
          </a:xfrm>
          <a:custGeom>
            <a:avLst/>
            <a:gdLst>
              <a:gd name="connsiteX0" fmla="*/ 0 w 331076"/>
              <a:gd name="connsiteY0" fmla="*/ 94593 h 178676"/>
              <a:gd name="connsiteX1" fmla="*/ 189186 w 331076"/>
              <a:gd name="connsiteY1" fmla="*/ 94593 h 178676"/>
              <a:gd name="connsiteX2" fmla="*/ 236483 w 331076"/>
              <a:gd name="connsiteY2" fmla="*/ 63062 h 178676"/>
              <a:gd name="connsiteX3" fmla="*/ 283779 w 331076"/>
              <a:gd name="connsiteY3" fmla="*/ 31531 h 178676"/>
              <a:gd name="connsiteX4" fmla="*/ 331076 w 331076"/>
              <a:gd name="connsiteY4" fmla="*/ 0 h 1786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076" h="178676">
                <a:moveTo>
                  <a:pt x="0" y="94593"/>
                </a:moveTo>
                <a:cubicBezTo>
                  <a:pt x="126124" y="178676"/>
                  <a:pt x="63062" y="178676"/>
                  <a:pt x="189186" y="94593"/>
                </a:cubicBezTo>
                <a:lnTo>
                  <a:pt x="236483" y="63062"/>
                </a:lnTo>
                <a:lnTo>
                  <a:pt x="283779" y="31531"/>
                </a:lnTo>
                <a:lnTo>
                  <a:pt x="331076" y="0"/>
                </a:lnTo>
              </a:path>
            </a:pathLst>
          </a:custGeom>
          <a:ln w="254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1" name="Freeform 30"/>
          <p:cNvSpPr/>
          <p:nvPr/>
        </p:nvSpPr>
        <p:spPr>
          <a:xfrm>
            <a:off x="5486400" y="2447544"/>
            <a:ext cx="331076" cy="178676"/>
          </a:xfrm>
          <a:custGeom>
            <a:avLst/>
            <a:gdLst>
              <a:gd name="connsiteX0" fmla="*/ 0 w 331076"/>
              <a:gd name="connsiteY0" fmla="*/ 94593 h 178676"/>
              <a:gd name="connsiteX1" fmla="*/ 189186 w 331076"/>
              <a:gd name="connsiteY1" fmla="*/ 94593 h 178676"/>
              <a:gd name="connsiteX2" fmla="*/ 236483 w 331076"/>
              <a:gd name="connsiteY2" fmla="*/ 63062 h 178676"/>
              <a:gd name="connsiteX3" fmla="*/ 283779 w 331076"/>
              <a:gd name="connsiteY3" fmla="*/ 31531 h 178676"/>
              <a:gd name="connsiteX4" fmla="*/ 331076 w 331076"/>
              <a:gd name="connsiteY4" fmla="*/ 0 h 1786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076" h="178676">
                <a:moveTo>
                  <a:pt x="0" y="94593"/>
                </a:moveTo>
                <a:cubicBezTo>
                  <a:pt x="126124" y="178676"/>
                  <a:pt x="63062" y="178676"/>
                  <a:pt x="189186" y="94593"/>
                </a:cubicBezTo>
                <a:lnTo>
                  <a:pt x="236483" y="63062"/>
                </a:lnTo>
                <a:lnTo>
                  <a:pt x="283779" y="31531"/>
                </a:lnTo>
                <a:lnTo>
                  <a:pt x="331076" y="0"/>
                </a:lnTo>
              </a:path>
            </a:pathLst>
          </a:custGeom>
          <a:ln w="254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2" name="Freeform 31"/>
          <p:cNvSpPr/>
          <p:nvPr/>
        </p:nvSpPr>
        <p:spPr>
          <a:xfrm>
            <a:off x="5486400" y="2895600"/>
            <a:ext cx="331076" cy="178676"/>
          </a:xfrm>
          <a:custGeom>
            <a:avLst/>
            <a:gdLst>
              <a:gd name="connsiteX0" fmla="*/ 0 w 331076"/>
              <a:gd name="connsiteY0" fmla="*/ 94593 h 178676"/>
              <a:gd name="connsiteX1" fmla="*/ 189186 w 331076"/>
              <a:gd name="connsiteY1" fmla="*/ 94593 h 178676"/>
              <a:gd name="connsiteX2" fmla="*/ 236483 w 331076"/>
              <a:gd name="connsiteY2" fmla="*/ 63062 h 178676"/>
              <a:gd name="connsiteX3" fmla="*/ 283779 w 331076"/>
              <a:gd name="connsiteY3" fmla="*/ 31531 h 178676"/>
              <a:gd name="connsiteX4" fmla="*/ 331076 w 331076"/>
              <a:gd name="connsiteY4" fmla="*/ 0 h 1786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076" h="178676">
                <a:moveTo>
                  <a:pt x="0" y="94593"/>
                </a:moveTo>
                <a:cubicBezTo>
                  <a:pt x="126124" y="178676"/>
                  <a:pt x="63062" y="178676"/>
                  <a:pt x="189186" y="94593"/>
                </a:cubicBezTo>
                <a:lnTo>
                  <a:pt x="236483" y="63062"/>
                </a:lnTo>
                <a:lnTo>
                  <a:pt x="283779" y="31531"/>
                </a:lnTo>
                <a:lnTo>
                  <a:pt x="331076" y="0"/>
                </a:lnTo>
              </a:path>
            </a:pathLst>
          </a:custGeom>
          <a:ln w="254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3" name="Freeform 32"/>
          <p:cNvSpPr/>
          <p:nvPr/>
        </p:nvSpPr>
        <p:spPr>
          <a:xfrm>
            <a:off x="8355724" y="2209800"/>
            <a:ext cx="331076" cy="178676"/>
          </a:xfrm>
          <a:custGeom>
            <a:avLst/>
            <a:gdLst>
              <a:gd name="connsiteX0" fmla="*/ 0 w 331076"/>
              <a:gd name="connsiteY0" fmla="*/ 94593 h 178676"/>
              <a:gd name="connsiteX1" fmla="*/ 189186 w 331076"/>
              <a:gd name="connsiteY1" fmla="*/ 94593 h 178676"/>
              <a:gd name="connsiteX2" fmla="*/ 236483 w 331076"/>
              <a:gd name="connsiteY2" fmla="*/ 63062 h 178676"/>
              <a:gd name="connsiteX3" fmla="*/ 283779 w 331076"/>
              <a:gd name="connsiteY3" fmla="*/ 31531 h 178676"/>
              <a:gd name="connsiteX4" fmla="*/ 331076 w 331076"/>
              <a:gd name="connsiteY4" fmla="*/ 0 h 1786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076" h="178676">
                <a:moveTo>
                  <a:pt x="0" y="94593"/>
                </a:moveTo>
                <a:cubicBezTo>
                  <a:pt x="126124" y="178676"/>
                  <a:pt x="63062" y="178676"/>
                  <a:pt x="189186" y="94593"/>
                </a:cubicBezTo>
                <a:lnTo>
                  <a:pt x="236483" y="63062"/>
                </a:lnTo>
                <a:lnTo>
                  <a:pt x="283779" y="31531"/>
                </a:lnTo>
                <a:lnTo>
                  <a:pt x="331076" y="0"/>
                </a:lnTo>
              </a:path>
            </a:pathLst>
          </a:custGeom>
          <a:ln w="254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4" name="Freeform 33"/>
          <p:cNvSpPr/>
          <p:nvPr/>
        </p:nvSpPr>
        <p:spPr>
          <a:xfrm>
            <a:off x="4495800" y="2895600"/>
            <a:ext cx="331076" cy="178676"/>
          </a:xfrm>
          <a:custGeom>
            <a:avLst/>
            <a:gdLst>
              <a:gd name="connsiteX0" fmla="*/ 0 w 331076"/>
              <a:gd name="connsiteY0" fmla="*/ 94593 h 178676"/>
              <a:gd name="connsiteX1" fmla="*/ 189186 w 331076"/>
              <a:gd name="connsiteY1" fmla="*/ 94593 h 178676"/>
              <a:gd name="connsiteX2" fmla="*/ 236483 w 331076"/>
              <a:gd name="connsiteY2" fmla="*/ 63062 h 178676"/>
              <a:gd name="connsiteX3" fmla="*/ 283779 w 331076"/>
              <a:gd name="connsiteY3" fmla="*/ 31531 h 178676"/>
              <a:gd name="connsiteX4" fmla="*/ 331076 w 331076"/>
              <a:gd name="connsiteY4" fmla="*/ 0 h 1786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076" h="178676">
                <a:moveTo>
                  <a:pt x="0" y="94593"/>
                </a:moveTo>
                <a:cubicBezTo>
                  <a:pt x="126124" y="178676"/>
                  <a:pt x="63062" y="178676"/>
                  <a:pt x="189186" y="94593"/>
                </a:cubicBezTo>
                <a:lnTo>
                  <a:pt x="236483" y="63062"/>
                </a:lnTo>
                <a:lnTo>
                  <a:pt x="283779" y="31531"/>
                </a:lnTo>
                <a:lnTo>
                  <a:pt x="331076" y="0"/>
                </a:lnTo>
              </a:path>
            </a:pathLst>
          </a:custGeom>
          <a:ln w="254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5" name="Freeform 34"/>
          <p:cNvSpPr/>
          <p:nvPr/>
        </p:nvSpPr>
        <p:spPr>
          <a:xfrm>
            <a:off x="6450724" y="2433250"/>
            <a:ext cx="331076" cy="178676"/>
          </a:xfrm>
          <a:custGeom>
            <a:avLst/>
            <a:gdLst>
              <a:gd name="connsiteX0" fmla="*/ 0 w 331076"/>
              <a:gd name="connsiteY0" fmla="*/ 94593 h 178676"/>
              <a:gd name="connsiteX1" fmla="*/ 189186 w 331076"/>
              <a:gd name="connsiteY1" fmla="*/ 94593 h 178676"/>
              <a:gd name="connsiteX2" fmla="*/ 236483 w 331076"/>
              <a:gd name="connsiteY2" fmla="*/ 63062 h 178676"/>
              <a:gd name="connsiteX3" fmla="*/ 283779 w 331076"/>
              <a:gd name="connsiteY3" fmla="*/ 31531 h 178676"/>
              <a:gd name="connsiteX4" fmla="*/ 331076 w 331076"/>
              <a:gd name="connsiteY4" fmla="*/ 0 h 1786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076" h="178676">
                <a:moveTo>
                  <a:pt x="0" y="94593"/>
                </a:moveTo>
                <a:cubicBezTo>
                  <a:pt x="126124" y="178676"/>
                  <a:pt x="63062" y="178676"/>
                  <a:pt x="189186" y="94593"/>
                </a:cubicBezTo>
                <a:lnTo>
                  <a:pt x="236483" y="63062"/>
                </a:lnTo>
                <a:lnTo>
                  <a:pt x="283779" y="31531"/>
                </a:lnTo>
                <a:lnTo>
                  <a:pt x="331076" y="0"/>
                </a:lnTo>
              </a:path>
            </a:pathLst>
          </a:custGeom>
          <a:ln w="254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6" name="Freeform 35"/>
          <p:cNvSpPr/>
          <p:nvPr/>
        </p:nvSpPr>
        <p:spPr>
          <a:xfrm>
            <a:off x="7381166" y="2427635"/>
            <a:ext cx="331076" cy="178676"/>
          </a:xfrm>
          <a:custGeom>
            <a:avLst/>
            <a:gdLst>
              <a:gd name="connsiteX0" fmla="*/ 0 w 331076"/>
              <a:gd name="connsiteY0" fmla="*/ 94593 h 178676"/>
              <a:gd name="connsiteX1" fmla="*/ 189186 w 331076"/>
              <a:gd name="connsiteY1" fmla="*/ 94593 h 178676"/>
              <a:gd name="connsiteX2" fmla="*/ 236483 w 331076"/>
              <a:gd name="connsiteY2" fmla="*/ 63062 h 178676"/>
              <a:gd name="connsiteX3" fmla="*/ 283779 w 331076"/>
              <a:gd name="connsiteY3" fmla="*/ 31531 h 178676"/>
              <a:gd name="connsiteX4" fmla="*/ 331076 w 331076"/>
              <a:gd name="connsiteY4" fmla="*/ 0 h 1786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076" h="178676">
                <a:moveTo>
                  <a:pt x="0" y="94593"/>
                </a:moveTo>
                <a:cubicBezTo>
                  <a:pt x="126124" y="178676"/>
                  <a:pt x="63062" y="178676"/>
                  <a:pt x="189186" y="94593"/>
                </a:cubicBezTo>
                <a:lnTo>
                  <a:pt x="236483" y="63062"/>
                </a:lnTo>
                <a:lnTo>
                  <a:pt x="283779" y="31531"/>
                </a:lnTo>
                <a:lnTo>
                  <a:pt x="331076" y="0"/>
                </a:lnTo>
              </a:path>
            </a:pathLst>
          </a:custGeom>
          <a:ln w="254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7" name="Freeform 36"/>
          <p:cNvSpPr/>
          <p:nvPr/>
        </p:nvSpPr>
        <p:spPr>
          <a:xfrm>
            <a:off x="3555124" y="2667000"/>
            <a:ext cx="331076" cy="178676"/>
          </a:xfrm>
          <a:custGeom>
            <a:avLst/>
            <a:gdLst>
              <a:gd name="connsiteX0" fmla="*/ 0 w 331076"/>
              <a:gd name="connsiteY0" fmla="*/ 94593 h 178676"/>
              <a:gd name="connsiteX1" fmla="*/ 189186 w 331076"/>
              <a:gd name="connsiteY1" fmla="*/ 94593 h 178676"/>
              <a:gd name="connsiteX2" fmla="*/ 236483 w 331076"/>
              <a:gd name="connsiteY2" fmla="*/ 63062 h 178676"/>
              <a:gd name="connsiteX3" fmla="*/ 283779 w 331076"/>
              <a:gd name="connsiteY3" fmla="*/ 31531 h 178676"/>
              <a:gd name="connsiteX4" fmla="*/ 331076 w 331076"/>
              <a:gd name="connsiteY4" fmla="*/ 0 h 1786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076" h="178676">
                <a:moveTo>
                  <a:pt x="0" y="94593"/>
                </a:moveTo>
                <a:cubicBezTo>
                  <a:pt x="126124" y="178676"/>
                  <a:pt x="63062" y="178676"/>
                  <a:pt x="189186" y="94593"/>
                </a:cubicBezTo>
                <a:lnTo>
                  <a:pt x="236483" y="63062"/>
                </a:lnTo>
                <a:lnTo>
                  <a:pt x="283779" y="31531"/>
                </a:lnTo>
                <a:lnTo>
                  <a:pt x="331076" y="0"/>
                </a:lnTo>
              </a:path>
            </a:pathLst>
          </a:custGeom>
          <a:ln w="254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8" name="Freeform 37"/>
          <p:cNvSpPr/>
          <p:nvPr/>
        </p:nvSpPr>
        <p:spPr>
          <a:xfrm>
            <a:off x="7450468" y="2904744"/>
            <a:ext cx="331076" cy="178676"/>
          </a:xfrm>
          <a:custGeom>
            <a:avLst/>
            <a:gdLst>
              <a:gd name="connsiteX0" fmla="*/ 0 w 331076"/>
              <a:gd name="connsiteY0" fmla="*/ 94593 h 178676"/>
              <a:gd name="connsiteX1" fmla="*/ 189186 w 331076"/>
              <a:gd name="connsiteY1" fmla="*/ 94593 h 178676"/>
              <a:gd name="connsiteX2" fmla="*/ 236483 w 331076"/>
              <a:gd name="connsiteY2" fmla="*/ 63062 h 178676"/>
              <a:gd name="connsiteX3" fmla="*/ 283779 w 331076"/>
              <a:gd name="connsiteY3" fmla="*/ 31531 h 178676"/>
              <a:gd name="connsiteX4" fmla="*/ 331076 w 331076"/>
              <a:gd name="connsiteY4" fmla="*/ 0 h 1786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076" h="178676">
                <a:moveTo>
                  <a:pt x="0" y="94593"/>
                </a:moveTo>
                <a:cubicBezTo>
                  <a:pt x="126124" y="178676"/>
                  <a:pt x="63062" y="178676"/>
                  <a:pt x="189186" y="94593"/>
                </a:cubicBezTo>
                <a:lnTo>
                  <a:pt x="236483" y="63062"/>
                </a:lnTo>
                <a:lnTo>
                  <a:pt x="283779" y="31531"/>
                </a:lnTo>
                <a:lnTo>
                  <a:pt x="331076" y="0"/>
                </a:lnTo>
              </a:path>
            </a:pathLst>
          </a:custGeom>
          <a:ln w="254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9" name="Freeform 38"/>
          <p:cNvSpPr/>
          <p:nvPr/>
        </p:nvSpPr>
        <p:spPr>
          <a:xfrm>
            <a:off x="6459868" y="2904744"/>
            <a:ext cx="331076" cy="178676"/>
          </a:xfrm>
          <a:custGeom>
            <a:avLst/>
            <a:gdLst>
              <a:gd name="connsiteX0" fmla="*/ 0 w 331076"/>
              <a:gd name="connsiteY0" fmla="*/ 94593 h 178676"/>
              <a:gd name="connsiteX1" fmla="*/ 189186 w 331076"/>
              <a:gd name="connsiteY1" fmla="*/ 94593 h 178676"/>
              <a:gd name="connsiteX2" fmla="*/ 236483 w 331076"/>
              <a:gd name="connsiteY2" fmla="*/ 63062 h 178676"/>
              <a:gd name="connsiteX3" fmla="*/ 283779 w 331076"/>
              <a:gd name="connsiteY3" fmla="*/ 31531 h 178676"/>
              <a:gd name="connsiteX4" fmla="*/ 331076 w 331076"/>
              <a:gd name="connsiteY4" fmla="*/ 0 h 1786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076" h="178676">
                <a:moveTo>
                  <a:pt x="0" y="94593"/>
                </a:moveTo>
                <a:cubicBezTo>
                  <a:pt x="126124" y="178676"/>
                  <a:pt x="63062" y="178676"/>
                  <a:pt x="189186" y="94593"/>
                </a:cubicBezTo>
                <a:lnTo>
                  <a:pt x="236483" y="63062"/>
                </a:lnTo>
                <a:lnTo>
                  <a:pt x="283779" y="31531"/>
                </a:lnTo>
                <a:lnTo>
                  <a:pt x="331076" y="0"/>
                </a:lnTo>
              </a:path>
            </a:pathLst>
          </a:custGeom>
          <a:ln w="254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0" name="Freeform 39"/>
          <p:cNvSpPr/>
          <p:nvPr/>
        </p:nvSpPr>
        <p:spPr>
          <a:xfrm>
            <a:off x="8305800" y="3125356"/>
            <a:ext cx="331076" cy="178676"/>
          </a:xfrm>
          <a:custGeom>
            <a:avLst/>
            <a:gdLst>
              <a:gd name="connsiteX0" fmla="*/ 0 w 331076"/>
              <a:gd name="connsiteY0" fmla="*/ 94593 h 178676"/>
              <a:gd name="connsiteX1" fmla="*/ 189186 w 331076"/>
              <a:gd name="connsiteY1" fmla="*/ 94593 h 178676"/>
              <a:gd name="connsiteX2" fmla="*/ 236483 w 331076"/>
              <a:gd name="connsiteY2" fmla="*/ 63062 h 178676"/>
              <a:gd name="connsiteX3" fmla="*/ 283779 w 331076"/>
              <a:gd name="connsiteY3" fmla="*/ 31531 h 178676"/>
              <a:gd name="connsiteX4" fmla="*/ 331076 w 331076"/>
              <a:gd name="connsiteY4" fmla="*/ 0 h 1786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076" h="178676">
                <a:moveTo>
                  <a:pt x="0" y="94593"/>
                </a:moveTo>
                <a:cubicBezTo>
                  <a:pt x="126124" y="178676"/>
                  <a:pt x="63062" y="178676"/>
                  <a:pt x="189186" y="94593"/>
                </a:cubicBezTo>
                <a:lnTo>
                  <a:pt x="236483" y="63062"/>
                </a:lnTo>
                <a:lnTo>
                  <a:pt x="283779" y="31531"/>
                </a:lnTo>
                <a:lnTo>
                  <a:pt x="331076" y="0"/>
                </a:lnTo>
              </a:path>
            </a:pathLst>
          </a:custGeom>
          <a:ln w="254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xmlns="" val="81339370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0" y="838200"/>
            <a:ext cx="9143999" cy="2362200"/>
          </a:xfrm>
          <a:prstGeom prst="rect">
            <a:avLst/>
          </a:prstGeom>
        </p:spPr>
        <p:txBody>
          <a:bodyPr/>
          <a:lstStyle/>
          <a:p>
            <a:pPr eaLnBrk="0" hangingPunct="0">
              <a:defRPr/>
            </a:pPr>
            <a:r>
              <a:rPr lang="en-US" sz="2000" b="1" dirty="0" smtClean="0">
                <a:solidFill>
                  <a:srgbClr val="0000FF"/>
                </a:solidFill>
                <a:latin typeface="Arial" pitchFamily="34" charset="0"/>
                <a:ea typeface="+mj-ea"/>
                <a:cs typeface="Arial" pitchFamily="34" charset="0"/>
              </a:rPr>
              <a:t>The Big Picture: What Can You Learn from Studying Impacts</a:t>
            </a:r>
          </a:p>
          <a:p>
            <a:pPr marL="342900" indent="-342900" eaLnBrk="0" hangingPunct="0">
              <a:buFont typeface="Wingdings" pitchFamily="2" charset="2"/>
              <a:buChar char="Ø"/>
              <a:defRPr/>
            </a:pPr>
            <a:r>
              <a:rPr lang="en-US" dirty="0" smtClean="0"/>
              <a:t>We can learn about the geologic history of different planetary worlds, which in turn can provide insight into the history of our Solar System.  In particular we can:</a:t>
            </a:r>
          </a:p>
          <a:p>
            <a:pPr marL="342900" indent="-342900" eaLnBrk="0" hangingPunct="0">
              <a:buFont typeface="Wingdings" pitchFamily="2" charset="2"/>
              <a:buChar char="Ø"/>
              <a:defRPr/>
            </a:pPr>
            <a:endParaRPr lang="en-US" sz="800" dirty="0" smtClean="0"/>
          </a:p>
          <a:p>
            <a:pPr marL="798513" lvl="1" indent="-341313">
              <a:buAutoNum type="arabicParenR"/>
            </a:pPr>
            <a:r>
              <a:rPr lang="en-US" dirty="0" smtClean="0"/>
              <a:t>better </a:t>
            </a:r>
            <a:r>
              <a:rPr lang="en-US" dirty="0"/>
              <a:t>understand the history of our Solar </a:t>
            </a:r>
            <a:r>
              <a:rPr lang="en-US" dirty="0" smtClean="0"/>
              <a:t>System</a:t>
            </a:r>
            <a:r>
              <a:rPr lang="en-US" dirty="0"/>
              <a:t>,</a:t>
            </a:r>
            <a:endParaRPr lang="en-US" dirty="0" smtClean="0"/>
          </a:p>
          <a:p>
            <a:pPr marL="798513" lvl="1" indent="-341313">
              <a:buAutoNum type="arabicParenR"/>
            </a:pPr>
            <a:endParaRPr lang="en-US" sz="800" dirty="0"/>
          </a:p>
          <a:p>
            <a:pPr marL="798513" lvl="1" indent="-341313">
              <a:buAutoNum type="arabicParenR"/>
            </a:pPr>
            <a:r>
              <a:rPr lang="en-US" dirty="0" smtClean="0"/>
              <a:t>make </a:t>
            </a:r>
            <a:r>
              <a:rPr lang="en-US" dirty="0"/>
              <a:t>predictions about potential future </a:t>
            </a:r>
            <a:r>
              <a:rPr lang="en-US" dirty="0" smtClean="0"/>
              <a:t>impacts</a:t>
            </a:r>
            <a:r>
              <a:rPr lang="en-US" dirty="0"/>
              <a:t>,</a:t>
            </a:r>
            <a:endParaRPr lang="en-US" dirty="0" smtClean="0"/>
          </a:p>
          <a:p>
            <a:pPr marL="798513" lvl="1" indent="-341313">
              <a:buAutoNum type="arabicParenR"/>
            </a:pPr>
            <a:endParaRPr lang="en-US" sz="800" dirty="0"/>
          </a:p>
          <a:p>
            <a:pPr marL="798513" lvl="1" indent="-341313">
              <a:buAutoNum type="arabicParenR"/>
            </a:pPr>
            <a:r>
              <a:rPr lang="en-US" dirty="0"/>
              <a:t>b</a:t>
            </a:r>
            <a:r>
              <a:rPr lang="en-US" dirty="0" smtClean="0"/>
              <a:t>etter understand factors that may influence future robotic or even human exploration of other worlds</a:t>
            </a:r>
            <a:r>
              <a:rPr lang="en-US" dirty="0"/>
              <a:t>.  </a:t>
            </a:r>
          </a:p>
          <a:p>
            <a:pPr marL="342900" indent="-342900" eaLnBrk="0" hangingPunct="0">
              <a:buFont typeface="Arial" pitchFamily="34" charset="0"/>
              <a:buChar char="•"/>
              <a:defRPr/>
            </a:pPr>
            <a:endParaRPr lang="en-US" sz="2000" dirty="0"/>
          </a:p>
          <a:p>
            <a:pPr eaLnBrk="0" hangingPunct="0">
              <a:defRPr/>
            </a:pPr>
            <a:endParaRPr lang="en-US" sz="2000" b="1" dirty="0">
              <a:solidFill>
                <a:srgbClr val="0000FF"/>
              </a:solidFill>
              <a:latin typeface="Arial" pitchFamily="34" charset="0"/>
              <a:ea typeface="+mj-ea"/>
              <a:cs typeface="Arial" pitchFamily="34" charset="0"/>
            </a:endParaRPr>
          </a:p>
        </p:txBody>
      </p:sp>
      <p:pic>
        <p:nvPicPr>
          <p:cNvPr id="4098" name="Picture 2" descr="CoverThumbnailImages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981200" y="3223270"/>
            <a:ext cx="5257800" cy="365478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 name="Content Placeholder 13"/>
          <p:cNvSpPr txBox="1">
            <a:spLocks/>
          </p:cNvSpPr>
          <p:nvPr/>
        </p:nvSpPr>
        <p:spPr>
          <a:xfrm>
            <a:off x="0" y="0"/>
            <a:ext cx="9146630" cy="838199"/>
          </a:xfrm>
          <a:prstGeom prst="rect">
            <a:avLst/>
          </a:prstGeom>
          <a:solidFill>
            <a:schemeClr val="bg1">
              <a:lumMod val="85000"/>
            </a:schemeClr>
          </a:solidFill>
          <a:ln>
            <a:solidFill>
              <a:schemeClr val="tx1"/>
            </a:solidFill>
          </a:ln>
        </p:spPr>
        <p:txBody>
          <a:bodyPr/>
          <a:lstStyle/>
          <a:p>
            <a:pPr marR="0" lvl="0" algn="ctr" defTabSz="914400" rtl="0" eaLnBrk="0" fontAlgn="base" latinLnBrk="0" hangingPunct="0">
              <a:lnSpc>
                <a:spcPct val="100000"/>
              </a:lnSpc>
              <a:spcBef>
                <a:spcPts val="0"/>
              </a:spcBef>
              <a:spcAft>
                <a:spcPct val="0"/>
              </a:spcAft>
              <a:buClrTx/>
              <a:buSzTx/>
              <a:buFont typeface="Arial" charset="0"/>
              <a:buNone/>
              <a:tabLst/>
              <a:defRPr/>
            </a:pPr>
            <a:endParaRPr kumimoji="0" lang="en-US" sz="1200" b="1" i="1" u="none" strike="noStrike" kern="1200" cap="none" spc="0" normalizeH="0" baseline="0" noProof="0" dirty="0" smtClean="0">
              <a:ln>
                <a:noFill/>
              </a:ln>
              <a:solidFill>
                <a:schemeClr val="tx1"/>
              </a:solidFill>
              <a:effectLst/>
              <a:uLnTx/>
              <a:uFillTx/>
              <a:latin typeface="Arial" charset="0"/>
              <a:ea typeface="+mn-ea"/>
              <a:cs typeface="Arial" charset="0"/>
            </a:endParaRPr>
          </a:p>
          <a:p>
            <a:pPr marR="0" lvl="0" algn="ctr" defTabSz="914400" rtl="0" eaLnBrk="0" fontAlgn="base" latinLnBrk="0" hangingPunct="0">
              <a:lnSpc>
                <a:spcPct val="100000"/>
              </a:lnSpc>
              <a:spcBef>
                <a:spcPts val="0"/>
              </a:spcBef>
              <a:spcAft>
                <a:spcPct val="0"/>
              </a:spcAft>
              <a:buClrTx/>
              <a:buSzTx/>
              <a:buFont typeface="Arial" charset="0"/>
              <a:buNone/>
              <a:tabLst/>
              <a:defRPr/>
            </a:pPr>
            <a:r>
              <a:rPr kumimoji="0" lang="en-US" sz="2400" b="1" i="1" u="none" strike="noStrike" kern="1200" cap="none" spc="0" normalizeH="0" baseline="0" noProof="0" dirty="0" smtClean="0">
                <a:ln>
                  <a:noFill/>
                </a:ln>
                <a:solidFill>
                  <a:schemeClr val="tx1"/>
                </a:solidFill>
                <a:effectLst/>
                <a:uLnTx/>
                <a:uFillTx/>
                <a:latin typeface="Arial" charset="0"/>
                <a:ea typeface="+mn-ea"/>
                <a:cs typeface="Arial" charset="0"/>
              </a:rPr>
              <a:t>PART 4:  INITIAL OBSERVATIONS AND THE BIG PICTURE</a:t>
            </a:r>
            <a:endParaRPr kumimoji="0" lang="en-US" sz="400" b="1" i="0" u="none" strike="noStrike" kern="1200" cap="none" spc="0" normalizeH="0" baseline="0" noProof="0" dirty="0" smtClean="0">
              <a:ln>
                <a:noFill/>
              </a:ln>
              <a:solidFill>
                <a:schemeClr val="tx1"/>
              </a:solidFill>
              <a:effectLst/>
              <a:uLnTx/>
              <a:uFillTx/>
              <a:cs typeface="Arial" charset="0"/>
            </a:endParaRPr>
          </a:p>
          <a:p>
            <a:pPr marL="463550" marR="0" lvl="1" indent="-350838" algn="ctr" defTabSz="914400" rtl="0" eaLnBrk="0" fontAlgn="base" latinLnBrk="0" hangingPunct="0">
              <a:lnSpc>
                <a:spcPct val="100000"/>
              </a:lnSpc>
              <a:spcBef>
                <a:spcPct val="20000"/>
              </a:spcBef>
              <a:spcAft>
                <a:spcPct val="0"/>
              </a:spcAft>
              <a:buClrTx/>
              <a:buSzTx/>
              <a:buFont typeface="Arial" charset="0"/>
              <a:buNone/>
              <a:tabLst/>
              <a:defRPr/>
            </a:pPr>
            <a:r>
              <a:rPr kumimoji="0" lang="en-US" sz="2000" b="0" i="0" u="none" strike="noStrike" kern="1200" cap="none" spc="0" normalizeH="0" baseline="0" noProof="0" dirty="0" smtClean="0">
                <a:ln>
                  <a:noFill/>
                </a:ln>
                <a:solidFill>
                  <a:schemeClr val="tx1"/>
                </a:solidFill>
                <a:effectLst/>
                <a:uLnTx/>
                <a:uFillTx/>
                <a:latin typeface="Arial" charset="0"/>
                <a:ea typeface="+mn-ea"/>
                <a:cs typeface="Arial" charset="0"/>
              </a:rPr>
              <a:t>   </a:t>
            </a:r>
          </a:p>
          <a:p>
            <a:pPr marL="342900" marR="0" lvl="0" indent="-342900" algn="ctr" defTabSz="914400" rtl="0" eaLnBrk="0" fontAlgn="base" latinLnBrk="0" hangingPunct="0">
              <a:lnSpc>
                <a:spcPct val="100000"/>
              </a:lnSpc>
              <a:spcBef>
                <a:spcPct val="20000"/>
              </a:spcBef>
              <a:spcAft>
                <a:spcPct val="0"/>
              </a:spcAft>
              <a:buClrTx/>
              <a:buSzTx/>
              <a:buFont typeface="Wingdings" pitchFamily="2" charset="2"/>
              <a:buChar char="Ø"/>
              <a:tabLst/>
              <a:defRPr/>
            </a:pPr>
            <a:endParaRPr kumimoji="0" lang="en-US" sz="600" b="0" i="0" u="none" strike="noStrike" kern="1200" cap="none" spc="0" normalizeH="0" baseline="0" noProof="0" dirty="0" smtClean="0">
              <a:ln>
                <a:noFill/>
              </a:ln>
              <a:solidFill>
                <a:schemeClr val="tx1"/>
              </a:solidFill>
              <a:effectLst/>
              <a:uLnTx/>
              <a:uFillTx/>
              <a:latin typeface="Arial" charset="0"/>
              <a:ea typeface="+mn-ea"/>
              <a:cs typeface="Arial" charset="0"/>
            </a:endParaRPr>
          </a:p>
        </p:txBody>
      </p:sp>
    </p:spTree>
    <p:extLst>
      <p:ext uri="{BB962C8B-B14F-4D97-AF65-F5344CB8AC3E}">
        <p14:creationId xmlns:p14="http://schemas.microsoft.com/office/powerpoint/2010/main" xmlns="" val="352139027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3"/>
          <p:cNvSpPr txBox="1">
            <a:spLocks/>
          </p:cNvSpPr>
          <p:nvPr/>
        </p:nvSpPr>
        <p:spPr>
          <a:xfrm>
            <a:off x="0" y="0"/>
            <a:ext cx="9146630" cy="838199"/>
          </a:xfrm>
          <a:prstGeom prst="rect">
            <a:avLst/>
          </a:prstGeom>
          <a:solidFill>
            <a:schemeClr val="bg1">
              <a:lumMod val="85000"/>
            </a:schemeClr>
          </a:solidFill>
          <a:ln>
            <a:solidFill>
              <a:schemeClr val="tx1"/>
            </a:solidFill>
          </a:ln>
        </p:spPr>
        <p:txBody>
          <a:bodyPr/>
          <a:lstStyle/>
          <a:p>
            <a:pPr marR="0" lvl="0" algn="ctr" defTabSz="914400" rtl="0" eaLnBrk="0" fontAlgn="base" latinLnBrk="0" hangingPunct="0">
              <a:lnSpc>
                <a:spcPct val="100000"/>
              </a:lnSpc>
              <a:spcBef>
                <a:spcPts val="0"/>
              </a:spcBef>
              <a:spcAft>
                <a:spcPct val="0"/>
              </a:spcAft>
              <a:buClrTx/>
              <a:buSzTx/>
              <a:buFont typeface="Arial" charset="0"/>
              <a:buNone/>
              <a:tabLst/>
              <a:defRPr/>
            </a:pPr>
            <a:endParaRPr kumimoji="0" lang="en-US" sz="1200" b="1" i="1" u="none" strike="noStrike" kern="1200" cap="none" spc="0" normalizeH="0" baseline="0" noProof="0" dirty="0" smtClean="0">
              <a:ln>
                <a:noFill/>
              </a:ln>
              <a:solidFill>
                <a:schemeClr val="tx1"/>
              </a:solidFill>
              <a:effectLst/>
              <a:uLnTx/>
              <a:uFillTx/>
              <a:latin typeface="Arial" charset="0"/>
              <a:ea typeface="+mn-ea"/>
              <a:cs typeface="Arial" charset="0"/>
            </a:endParaRPr>
          </a:p>
          <a:p>
            <a:pPr marR="0" lvl="0" algn="ctr" defTabSz="914400" rtl="0" eaLnBrk="0" fontAlgn="base" latinLnBrk="0" hangingPunct="0">
              <a:lnSpc>
                <a:spcPct val="100000"/>
              </a:lnSpc>
              <a:spcBef>
                <a:spcPts val="0"/>
              </a:spcBef>
              <a:spcAft>
                <a:spcPct val="0"/>
              </a:spcAft>
              <a:buClrTx/>
              <a:buSzTx/>
              <a:buFont typeface="Arial" charset="0"/>
              <a:buNone/>
              <a:tabLst/>
              <a:defRPr/>
            </a:pPr>
            <a:r>
              <a:rPr kumimoji="0" lang="en-US" sz="2400" b="1" i="1" u="none" strike="noStrike" kern="1200" cap="none" spc="0" normalizeH="0" baseline="0" noProof="0" dirty="0" smtClean="0">
                <a:ln>
                  <a:noFill/>
                </a:ln>
                <a:solidFill>
                  <a:schemeClr val="tx1"/>
                </a:solidFill>
                <a:effectLst/>
                <a:uLnTx/>
                <a:uFillTx/>
                <a:latin typeface="Arial" charset="0"/>
                <a:ea typeface="+mn-ea"/>
                <a:cs typeface="Arial" charset="0"/>
              </a:rPr>
              <a:t>PART 5:  CONTINUING</a:t>
            </a:r>
            <a:r>
              <a:rPr kumimoji="0" lang="en-US" sz="2400" b="1" i="1" u="none" strike="noStrike" kern="1200" cap="none" spc="0" normalizeH="0" noProof="0" dirty="0" smtClean="0">
                <a:ln>
                  <a:noFill/>
                </a:ln>
                <a:solidFill>
                  <a:schemeClr val="tx1"/>
                </a:solidFill>
                <a:effectLst/>
                <a:uLnTx/>
                <a:uFillTx/>
                <a:latin typeface="Arial" charset="0"/>
                <a:ea typeface="+mn-ea"/>
                <a:cs typeface="Arial" charset="0"/>
              </a:rPr>
              <a:t> OUR CRATER INVESTIGATION</a:t>
            </a:r>
            <a:endParaRPr kumimoji="0" lang="en-US" sz="400" b="1" i="0" u="none" strike="noStrike" kern="1200" cap="none" spc="0" normalizeH="0" baseline="0" noProof="0" dirty="0" smtClean="0">
              <a:ln>
                <a:noFill/>
              </a:ln>
              <a:solidFill>
                <a:schemeClr val="tx1"/>
              </a:solidFill>
              <a:effectLst/>
              <a:uLnTx/>
              <a:uFillTx/>
              <a:cs typeface="Arial" charset="0"/>
            </a:endParaRPr>
          </a:p>
          <a:p>
            <a:pPr marL="463550" marR="0" lvl="1" indent="-350838" algn="ctr" defTabSz="914400" rtl="0" eaLnBrk="0" fontAlgn="base" latinLnBrk="0" hangingPunct="0">
              <a:lnSpc>
                <a:spcPct val="100000"/>
              </a:lnSpc>
              <a:spcBef>
                <a:spcPct val="20000"/>
              </a:spcBef>
              <a:spcAft>
                <a:spcPct val="0"/>
              </a:spcAft>
              <a:buClrTx/>
              <a:buSzTx/>
              <a:buFont typeface="Arial" charset="0"/>
              <a:buNone/>
              <a:tabLst/>
              <a:defRPr/>
            </a:pPr>
            <a:r>
              <a:rPr kumimoji="0" lang="en-US" sz="2000" b="0" i="0" u="none" strike="noStrike" kern="1200" cap="none" spc="0" normalizeH="0" baseline="0" noProof="0" dirty="0" smtClean="0">
                <a:ln>
                  <a:noFill/>
                </a:ln>
                <a:solidFill>
                  <a:schemeClr val="tx1"/>
                </a:solidFill>
                <a:effectLst/>
                <a:uLnTx/>
                <a:uFillTx/>
                <a:latin typeface="Arial" charset="0"/>
                <a:ea typeface="+mn-ea"/>
                <a:cs typeface="Arial" charset="0"/>
              </a:rPr>
              <a:t>   </a:t>
            </a:r>
          </a:p>
          <a:p>
            <a:pPr marL="342900" marR="0" lvl="0" indent="-342900" algn="ctr" defTabSz="914400" rtl="0" eaLnBrk="0" fontAlgn="base" latinLnBrk="0" hangingPunct="0">
              <a:lnSpc>
                <a:spcPct val="100000"/>
              </a:lnSpc>
              <a:spcBef>
                <a:spcPct val="20000"/>
              </a:spcBef>
              <a:spcAft>
                <a:spcPct val="0"/>
              </a:spcAft>
              <a:buClrTx/>
              <a:buSzTx/>
              <a:buFont typeface="Wingdings" pitchFamily="2" charset="2"/>
              <a:buChar char="Ø"/>
              <a:tabLst/>
              <a:defRPr/>
            </a:pPr>
            <a:endParaRPr kumimoji="0" lang="en-US" sz="600" b="0" i="0" u="none" strike="noStrike" kern="1200" cap="none" spc="0" normalizeH="0" baseline="0" noProof="0" dirty="0" smtClean="0">
              <a:ln>
                <a:noFill/>
              </a:ln>
              <a:solidFill>
                <a:schemeClr val="tx1"/>
              </a:solidFill>
              <a:effectLst/>
              <a:uLnTx/>
              <a:uFillTx/>
              <a:latin typeface="Arial" charset="0"/>
              <a:ea typeface="+mn-ea"/>
              <a:cs typeface="Arial" charset="0"/>
            </a:endParaRPr>
          </a:p>
        </p:txBody>
      </p:sp>
      <p:pic>
        <p:nvPicPr>
          <p:cNvPr id="4098" name="Picture 2" descr="POS_Circle"/>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137148" y="1828800"/>
            <a:ext cx="5006851" cy="47609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ext Box 3"/>
          <p:cNvSpPr txBox="1">
            <a:spLocks noChangeArrowheads="1"/>
          </p:cNvSpPr>
          <p:nvPr/>
        </p:nvSpPr>
        <p:spPr bwMode="auto">
          <a:xfrm>
            <a:off x="5511800" y="6515500"/>
            <a:ext cx="2489200" cy="2508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900" b="0" i="1" u="none" strike="noStrike" cap="none" normalizeH="0" baseline="0" dirty="0" smtClean="0">
                <a:ln>
                  <a:noFill/>
                </a:ln>
                <a:solidFill>
                  <a:schemeClr val="tx1"/>
                </a:solidFill>
                <a:effectLst/>
                <a:latin typeface="Arial" pitchFamily="34" charset="0"/>
                <a:cs typeface="Arial" pitchFamily="34" charset="0"/>
              </a:rPr>
              <a:t>Image Credit:  NASA/JSC/ARES/EEAB</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6" name="Rectangle 5"/>
          <p:cNvSpPr/>
          <p:nvPr/>
        </p:nvSpPr>
        <p:spPr>
          <a:xfrm>
            <a:off x="0" y="838200"/>
            <a:ext cx="9144000" cy="923330"/>
          </a:xfrm>
          <a:prstGeom prst="rect">
            <a:avLst/>
          </a:prstGeom>
        </p:spPr>
        <p:txBody>
          <a:bodyPr wrap="square">
            <a:spAutoFit/>
          </a:bodyPr>
          <a:lstStyle/>
          <a:p>
            <a:r>
              <a:rPr lang="en-US" dirty="0"/>
              <a:t>A</a:t>
            </a:r>
            <a:r>
              <a:rPr lang="en-US" dirty="0" smtClean="0"/>
              <a:t>s </a:t>
            </a:r>
            <a:r>
              <a:rPr lang="en-US" dirty="0"/>
              <a:t>you work through this investigation, you will be modeling the skills and practices used by professional scientists. The image below is an illustration of the process of science. Scientists generally follow a process similar to this when conducting investigations.  </a:t>
            </a:r>
          </a:p>
        </p:txBody>
      </p:sp>
      <p:sp>
        <p:nvSpPr>
          <p:cNvPr id="7" name="TextBox 6"/>
          <p:cNvSpPr txBox="1"/>
          <p:nvPr/>
        </p:nvSpPr>
        <p:spPr>
          <a:xfrm>
            <a:off x="76200" y="2050971"/>
            <a:ext cx="4267200" cy="3816429"/>
          </a:xfrm>
          <a:prstGeom prst="rect">
            <a:avLst/>
          </a:prstGeom>
          <a:noFill/>
        </p:spPr>
        <p:txBody>
          <a:bodyPr wrap="square" rtlCol="0">
            <a:spAutoFit/>
          </a:bodyPr>
          <a:lstStyle/>
          <a:p>
            <a:r>
              <a:rPr lang="en-US" b="1" dirty="0" smtClean="0"/>
              <a:t>Step 1:  </a:t>
            </a:r>
            <a:r>
              <a:rPr lang="en-US" b="1" dirty="0" smtClean="0">
                <a:solidFill>
                  <a:srgbClr val="0000FF"/>
                </a:solidFill>
              </a:rPr>
              <a:t>Preliminary Question</a:t>
            </a:r>
          </a:p>
          <a:p>
            <a:endParaRPr lang="en-US" sz="1000" b="1" dirty="0" smtClean="0"/>
          </a:p>
          <a:p>
            <a:r>
              <a:rPr lang="en-US" b="1" dirty="0" smtClean="0"/>
              <a:t>Step 2:  </a:t>
            </a:r>
            <a:r>
              <a:rPr lang="en-US" b="1" dirty="0" smtClean="0">
                <a:solidFill>
                  <a:srgbClr val="0000FF"/>
                </a:solidFill>
              </a:rPr>
              <a:t>Initial Observations</a:t>
            </a:r>
          </a:p>
          <a:p>
            <a:endParaRPr lang="en-US" sz="1000" b="1" dirty="0" smtClean="0"/>
          </a:p>
          <a:p>
            <a:r>
              <a:rPr lang="en-US" b="1" dirty="0" smtClean="0"/>
              <a:t>Step 3:  </a:t>
            </a:r>
            <a:r>
              <a:rPr lang="en-US" b="1" dirty="0" smtClean="0">
                <a:solidFill>
                  <a:srgbClr val="0000FF"/>
                </a:solidFill>
              </a:rPr>
              <a:t>Background Knowledge</a:t>
            </a:r>
          </a:p>
          <a:p>
            <a:endParaRPr lang="en-US" sz="1000" b="1" dirty="0" smtClean="0"/>
          </a:p>
          <a:p>
            <a:r>
              <a:rPr lang="en-US" b="1" dirty="0" smtClean="0"/>
              <a:t>Step 4:  </a:t>
            </a:r>
            <a:r>
              <a:rPr lang="en-US" b="1" dirty="0" smtClean="0">
                <a:solidFill>
                  <a:srgbClr val="C00000"/>
                </a:solidFill>
              </a:rPr>
              <a:t>Experiment Design</a:t>
            </a:r>
          </a:p>
          <a:p>
            <a:endParaRPr lang="en-US" sz="1000" b="1" dirty="0" smtClean="0"/>
          </a:p>
          <a:p>
            <a:r>
              <a:rPr lang="en-US" b="1" dirty="0" smtClean="0"/>
              <a:t>Step 5:  </a:t>
            </a:r>
            <a:r>
              <a:rPr lang="en-US" b="1" dirty="0" smtClean="0">
                <a:solidFill>
                  <a:srgbClr val="C00000"/>
                </a:solidFill>
              </a:rPr>
              <a:t>Collecting &amp; Compiling Data</a:t>
            </a:r>
          </a:p>
          <a:p>
            <a:endParaRPr lang="en-US" sz="1000" b="1" dirty="0" smtClean="0"/>
          </a:p>
          <a:p>
            <a:r>
              <a:rPr lang="en-US" b="1" dirty="0" smtClean="0"/>
              <a:t>Step 6:  </a:t>
            </a:r>
            <a:r>
              <a:rPr lang="en-US" b="1" dirty="0" smtClean="0">
                <a:solidFill>
                  <a:srgbClr val="C00000"/>
                </a:solidFill>
              </a:rPr>
              <a:t>Displaying Data</a:t>
            </a:r>
          </a:p>
          <a:p>
            <a:endParaRPr lang="en-US" sz="1000" b="1" dirty="0" smtClean="0"/>
          </a:p>
          <a:p>
            <a:r>
              <a:rPr lang="en-US" b="1" dirty="0" smtClean="0"/>
              <a:t>Step 7:  </a:t>
            </a:r>
            <a:r>
              <a:rPr lang="en-US" b="1" dirty="0" smtClean="0">
                <a:solidFill>
                  <a:srgbClr val="C00000"/>
                </a:solidFill>
              </a:rPr>
              <a:t>Analyzing &amp; Interpreting Data</a:t>
            </a:r>
          </a:p>
          <a:p>
            <a:endParaRPr lang="en-US" sz="1000" b="1" dirty="0" smtClean="0">
              <a:solidFill>
                <a:srgbClr val="C00000"/>
              </a:solidFill>
            </a:endParaRPr>
          </a:p>
          <a:p>
            <a:r>
              <a:rPr lang="en-US" b="1" dirty="0" smtClean="0"/>
              <a:t>Step 8:  </a:t>
            </a:r>
            <a:r>
              <a:rPr lang="en-US" b="1" dirty="0" smtClean="0">
                <a:solidFill>
                  <a:srgbClr val="C00000"/>
                </a:solidFill>
              </a:rPr>
              <a:t>Drawing Conclusions</a:t>
            </a:r>
          </a:p>
          <a:p>
            <a:endParaRPr lang="en-US" sz="1000" b="1" dirty="0" smtClean="0"/>
          </a:p>
          <a:p>
            <a:r>
              <a:rPr lang="en-US" b="1" dirty="0" smtClean="0"/>
              <a:t>Step 9:  </a:t>
            </a:r>
            <a:r>
              <a:rPr lang="en-US" b="1" dirty="0" smtClean="0">
                <a:solidFill>
                  <a:srgbClr val="C00000"/>
                </a:solidFill>
              </a:rPr>
              <a:t>Sharing Research</a:t>
            </a:r>
            <a:endParaRPr lang="en-US" b="1" dirty="0">
              <a:solidFill>
                <a:srgbClr val="C00000"/>
              </a:solidFill>
            </a:endParaRPr>
          </a:p>
        </p:txBody>
      </p:sp>
    </p:spTree>
    <p:extLst>
      <p:ext uri="{BB962C8B-B14F-4D97-AF65-F5344CB8AC3E}">
        <p14:creationId xmlns:p14="http://schemas.microsoft.com/office/powerpoint/2010/main" xmlns="" val="132560635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3"/>
          <p:cNvSpPr txBox="1">
            <a:spLocks/>
          </p:cNvSpPr>
          <p:nvPr/>
        </p:nvSpPr>
        <p:spPr>
          <a:xfrm>
            <a:off x="0" y="0"/>
            <a:ext cx="9146630" cy="838199"/>
          </a:xfrm>
          <a:prstGeom prst="rect">
            <a:avLst/>
          </a:prstGeom>
          <a:solidFill>
            <a:schemeClr val="bg1">
              <a:lumMod val="85000"/>
            </a:schemeClr>
          </a:solidFill>
          <a:ln>
            <a:solidFill>
              <a:schemeClr val="tx1"/>
            </a:solidFill>
          </a:ln>
        </p:spPr>
        <p:txBody>
          <a:bodyPr/>
          <a:lstStyle/>
          <a:p>
            <a:pPr marR="0" lvl="0" algn="ctr" defTabSz="914400" rtl="0" eaLnBrk="0" fontAlgn="base" latinLnBrk="0" hangingPunct="0">
              <a:lnSpc>
                <a:spcPct val="100000"/>
              </a:lnSpc>
              <a:spcBef>
                <a:spcPts val="0"/>
              </a:spcBef>
              <a:spcAft>
                <a:spcPct val="0"/>
              </a:spcAft>
              <a:buClrTx/>
              <a:buSzTx/>
              <a:buFont typeface="Arial" charset="0"/>
              <a:buNone/>
              <a:tabLst/>
              <a:defRPr/>
            </a:pPr>
            <a:endParaRPr kumimoji="0" lang="en-US" sz="1200" b="1" i="1" u="none" strike="noStrike" kern="1200" cap="none" spc="0" normalizeH="0" baseline="0" noProof="0" dirty="0" smtClean="0">
              <a:ln>
                <a:noFill/>
              </a:ln>
              <a:solidFill>
                <a:schemeClr val="tx1"/>
              </a:solidFill>
              <a:effectLst/>
              <a:uLnTx/>
              <a:uFillTx/>
              <a:latin typeface="Arial" charset="0"/>
              <a:ea typeface="+mn-ea"/>
              <a:cs typeface="Arial" charset="0"/>
            </a:endParaRPr>
          </a:p>
          <a:p>
            <a:pPr marR="0" lvl="0" algn="ctr" defTabSz="914400" rtl="0" eaLnBrk="0" fontAlgn="base" latinLnBrk="0" hangingPunct="0">
              <a:lnSpc>
                <a:spcPct val="100000"/>
              </a:lnSpc>
              <a:spcBef>
                <a:spcPts val="0"/>
              </a:spcBef>
              <a:spcAft>
                <a:spcPct val="0"/>
              </a:spcAft>
              <a:buClrTx/>
              <a:buSzTx/>
              <a:buFont typeface="Arial" charset="0"/>
              <a:buNone/>
              <a:tabLst/>
              <a:defRPr/>
            </a:pPr>
            <a:r>
              <a:rPr kumimoji="0" lang="en-US" sz="2400" b="1" i="1" u="none" strike="noStrike" kern="1200" cap="none" spc="0" normalizeH="0" baseline="0" noProof="0" dirty="0" smtClean="0">
                <a:ln>
                  <a:noFill/>
                </a:ln>
                <a:solidFill>
                  <a:schemeClr val="tx1"/>
                </a:solidFill>
                <a:effectLst/>
                <a:uLnTx/>
                <a:uFillTx/>
                <a:latin typeface="Arial" charset="0"/>
                <a:ea typeface="+mn-ea"/>
                <a:cs typeface="Arial" charset="0"/>
              </a:rPr>
              <a:t>PART 5:  CONTINUING</a:t>
            </a:r>
            <a:r>
              <a:rPr kumimoji="0" lang="en-US" sz="2400" b="1" i="1" u="none" strike="noStrike" kern="1200" cap="none" spc="0" normalizeH="0" noProof="0" dirty="0" smtClean="0">
                <a:ln>
                  <a:noFill/>
                </a:ln>
                <a:solidFill>
                  <a:schemeClr val="tx1"/>
                </a:solidFill>
                <a:effectLst/>
                <a:uLnTx/>
                <a:uFillTx/>
                <a:latin typeface="Arial" charset="0"/>
                <a:ea typeface="+mn-ea"/>
                <a:cs typeface="Arial" charset="0"/>
              </a:rPr>
              <a:t> OUR CRATER INVESTIGATION</a:t>
            </a:r>
            <a:endParaRPr kumimoji="0" lang="en-US" sz="400" b="1" i="0" u="none" strike="noStrike" kern="1200" cap="none" spc="0" normalizeH="0" baseline="0" noProof="0" dirty="0" smtClean="0">
              <a:ln>
                <a:noFill/>
              </a:ln>
              <a:solidFill>
                <a:schemeClr val="tx1"/>
              </a:solidFill>
              <a:effectLst/>
              <a:uLnTx/>
              <a:uFillTx/>
              <a:cs typeface="Arial" charset="0"/>
            </a:endParaRPr>
          </a:p>
          <a:p>
            <a:pPr marL="463550" marR="0" lvl="1" indent="-350838" algn="ctr" defTabSz="914400" rtl="0" eaLnBrk="0" fontAlgn="base" latinLnBrk="0" hangingPunct="0">
              <a:lnSpc>
                <a:spcPct val="100000"/>
              </a:lnSpc>
              <a:spcBef>
                <a:spcPct val="20000"/>
              </a:spcBef>
              <a:spcAft>
                <a:spcPct val="0"/>
              </a:spcAft>
              <a:buClrTx/>
              <a:buSzTx/>
              <a:buFont typeface="Arial" charset="0"/>
              <a:buNone/>
              <a:tabLst/>
              <a:defRPr/>
            </a:pPr>
            <a:r>
              <a:rPr kumimoji="0" lang="en-US" sz="2000" b="0" i="0" u="none" strike="noStrike" kern="1200" cap="none" spc="0" normalizeH="0" baseline="0" noProof="0" dirty="0" smtClean="0">
                <a:ln>
                  <a:noFill/>
                </a:ln>
                <a:solidFill>
                  <a:schemeClr val="tx1"/>
                </a:solidFill>
                <a:effectLst/>
                <a:uLnTx/>
                <a:uFillTx/>
                <a:latin typeface="Arial" charset="0"/>
                <a:ea typeface="+mn-ea"/>
                <a:cs typeface="Arial" charset="0"/>
              </a:rPr>
              <a:t>   </a:t>
            </a:r>
          </a:p>
          <a:p>
            <a:pPr marL="342900" marR="0" lvl="0" indent="-342900" algn="ctr" defTabSz="914400" rtl="0" eaLnBrk="0" fontAlgn="base" latinLnBrk="0" hangingPunct="0">
              <a:lnSpc>
                <a:spcPct val="100000"/>
              </a:lnSpc>
              <a:spcBef>
                <a:spcPct val="20000"/>
              </a:spcBef>
              <a:spcAft>
                <a:spcPct val="0"/>
              </a:spcAft>
              <a:buClrTx/>
              <a:buSzTx/>
              <a:buFont typeface="Wingdings" pitchFamily="2" charset="2"/>
              <a:buChar char="Ø"/>
              <a:tabLst/>
              <a:defRPr/>
            </a:pPr>
            <a:endParaRPr kumimoji="0" lang="en-US" sz="600" b="0" i="0" u="none" strike="noStrike" kern="1200" cap="none" spc="0" normalizeH="0" baseline="0" noProof="0" dirty="0" smtClean="0">
              <a:ln>
                <a:noFill/>
              </a:ln>
              <a:solidFill>
                <a:schemeClr val="tx1"/>
              </a:solidFill>
              <a:effectLst/>
              <a:uLnTx/>
              <a:uFillTx/>
              <a:latin typeface="Arial" charset="0"/>
              <a:ea typeface="+mn-ea"/>
              <a:cs typeface="Arial" charset="0"/>
            </a:endParaRPr>
          </a:p>
        </p:txBody>
      </p:sp>
      <p:pic>
        <p:nvPicPr>
          <p:cNvPr id="4098" name="Picture 2" descr="POS_Circle"/>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137148" y="1828800"/>
            <a:ext cx="5006851" cy="47609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ext Box 3"/>
          <p:cNvSpPr txBox="1">
            <a:spLocks noChangeArrowheads="1"/>
          </p:cNvSpPr>
          <p:nvPr/>
        </p:nvSpPr>
        <p:spPr bwMode="auto">
          <a:xfrm>
            <a:off x="5511800" y="6515500"/>
            <a:ext cx="2489200" cy="2508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900" b="0" i="1" u="none" strike="noStrike" cap="none" normalizeH="0" baseline="0" dirty="0" smtClean="0">
                <a:ln>
                  <a:noFill/>
                </a:ln>
                <a:solidFill>
                  <a:schemeClr val="tx1"/>
                </a:solidFill>
                <a:effectLst/>
                <a:latin typeface="Arial" pitchFamily="34" charset="0"/>
                <a:cs typeface="Arial" pitchFamily="34" charset="0"/>
              </a:rPr>
              <a:t>Image Credit:  NASA/JSC/ARES/EEAB</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6" name="Rectangle 5"/>
          <p:cNvSpPr/>
          <p:nvPr/>
        </p:nvSpPr>
        <p:spPr>
          <a:xfrm>
            <a:off x="0" y="838200"/>
            <a:ext cx="9144000" cy="923330"/>
          </a:xfrm>
          <a:prstGeom prst="rect">
            <a:avLst/>
          </a:prstGeom>
        </p:spPr>
        <p:txBody>
          <a:bodyPr wrap="square">
            <a:spAutoFit/>
          </a:bodyPr>
          <a:lstStyle/>
          <a:p>
            <a:r>
              <a:rPr lang="en-US" dirty="0"/>
              <a:t>A</a:t>
            </a:r>
            <a:r>
              <a:rPr lang="en-US" dirty="0" smtClean="0"/>
              <a:t>s </a:t>
            </a:r>
            <a:r>
              <a:rPr lang="en-US" dirty="0"/>
              <a:t>you work through this investigation, you will be modeling the skills and practices used by professional scientists. The image below is an illustration of the process of science. Scientists generally follow a process similar to this when conducting investigations.  </a:t>
            </a:r>
          </a:p>
        </p:txBody>
      </p:sp>
      <p:sp>
        <p:nvSpPr>
          <p:cNvPr id="7" name="TextBox 6"/>
          <p:cNvSpPr txBox="1"/>
          <p:nvPr/>
        </p:nvSpPr>
        <p:spPr>
          <a:xfrm>
            <a:off x="76200" y="2050971"/>
            <a:ext cx="4267200" cy="3816429"/>
          </a:xfrm>
          <a:prstGeom prst="rect">
            <a:avLst/>
          </a:prstGeom>
          <a:noFill/>
        </p:spPr>
        <p:txBody>
          <a:bodyPr wrap="square" rtlCol="0">
            <a:spAutoFit/>
          </a:bodyPr>
          <a:lstStyle/>
          <a:p>
            <a:r>
              <a:rPr lang="en-US" b="1" dirty="0" smtClean="0"/>
              <a:t>Step 1:  </a:t>
            </a:r>
            <a:r>
              <a:rPr lang="en-US" b="1" dirty="0" smtClean="0">
                <a:solidFill>
                  <a:srgbClr val="0000FF"/>
                </a:solidFill>
              </a:rPr>
              <a:t>Preliminary Question</a:t>
            </a:r>
          </a:p>
          <a:p>
            <a:endParaRPr lang="en-US" sz="1000" b="1" dirty="0" smtClean="0"/>
          </a:p>
          <a:p>
            <a:r>
              <a:rPr lang="en-US" b="1" dirty="0" smtClean="0"/>
              <a:t>Step 2:  </a:t>
            </a:r>
            <a:r>
              <a:rPr lang="en-US" b="1" dirty="0" smtClean="0">
                <a:solidFill>
                  <a:srgbClr val="0000FF"/>
                </a:solidFill>
              </a:rPr>
              <a:t>Initial Observations</a:t>
            </a:r>
          </a:p>
          <a:p>
            <a:endParaRPr lang="en-US" sz="1000" b="1" dirty="0" smtClean="0"/>
          </a:p>
          <a:p>
            <a:r>
              <a:rPr lang="en-US" b="1" dirty="0" smtClean="0"/>
              <a:t>Step 3:  </a:t>
            </a:r>
            <a:r>
              <a:rPr lang="en-US" b="1" dirty="0" smtClean="0">
                <a:solidFill>
                  <a:srgbClr val="0000FF"/>
                </a:solidFill>
              </a:rPr>
              <a:t>Background Knowledge</a:t>
            </a:r>
          </a:p>
          <a:p>
            <a:endParaRPr lang="en-US" sz="1000" b="1" dirty="0" smtClean="0"/>
          </a:p>
          <a:p>
            <a:r>
              <a:rPr lang="en-US" b="1" dirty="0" smtClean="0"/>
              <a:t>Step 4:  </a:t>
            </a:r>
            <a:r>
              <a:rPr lang="en-US" b="1" dirty="0" smtClean="0">
                <a:solidFill>
                  <a:srgbClr val="C00000"/>
                </a:solidFill>
              </a:rPr>
              <a:t>Experiment Design</a:t>
            </a:r>
          </a:p>
          <a:p>
            <a:endParaRPr lang="en-US" sz="1000" b="1" dirty="0" smtClean="0"/>
          </a:p>
          <a:p>
            <a:r>
              <a:rPr lang="en-US" b="1" dirty="0" smtClean="0"/>
              <a:t>Step 5:  </a:t>
            </a:r>
            <a:r>
              <a:rPr lang="en-US" b="1" dirty="0" smtClean="0">
                <a:solidFill>
                  <a:srgbClr val="C00000"/>
                </a:solidFill>
              </a:rPr>
              <a:t>Collecting &amp; Compiling Data</a:t>
            </a:r>
          </a:p>
          <a:p>
            <a:endParaRPr lang="en-US" sz="1000" b="1" dirty="0" smtClean="0"/>
          </a:p>
          <a:p>
            <a:r>
              <a:rPr lang="en-US" b="1" dirty="0" smtClean="0"/>
              <a:t>Step 6:  </a:t>
            </a:r>
            <a:r>
              <a:rPr lang="en-US" b="1" dirty="0" smtClean="0">
                <a:solidFill>
                  <a:srgbClr val="C00000"/>
                </a:solidFill>
              </a:rPr>
              <a:t>Displaying Data</a:t>
            </a:r>
          </a:p>
          <a:p>
            <a:endParaRPr lang="en-US" sz="1000" b="1" dirty="0" smtClean="0"/>
          </a:p>
          <a:p>
            <a:r>
              <a:rPr lang="en-US" b="1" dirty="0" smtClean="0"/>
              <a:t>Step 7:  </a:t>
            </a:r>
            <a:r>
              <a:rPr lang="en-US" b="1" dirty="0" smtClean="0">
                <a:solidFill>
                  <a:srgbClr val="C00000"/>
                </a:solidFill>
              </a:rPr>
              <a:t>Analyzing &amp; Interpreting Data</a:t>
            </a:r>
          </a:p>
          <a:p>
            <a:endParaRPr lang="en-US" sz="1000" b="1" dirty="0" smtClean="0">
              <a:solidFill>
                <a:srgbClr val="C00000"/>
              </a:solidFill>
            </a:endParaRPr>
          </a:p>
          <a:p>
            <a:r>
              <a:rPr lang="en-US" b="1" dirty="0" smtClean="0"/>
              <a:t>Step 8:  </a:t>
            </a:r>
            <a:r>
              <a:rPr lang="en-US" b="1" dirty="0" smtClean="0">
                <a:solidFill>
                  <a:srgbClr val="C00000"/>
                </a:solidFill>
              </a:rPr>
              <a:t>Drawing Conclusions</a:t>
            </a:r>
          </a:p>
          <a:p>
            <a:endParaRPr lang="en-US" sz="1000" b="1" dirty="0" smtClean="0"/>
          </a:p>
          <a:p>
            <a:r>
              <a:rPr lang="en-US" b="1" dirty="0" smtClean="0"/>
              <a:t>Step 9:  </a:t>
            </a:r>
            <a:r>
              <a:rPr lang="en-US" b="1" dirty="0" smtClean="0">
                <a:solidFill>
                  <a:srgbClr val="C00000"/>
                </a:solidFill>
              </a:rPr>
              <a:t>Sharing Research</a:t>
            </a:r>
            <a:endParaRPr lang="en-US" b="1" dirty="0">
              <a:solidFill>
                <a:srgbClr val="C00000"/>
              </a:solidFill>
            </a:endParaRPr>
          </a:p>
        </p:txBody>
      </p:sp>
      <p:sp>
        <p:nvSpPr>
          <p:cNvPr id="3" name="Right Arrow 2"/>
          <p:cNvSpPr/>
          <p:nvPr/>
        </p:nvSpPr>
        <p:spPr>
          <a:xfrm rot="10800000">
            <a:off x="3228475" y="3295850"/>
            <a:ext cx="978408" cy="484632"/>
          </a:xfrm>
          <a:prstGeom prst="rightArrow">
            <a:avLst/>
          </a:prstGeom>
          <a:solidFill>
            <a:srgbClr val="FFFF6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 val="346195546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0" y="76200"/>
            <a:ext cx="9144000" cy="1371600"/>
          </a:xfrm>
          <a:prstGeom prst="rect">
            <a:avLst/>
          </a:prstGeom>
        </p:spPr>
        <p:txBody>
          <a:bodyPr/>
          <a:lstStyle/>
          <a:p>
            <a:pPr algn="ctr" eaLnBrk="0" hangingPunct="0">
              <a:defRPr/>
            </a:pPr>
            <a:r>
              <a:rPr lang="en-US" sz="4000" b="1" dirty="0" smtClean="0">
                <a:solidFill>
                  <a:srgbClr val="C00000"/>
                </a:solidFill>
                <a:latin typeface="Arial" pitchFamily="34" charset="0"/>
                <a:ea typeface="+mj-ea"/>
                <a:cs typeface="Arial" pitchFamily="34" charset="0"/>
              </a:rPr>
              <a:t>Step 4:  Experiment Design  </a:t>
            </a:r>
          </a:p>
          <a:p>
            <a:pPr algn="ctr" eaLnBrk="0" hangingPunct="0">
              <a:defRPr/>
            </a:pPr>
            <a:r>
              <a:rPr lang="en-US" sz="2400" b="1" dirty="0" smtClean="0">
                <a:latin typeface="Arial" pitchFamily="34" charset="0"/>
                <a:ea typeface="+mj-ea"/>
                <a:cs typeface="Arial" pitchFamily="34" charset="0"/>
              </a:rPr>
              <a:t>Research Question &amp; Hypothesis/</a:t>
            </a:r>
            <a:r>
              <a:rPr lang="en-US" sz="2400" b="1" dirty="0" err="1" smtClean="0">
                <a:latin typeface="Arial" pitchFamily="34" charset="0"/>
                <a:ea typeface="+mj-ea"/>
                <a:cs typeface="Arial" pitchFamily="34" charset="0"/>
              </a:rPr>
              <a:t>es</a:t>
            </a:r>
            <a:endParaRPr lang="en-US" sz="2400" b="1" dirty="0">
              <a:latin typeface="Arial" pitchFamily="34" charset="0"/>
              <a:ea typeface="+mj-ea"/>
              <a:cs typeface="Arial" pitchFamily="34" charset="0"/>
            </a:endParaRPr>
          </a:p>
        </p:txBody>
      </p:sp>
      <p:sp>
        <p:nvSpPr>
          <p:cNvPr id="27651" name="Content Placeholder 2"/>
          <p:cNvSpPr txBox="1">
            <a:spLocks/>
          </p:cNvSpPr>
          <p:nvPr/>
        </p:nvSpPr>
        <p:spPr bwMode="auto">
          <a:xfrm>
            <a:off x="76200" y="1447800"/>
            <a:ext cx="8991600" cy="2057400"/>
          </a:xfrm>
          <a:prstGeom prst="rect">
            <a:avLst/>
          </a:prstGeom>
          <a:noFill/>
          <a:ln w="9525">
            <a:noFill/>
            <a:miter lim="800000"/>
            <a:headEnd/>
            <a:tailEnd/>
          </a:ln>
        </p:spPr>
        <p:txBody>
          <a:bodyPr/>
          <a:lstStyle/>
          <a:p>
            <a:pPr marL="231775" indent="-231775">
              <a:buFont typeface="+mj-lt"/>
              <a:buAutoNum type="arabicPeriod"/>
            </a:pPr>
            <a:r>
              <a:rPr lang="en-US" dirty="0" smtClean="0"/>
              <a:t>Familiarize yourself with the research question:  </a:t>
            </a:r>
            <a:r>
              <a:rPr lang="en-US" i="1" dirty="0">
                <a:solidFill>
                  <a:srgbClr val="0000FF"/>
                </a:solidFill>
              </a:rPr>
              <a:t>What </a:t>
            </a:r>
            <a:r>
              <a:rPr lang="en-US" i="1" dirty="0" smtClean="0">
                <a:solidFill>
                  <a:srgbClr val="0000FF"/>
                </a:solidFill>
              </a:rPr>
              <a:t>do the characteristics of craters reveal about the geologic history of planetary worlds?</a:t>
            </a:r>
          </a:p>
          <a:p>
            <a:pPr marL="231775" indent="-231775">
              <a:buFont typeface="+mj-lt"/>
              <a:buAutoNum type="arabicPeriod"/>
            </a:pPr>
            <a:endParaRPr lang="en-US" i="1" dirty="0" smtClean="0">
              <a:solidFill>
                <a:srgbClr val="0000FF"/>
              </a:solidFill>
            </a:endParaRPr>
          </a:p>
          <a:p>
            <a:pPr marL="231775" indent="-231775">
              <a:buFont typeface="+mj-lt"/>
              <a:buAutoNum type="arabicPeriod"/>
            </a:pPr>
            <a:r>
              <a:rPr lang="en-US" dirty="0" smtClean="0"/>
              <a:t>Formulate a set of hypotheses:  </a:t>
            </a:r>
          </a:p>
          <a:p>
            <a:pPr marL="688975" lvl="2" indent="-231775">
              <a:buFont typeface="Arial" pitchFamily="34" charset="0"/>
              <a:buChar char="•"/>
            </a:pPr>
            <a:r>
              <a:rPr lang="en-US" b="1" dirty="0" smtClean="0"/>
              <a:t>Suggestion: </a:t>
            </a:r>
            <a:r>
              <a:rPr lang="en-US" dirty="0" smtClean="0"/>
              <a:t>Fill out the information in hypothesis/</a:t>
            </a:r>
            <a:r>
              <a:rPr lang="en-US" dirty="0" err="1" smtClean="0"/>
              <a:t>es</a:t>
            </a:r>
            <a:r>
              <a:rPr lang="en-US" dirty="0" smtClean="0"/>
              <a:t> table based on the images you have observed so far, and what you know about impact craters in our Solar System.  </a:t>
            </a:r>
            <a:endParaRPr lang="en-US" sz="2000" dirty="0">
              <a:solidFill>
                <a:srgbClr val="000000"/>
              </a:solidFill>
              <a:cs typeface="Arial" charset="0"/>
            </a:endParaRPr>
          </a:p>
        </p:txBody>
      </p:sp>
      <p:sp>
        <p:nvSpPr>
          <p:cNvPr id="18" name="Rectangle 17"/>
          <p:cNvSpPr/>
          <p:nvPr/>
        </p:nvSpPr>
        <p:spPr>
          <a:xfrm>
            <a:off x="152400" y="6140668"/>
            <a:ext cx="8458200" cy="654268"/>
          </a:xfrm>
          <a:prstGeom prst="rect">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p:cNvGrpSpPr/>
          <p:nvPr/>
        </p:nvGrpSpPr>
        <p:grpSpPr>
          <a:xfrm>
            <a:off x="85825" y="3581400"/>
            <a:ext cx="8991600" cy="2624516"/>
            <a:chOff x="238125" y="3581400"/>
            <a:chExt cx="8695925" cy="2538213"/>
          </a:xfrm>
        </p:grpSpPr>
        <p:pic>
          <p:nvPicPr>
            <p:cNvPr id="5122" name="Picture 2" descr="C:\Users\pgraff\Documents\CRATER_COMPARISONS\CraterComparisons_4_30_13\WikiImages\8_15_13\Hypothesis.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38125" y="3943150"/>
              <a:ext cx="8695925" cy="2176463"/>
            </a:xfrm>
            <a:prstGeom prst="rect">
              <a:avLst/>
            </a:prstGeom>
            <a:noFill/>
            <a:extLst>
              <a:ext uri="{909E8E84-426E-40DD-AFC4-6F175D3DCCD1}">
                <a14:hiddenFill xmlns:a14="http://schemas.microsoft.com/office/drawing/2010/main" xmlns="">
                  <a:solidFill>
                    <a:srgbClr val="FFFFFF"/>
                  </a:solidFill>
                </a14:hiddenFill>
              </a:ext>
            </a:extLst>
          </p:spPr>
        </p:pic>
        <p:pic>
          <p:nvPicPr>
            <p:cNvPr id="5123" name="Picture 3" descr="C:\Users\pgraff\Documents\CRATER_COMPARISONS\CraterComparisons_4_30_13\WikiImages\8_15_13\researchquestion2.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38125" y="3581400"/>
              <a:ext cx="8667750" cy="336396"/>
            </a:xfrm>
            <a:prstGeom prst="rect">
              <a:avLst/>
            </a:prstGeom>
            <a:noFill/>
            <a:extLst>
              <a:ext uri="{909E8E84-426E-40DD-AFC4-6F175D3DCCD1}">
                <a14:hiddenFill xmlns:a14="http://schemas.microsoft.com/office/drawing/2010/main" xmlns="">
                  <a:solidFill>
                    <a:srgbClr val="FFFFFF"/>
                  </a:solidFill>
                </a14:hiddenFill>
              </a:ext>
            </a:extLst>
          </p:spPr>
        </p:pic>
      </p:gr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0" y="76200"/>
            <a:ext cx="9144000" cy="1371600"/>
          </a:xfrm>
          <a:prstGeom prst="rect">
            <a:avLst/>
          </a:prstGeom>
        </p:spPr>
        <p:txBody>
          <a:bodyPr/>
          <a:lstStyle/>
          <a:p>
            <a:pPr algn="ctr" eaLnBrk="0" hangingPunct="0">
              <a:defRPr/>
            </a:pPr>
            <a:r>
              <a:rPr lang="en-US" sz="4000" b="1" dirty="0" smtClean="0">
                <a:solidFill>
                  <a:srgbClr val="C00000"/>
                </a:solidFill>
                <a:latin typeface="Arial" pitchFamily="34" charset="0"/>
                <a:ea typeface="+mj-ea"/>
                <a:cs typeface="Arial" pitchFamily="34" charset="0"/>
              </a:rPr>
              <a:t>Step 4:  Experiment Design  </a:t>
            </a:r>
          </a:p>
          <a:p>
            <a:pPr algn="ctr" eaLnBrk="0" hangingPunct="0">
              <a:defRPr/>
            </a:pPr>
            <a:r>
              <a:rPr lang="en-US" sz="2400" b="1" dirty="0" smtClean="0">
                <a:latin typeface="Arial" pitchFamily="34" charset="0"/>
                <a:ea typeface="+mj-ea"/>
                <a:cs typeface="Arial" pitchFamily="34" charset="0"/>
              </a:rPr>
              <a:t>Research Question &amp; Hypothesis/</a:t>
            </a:r>
            <a:r>
              <a:rPr lang="en-US" sz="2400" b="1" dirty="0" err="1" smtClean="0">
                <a:latin typeface="Arial" pitchFamily="34" charset="0"/>
                <a:ea typeface="+mj-ea"/>
                <a:cs typeface="Arial" pitchFamily="34" charset="0"/>
              </a:rPr>
              <a:t>es</a:t>
            </a:r>
            <a:endParaRPr lang="en-US" sz="2400" b="1" dirty="0">
              <a:latin typeface="Arial" pitchFamily="34" charset="0"/>
              <a:ea typeface="+mj-ea"/>
              <a:cs typeface="Arial" pitchFamily="34" charset="0"/>
            </a:endParaRPr>
          </a:p>
        </p:txBody>
      </p:sp>
      <p:sp>
        <p:nvSpPr>
          <p:cNvPr id="27651" name="Content Placeholder 2"/>
          <p:cNvSpPr txBox="1">
            <a:spLocks/>
          </p:cNvSpPr>
          <p:nvPr/>
        </p:nvSpPr>
        <p:spPr bwMode="auto">
          <a:xfrm>
            <a:off x="76200" y="1447800"/>
            <a:ext cx="8991600" cy="2057400"/>
          </a:xfrm>
          <a:prstGeom prst="rect">
            <a:avLst/>
          </a:prstGeom>
          <a:noFill/>
          <a:ln w="9525">
            <a:noFill/>
            <a:miter lim="800000"/>
            <a:headEnd/>
            <a:tailEnd/>
          </a:ln>
        </p:spPr>
        <p:txBody>
          <a:bodyPr/>
          <a:lstStyle/>
          <a:p>
            <a:pPr marL="231775" indent="-231775">
              <a:buFont typeface="+mj-lt"/>
              <a:buAutoNum type="arabicPeriod"/>
            </a:pPr>
            <a:r>
              <a:rPr lang="en-US" dirty="0" smtClean="0"/>
              <a:t>Familiarize yourself with the research question:  </a:t>
            </a:r>
            <a:r>
              <a:rPr lang="en-US" i="1" dirty="0">
                <a:solidFill>
                  <a:srgbClr val="0000FF"/>
                </a:solidFill>
              </a:rPr>
              <a:t>What </a:t>
            </a:r>
            <a:r>
              <a:rPr lang="en-US" i="1" dirty="0" smtClean="0">
                <a:solidFill>
                  <a:srgbClr val="0000FF"/>
                </a:solidFill>
              </a:rPr>
              <a:t>do the characteristics of craters reveal about the geologic history of planetary worlds?</a:t>
            </a:r>
          </a:p>
          <a:p>
            <a:pPr marL="231775" indent="-231775">
              <a:buFont typeface="+mj-lt"/>
              <a:buAutoNum type="arabicPeriod"/>
            </a:pPr>
            <a:endParaRPr lang="en-US" i="1" dirty="0" smtClean="0">
              <a:solidFill>
                <a:srgbClr val="0000FF"/>
              </a:solidFill>
            </a:endParaRPr>
          </a:p>
          <a:p>
            <a:pPr marL="231775" indent="-231775">
              <a:buFont typeface="+mj-lt"/>
              <a:buAutoNum type="arabicPeriod"/>
            </a:pPr>
            <a:r>
              <a:rPr lang="en-US" dirty="0" smtClean="0"/>
              <a:t>Formulate a set of hypotheses:  </a:t>
            </a:r>
          </a:p>
          <a:p>
            <a:pPr marL="688975" lvl="2" indent="-231775">
              <a:buFont typeface="Arial" pitchFamily="34" charset="0"/>
              <a:buChar char="•"/>
            </a:pPr>
            <a:r>
              <a:rPr lang="en-US" b="1" dirty="0" smtClean="0"/>
              <a:t>Suggestion: </a:t>
            </a:r>
            <a:r>
              <a:rPr lang="en-US" dirty="0" smtClean="0"/>
              <a:t>Fill out the information in hypothesis/</a:t>
            </a:r>
            <a:r>
              <a:rPr lang="en-US" dirty="0" err="1" smtClean="0"/>
              <a:t>es</a:t>
            </a:r>
            <a:r>
              <a:rPr lang="en-US" dirty="0" smtClean="0"/>
              <a:t> table based on the images you have observed so far, and what you know about impact craters in our Solar System.  </a:t>
            </a:r>
            <a:endParaRPr lang="en-US" sz="2000" dirty="0">
              <a:solidFill>
                <a:srgbClr val="000000"/>
              </a:solidFill>
              <a:cs typeface="Arial" charset="0"/>
            </a:endParaRPr>
          </a:p>
        </p:txBody>
      </p:sp>
      <p:sp>
        <p:nvSpPr>
          <p:cNvPr id="18" name="Rectangle 17"/>
          <p:cNvSpPr/>
          <p:nvPr/>
        </p:nvSpPr>
        <p:spPr>
          <a:xfrm>
            <a:off x="152400" y="6140668"/>
            <a:ext cx="8458200" cy="654268"/>
          </a:xfrm>
          <a:prstGeom prst="rect">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p:cNvGrpSpPr/>
          <p:nvPr/>
        </p:nvGrpSpPr>
        <p:grpSpPr>
          <a:xfrm>
            <a:off x="85825" y="3581400"/>
            <a:ext cx="8991600" cy="2624516"/>
            <a:chOff x="238125" y="3581400"/>
            <a:chExt cx="8695925" cy="2538213"/>
          </a:xfrm>
        </p:grpSpPr>
        <p:pic>
          <p:nvPicPr>
            <p:cNvPr id="5122" name="Picture 2" descr="C:\Users\pgraff\Documents\CRATER_COMPARISONS\CraterComparisons_4_30_13\WikiImages\8_15_13\Hypothesis.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38125" y="3943150"/>
              <a:ext cx="8695925" cy="2176463"/>
            </a:xfrm>
            <a:prstGeom prst="rect">
              <a:avLst/>
            </a:prstGeom>
            <a:noFill/>
            <a:extLst>
              <a:ext uri="{909E8E84-426E-40DD-AFC4-6F175D3DCCD1}">
                <a14:hiddenFill xmlns:a14="http://schemas.microsoft.com/office/drawing/2010/main" xmlns="">
                  <a:solidFill>
                    <a:srgbClr val="FFFFFF"/>
                  </a:solidFill>
                </a14:hiddenFill>
              </a:ext>
            </a:extLst>
          </p:spPr>
        </p:pic>
        <p:pic>
          <p:nvPicPr>
            <p:cNvPr id="5123" name="Picture 3" descr="C:\Users\pgraff\Documents\CRATER_COMPARISONS\CraterComparisons_4_30_13\WikiImages\8_15_13\researchquestion2.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38125" y="3581400"/>
              <a:ext cx="8667750" cy="336396"/>
            </a:xfrm>
            <a:prstGeom prst="rect">
              <a:avLst/>
            </a:prstGeom>
            <a:noFill/>
            <a:extLst>
              <a:ext uri="{909E8E84-426E-40DD-AFC4-6F175D3DCCD1}">
                <a14:hiddenFill xmlns:a14="http://schemas.microsoft.com/office/drawing/2010/main" xmlns="">
                  <a:solidFill>
                    <a:srgbClr val="FFFFFF"/>
                  </a:solidFill>
                </a14:hiddenFill>
              </a:ext>
            </a:extLst>
          </p:spPr>
        </p:pic>
      </p:grpSp>
      <p:sp>
        <p:nvSpPr>
          <p:cNvPr id="3" name="TextBox 2"/>
          <p:cNvSpPr txBox="1"/>
          <p:nvPr/>
        </p:nvSpPr>
        <p:spPr>
          <a:xfrm>
            <a:off x="1410100" y="4752201"/>
            <a:ext cx="2286000" cy="276999"/>
          </a:xfrm>
          <a:prstGeom prst="rect">
            <a:avLst/>
          </a:prstGeom>
          <a:solidFill>
            <a:schemeClr val="tx2">
              <a:lumMod val="60000"/>
              <a:lumOff val="40000"/>
            </a:schemeClr>
          </a:solidFill>
        </p:spPr>
        <p:txBody>
          <a:bodyPr wrap="square" rtlCol="0">
            <a:spAutoFit/>
          </a:bodyPr>
          <a:lstStyle/>
          <a:p>
            <a:r>
              <a:rPr lang="en-US" sz="1200" dirty="0" smtClean="0">
                <a:solidFill>
                  <a:schemeClr val="bg1"/>
                </a:solidFill>
              </a:rPr>
              <a:t>Relatively young</a:t>
            </a:r>
            <a:endParaRPr lang="en-US" sz="1200" dirty="0">
              <a:solidFill>
                <a:schemeClr val="bg1"/>
              </a:solidFill>
            </a:endParaRPr>
          </a:p>
        </p:txBody>
      </p:sp>
      <p:sp>
        <p:nvSpPr>
          <p:cNvPr id="9" name="TextBox 8"/>
          <p:cNvSpPr txBox="1"/>
          <p:nvPr/>
        </p:nvSpPr>
        <p:spPr>
          <a:xfrm>
            <a:off x="3696100" y="4752200"/>
            <a:ext cx="5352192" cy="276999"/>
          </a:xfrm>
          <a:prstGeom prst="rect">
            <a:avLst/>
          </a:prstGeom>
          <a:solidFill>
            <a:schemeClr val="bg1">
              <a:lumMod val="50000"/>
            </a:schemeClr>
          </a:solidFill>
        </p:spPr>
        <p:txBody>
          <a:bodyPr wrap="square" rtlCol="0">
            <a:spAutoFit/>
          </a:bodyPr>
          <a:lstStyle/>
          <a:p>
            <a:r>
              <a:rPr lang="en-US" sz="1200" dirty="0" smtClean="0">
                <a:solidFill>
                  <a:schemeClr val="bg1"/>
                </a:solidFill>
              </a:rPr>
              <a:t>Throughout its history and currently</a:t>
            </a:r>
            <a:endParaRPr lang="en-US" sz="1200" dirty="0">
              <a:solidFill>
                <a:schemeClr val="bg1"/>
              </a:solidFill>
            </a:endParaRPr>
          </a:p>
        </p:txBody>
      </p:sp>
      <p:sp>
        <p:nvSpPr>
          <p:cNvPr id="10" name="TextBox 9"/>
          <p:cNvSpPr txBox="1"/>
          <p:nvPr/>
        </p:nvSpPr>
        <p:spPr>
          <a:xfrm>
            <a:off x="2057400" y="5257800"/>
            <a:ext cx="4038600" cy="769441"/>
          </a:xfrm>
          <a:prstGeom prst="rect">
            <a:avLst/>
          </a:prstGeom>
          <a:solidFill>
            <a:srgbClr val="C00000"/>
          </a:solidFill>
        </p:spPr>
        <p:txBody>
          <a:bodyPr wrap="square" rtlCol="0">
            <a:spAutoFit/>
          </a:bodyPr>
          <a:lstStyle/>
          <a:p>
            <a:pPr marL="171450" indent="-171450">
              <a:buFont typeface="Arial" pitchFamily="34" charset="0"/>
              <a:buChar char="•"/>
            </a:pPr>
            <a:r>
              <a:rPr lang="en-US" sz="1200" dirty="0" smtClean="0">
                <a:solidFill>
                  <a:schemeClr val="bg1"/>
                </a:solidFill>
              </a:rPr>
              <a:t>Fill out the information for whichever planetary worlds the class will focus on.</a:t>
            </a:r>
          </a:p>
          <a:p>
            <a:pPr marL="171450" indent="-171450">
              <a:buFont typeface="Arial" pitchFamily="34" charset="0"/>
              <a:buChar char="•"/>
            </a:pPr>
            <a:endParaRPr lang="en-US" sz="800" dirty="0" smtClean="0">
              <a:solidFill>
                <a:schemeClr val="bg1"/>
              </a:solidFill>
            </a:endParaRPr>
          </a:p>
          <a:p>
            <a:pPr marL="171450" indent="-171450">
              <a:buFont typeface="Arial" pitchFamily="34" charset="0"/>
              <a:buChar char="•"/>
            </a:pPr>
            <a:r>
              <a:rPr lang="en-US" sz="1200" dirty="0" smtClean="0">
                <a:solidFill>
                  <a:schemeClr val="bg1"/>
                </a:solidFill>
              </a:rPr>
              <a:t>Be prepared to explain/justify your current thinking.</a:t>
            </a:r>
          </a:p>
        </p:txBody>
      </p:sp>
    </p:spTree>
    <p:extLst>
      <p:ext uri="{BB962C8B-B14F-4D97-AF65-F5344CB8AC3E}">
        <p14:creationId xmlns:p14="http://schemas.microsoft.com/office/powerpoint/2010/main" xmlns="" val="381668197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1412081"/>
            <a:ext cx="9144000" cy="3693319"/>
          </a:xfrm>
          <a:prstGeom prst="rect">
            <a:avLst/>
          </a:prstGeom>
        </p:spPr>
        <p:txBody>
          <a:bodyPr wrap="square">
            <a:spAutoFit/>
          </a:bodyPr>
          <a:lstStyle/>
          <a:p>
            <a:r>
              <a:rPr lang="en-US" b="1" u="sng" dirty="0"/>
              <a:t>RESEARCH CONSIDERATIONS:</a:t>
            </a:r>
          </a:p>
          <a:p>
            <a:pPr marL="342900" lvl="0" indent="-342900">
              <a:lnSpc>
                <a:spcPct val="150000"/>
              </a:lnSpc>
              <a:buAutoNum type="arabicPeriod"/>
            </a:pPr>
            <a:r>
              <a:rPr lang="en-US" b="1" dirty="0" smtClean="0"/>
              <a:t>Image </a:t>
            </a:r>
            <a:r>
              <a:rPr lang="en-US" b="1" dirty="0"/>
              <a:t>Data Collection</a:t>
            </a:r>
            <a:r>
              <a:rPr lang="en-US" dirty="0" smtClean="0"/>
              <a:t>:  Where will you retrieve your imagery?</a:t>
            </a:r>
          </a:p>
          <a:p>
            <a:pPr marL="342900" lvl="0" indent="-342900">
              <a:lnSpc>
                <a:spcPct val="150000"/>
              </a:lnSpc>
              <a:buAutoNum type="arabicPeriod"/>
            </a:pPr>
            <a:r>
              <a:rPr lang="en-US" b="1" dirty="0" smtClean="0"/>
              <a:t>Specific </a:t>
            </a:r>
            <a:r>
              <a:rPr lang="en-US" b="1" dirty="0"/>
              <a:t>Data to Collect</a:t>
            </a:r>
            <a:r>
              <a:rPr lang="en-US" dirty="0" smtClean="0"/>
              <a:t>:  What specific data will you collect?</a:t>
            </a:r>
          </a:p>
          <a:p>
            <a:pPr marL="342900" lvl="0" indent="-342900">
              <a:lnSpc>
                <a:spcPct val="150000"/>
              </a:lnSpc>
              <a:buAutoNum type="arabicPeriod"/>
            </a:pPr>
            <a:r>
              <a:rPr lang="en-US" b="1" dirty="0" smtClean="0"/>
              <a:t>Number </a:t>
            </a:r>
            <a:r>
              <a:rPr lang="en-US" b="1" dirty="0"/>
              <a:t>of Images:  </a:t>
            </a:r>
            <a:r>
              <a:rPr lang="en-US" dirty="0" smtClean="0"/>
              <a:t>How many images is enough?</a:t>
            </a:r>
          </a:p>
          <a:p>
            <a:pPr marL="342900" lvl="0" indent="-342900">
              <a:lnSpc>
                <a:spcPct val="150000"/>
              </a:lnSpc>
              <a:buAutoNum type="arabicPeriod"/>
            </a:pPr>
            <a:r>
              <a:rPr lang="en-US" b="1" dirty="0" smtClean="0"/>
              <a:t>Geographic </a:t>
            </a:r>
            <a:r>
              <a:rPr lang="en-US" b="1" dirty="0"/>
              <a:t>Regions:  </a:t>
            </a:r>
            <a:r>
              <a:rPr lang="en-US" dirty="0" smtClean="0"/>
              <a:t>Will you focus on a particular region?</a:t>
            </a:r>
          </a:p>
          <a:p>
            <a:pPr marL="342900" lvl="0" indent="-342900">
              <a:lnSpc>
                <a:spcPct val="150000"/>
              </a:lnSpc>
              <a:buAutoNum type="arabicPeriod"/>
            </a:pPr>
            <a:r>
              <a:rPr lang="en-US" b="1" dirty="0" smtClean="0"/>
              <a:t>Other </a:t>
            </a:r>
            <a:r>
              <a:rPr lang="en-US" b="1" dirty="0"/>
              <a:t>Data Sets</a:t>
            </a:r>
            <a:r>
              <a:rPr lang="en-US" dirty="0"/>
              <a:t>:  </a:t>
            </a:r>
            <a:r>
              <a:rPr lang="en-US" dirty="0" smtClean="0"/>
              <a:t>Where will you retrieve your planetary data?</a:t>
            </a:r>
          </a:p>
          <a:p>
            <a:pPr marL="342900" lvl="0" indent="-342900">
              <a:lnSpc>
                <a:spcPct val="150000"/>
              </a:lnSpc>
              <a:buAutoNum type="arabicPeriod"/>
            </a:pPr>
            <a:r>
              <a:rPr lang="en-US" b="1" dirty="0" smtClean="0"/>
              <a:t>Measurements</a:t>
            </a:r>
            <a:r>
              <a:rPr lang="en-US" dirty="0"/>
              <a:t>:  </a:t>
            </a:r>
            <a:r>
              <a:rPr lang="en-US" dirty="0" smtClean="0"/>
              <a:t>How will you make measurements?  </a:t>
            </a:r>
          </a:p>
          <a:p>
            <a:pPr marL="342900" lvl="0" indent="-342900">
              <a:lnSpc>
                <a:spcPct val="150000"/>
              </a:lnSpc>
              <a:buAutoNum type="arabicPeriod"/>
            </a:pPr>
            <a:r>
              <a:rPr lang="en-US" b="1" dirty="0" smtClean="0"/>
              <a:t>Sources</a:t>
            </a:r>
            <a:r>
              <a:rPr lang="en-US" dirty="0"/>
              <a:t>: </a:t>
            </a:r>
            <a:r>
              <a:rPr lang="en-US" dirty="0" smtClean="0"/>
              <a:t>What sources will allow others to retrieve the data you used (or find additional data)?</a:t>
            </a:r>
            <a:endParaRPr lang="en-US" dirty="0"/>
          </a:p>
        </p:txBody>
      </p:sp>
      <p:sp>
        <p:nvSpPr>
          <p:cNvPr id="8" name="TextBox 7"/>
          <p:cNvSpPr txBox="1"/>
          <p:nvPr/>
        </p:nvSpPr>
        <p:spPr>
          <a:xfrm>
            <a:off x="422092" y="5297269"/>
            <a:ext cx="8721908" cy="646331"/>
          </a:xfrm>
          <a:prstGeom prst="rect">
            <a:avLst/>
          </a:prstGeom>
          <a:noFill/>
        </p:spPr>
        <p:txBody>
          <a:bodyPr wrap="square" rtlCol="0">
            <a:spAutoFit/>
          </a:bodyPr>
          <a:lstStyle/>
          <a:p>
            <a:r>
              <a:rPr lang="en-US" b="1" dirty="0" smtClean="0">
                <a:solidFill>
                  <a:srgbClr val="0000FF"/>
                </a:solidFill>
              </a:rPr>
              <a:t>ESPECIALLY CRITICAL – Each listed item will become a column heading in your data table.</a:t>
            </a:r>
            <a:endParaRPr lang="en-US" b="1" dirty="0">
              <a:solidFill>
                <a:srgbClr val="0000FF"/>
              </a:solidFill>
            </a:endParaRPr>
          </a:p>
        </p:txBody>
      </p:sp>
      <p:sp>
        <p:nvSpPr>
          <p:cNvPr id="11" name="TextBox 10"/>
          <p:cNvSpPr txBox="1"/>
          <p:nvPr/>
        </p:nvSpPr>
        <p:spPr>
          <a:xfrm>
            <a:off x="0" y="5124271"/>
            <a:ext cx="574492" cy="1200329"/>
          </a:xfrm>
          <a:prstGeom prst="rect">
            <a:avLst/>
          </a:prstGeom>
          <a:noFill/>
        </p:spPr>
        <p:txBody>
          <a:bodyPr wrap="square" rtlCol="0">
            <a:spAutoFit/>
          </a:bodyPr>
          <a:lstStyle/>
          <a:p>
            <a:pPr algn="ctr"/>
            <a:r>
              <a:rPr lang="en-US" sz="7200" b="1" dirty="0" smtClean="0">
                <a:solidFill>
                  <a:srgbClr val="0000FF"/>
                </a:solidFill>
              </a:rPr>
              <a:t>*</a:t>
            </a:r>
            <a:endParaRPr lang="en-US" sz="7200" b="1" dirty="0">
              <a:solidFill>
                <a:srgbClr val="0000FF"/>
              </a:solidFill>
            </a:endParaRPr>
          </a:p>
        </p:txBody>
      </p:sp>
      <p:sp>
        <p:nvSpPr>
          <p:cNvPr id="12" name="Title 1"/>
          <p:cNvSpPr txBox="1">
            <a:spLocks/>
          </p:cNvSpPr>
          <p:nvPr/>
        </p:nvSpPr>
        <p:spPr>
          <a:xfrm>
            <a:off x="0" y="76200"/>
            <a:ext cx="9144000" cy="1371600"/>
          </a:xfrm>
          <a:prstGeom prst="rect">
            <a:avLst/>
          </a:prstGeom>
        </p:spPr>
        <p:txBody>
          <a:bodyPr/>
          <a:lstStyle/>
          <a:p>
            <a:pPr algn="ctr" eaLnBrk="0" hangingPunct="0">
              <a:defRPr/>
            </a:pPr>
            <a:r>
              <a:rPr lang="en-US" sz="4000" b="1" dirty="0" smtClean="0">
                <a:solidFill>
                  <a:srgbClr val="C00000"/>
                </a:solidFill>
                <a:latin typeface="Arial" pitchFamily="34" charset="0"/>
                <a:ea typeface="+mj-ea"/>
                <a:cs typeface="Arial" pitchFamily="34" charset="0"/>
              </a:rPr>
              <a:t>Step 4:  Experiment Design</a:t>
            </a:r>
          </a:p>
          <a:p>
            <a:pPr algn="ctr" eaLnBrk="0" hangingPunct="0">
              <a:defRPr/>
            </a:pPr>
            <a:r>
              <a:rPr lang="en-US" sz="2400" b="1" dirty="0" smtClean="0">
                <a:latin typeface="Arial" pitchFamily="34" charset="0"/>
                <a:ea typeface="+mj-ea"/>
                <a:cs typeface="Arial" pitchFamily="34" charset="0"/>
              </a:rPr>
              <a:t>Methods/Procedures &amp; Considerations</a:t>
            </a:r>
            <a:endParaRPr lang="en-US" sz="2400" b="1" dirty="0">
              <a:latin typeface="Arial" pitchFamily="34" charset="0"/>
              <a:ea typeface="+mj-ea"/>
              <a:cs typeface="Arial" pitchFamily="34" charset="0"/>
            </a:endParaRPr>
          </a:p>
        </p:txBody>
      </p:sp>
      <p:sp>
        <p:nvSpPr>
          <p:cNvPr id="13" name="TextBox 12"/>
          <p:cNvSpPr txBox="1"/>
          <p:nvPr/>
        </p:nvSpPr>
        <p:spPr>
          <a:xfrm>
            <a:off x="6629400" y="1876098"/>
            <a:ext cx="574492" cy="1200329"/>
          </a:xfrm>
          <a:prstGeom prst="rect">
            <a:avLst/>
          </a:prstGeom>
          <a:noFill/>
        </p:spPr>
        <p:txBody>
          <a:bodyPr wrap="square" rtlCol="0">
            <a:spAutoFit/>
          </a:bodyPr>
          <a:lstStyle/>
          <a:p>
            <a:pPr algn="ctr"/>
            <a:r>
              <a:rPr lang="en-US" sz="7200" b="1" dirty="0" smtClean="0">
                <a:solidFill>
                  <a:srgbClr val="0000FF"/>
                </a:solidFill>
              </a:rPr>
              <a:t>*</a:t>
            </a:r>
            <a:endParaRPr lang="en-US" sz="7200" b="1" dirty="0">
              <a:solidFill>
                <a:srgbClr val="0000FF"/>
              </a:solidFill>
            </a:endParaRPr>
          </a:p>
        </p:txBody>
      </p:sp>
    </p:spTree>
    <p:extLst>
      <p:ext uri="{BB962C8B-B14F-4D97-AF65-F5344CB8AC3E}">
        <p14:creationId xmlns:p14="http://schemas.microsoft.com/office/powerpoint/2010/main" xmlns="" val="397082369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0" y="0"/>
            <a:ext cx="9144000" cy="1371600"/>
          </a:xfrm>
          <a:prstGeom prst="rect">
            <a:avLst/>
          </a:prstGeom>
        </p:spPr>
        <p:txBody>
          <a:bodyPr/>
          <a:lstStyle/>
          <a:p>
            <a:pPr algn="ctr" eaLnBrk="0" hangingPunct="0">
              <a:defRPr/>
            </a:pPr>
            <a:r>
              <a:rPr lang="en-US" sz="4000" b="1" dirty="0" smtClean="0">
                <a:solidFill>
                  <a:srgbClr val="C00000"/>
                </a:solidFill>
                <a:latin typeface="Arial" pitchFamily="34" charset="0"/>
                <a:ea typeface="+mj-ea"/>
                <a:cs typeface="Arial" pitchFamily="34" charset="0"/>
              </a:rPr>
              <a:t>Step 4:  Experiment Design  </a:t>
            </a:r>
          </a:p>
          <a:p>
            <a:pPr algn="ctr" eaLnBrk="0" hangingPunct="0">
              <a:defRPr/>
            </a:pPr>
            <a:r>
              <a:rPr lang="en-US" sz="2400" b="1" dirty="0" smtClean="0">
                <a:latin typeface="Arial" pitchFamily="34" charset="0"/>
                <a:ea typeface="+mj-ea"/>
                <a:cs typeface="Arial" pitchFamily="34" charset="0"/>
              </a:rPr>
              <a:t>Methods/Procedures:  Setting up a Data Table</a:t>
            </a:r>
            <a:endParaRPr lang="en-US" sz="2400" b="1" dirty="0">
              <a:latin typeface="Arial" pitchFamily="34" charset="0"/>
              <a:ea typeface="+mj-ea"/>
              <a:cs typeface="Arial" pitchFamily="34" charset="0"/>
            </a:endParaRPr>
          </a:p>
        </p:txBody>
      </p:sp>
      <p:grpSp>
        <p:nvGrpSpPr>
          <p:cNvPr id="8" name="Group 7"/>
          <p:cNvGrpSpPr/>
          <p:nvPr/>
        </p:nvGrpSpPr>
        <p:grpSpPr>
          <a:xfrm>
            <a:off x="-10019" y="2057400"/>
            <a:ext cx="9173269" cy="4160338"/>
            <a:chOff x="-29269" y="2147235"/>
            <a:chExt cx="9173269" cy="4160338"/>
          </a:xfrm>
        </p:grpSpPr>
        <p:pic>
          <p:nvPicPr>
            <p:cNvPr id="6146" name="Picture 2" descr="C:\Users\pgraff\Documents\CRATER_COMPARISONS\CraterComparisons_4_30_13\WikiImages\8_15_13\DATA_TABLE_8_1_13_Final.png"/>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t="15379" b="20909"/>
            <a:stretch/>
          </p:blipFill>
          <p:spPr bwMode="auto">
            <a:xfrm>
              <a:off x="-29269" y="2147235"/>
              <a:ext cx="9173269" cy="4160338"/>
            </a:xfrm>
            <a:prstGeom prst="rect">
              <a:avLst/>
            </a:prstGeom>
            <a:noFill/>
            <a:extLst>
              <a:ext uri="{909E8E84-426E-40DD-AFC4-6F175D3DCCD1}">
                <a14:hiddenFill xmlns:a14="http://schemas.microsoft.com/office/drawing/2010/main" xmlns="">
                  <a:solidFill>
                    <a:srgbClr val="FFFFFF"/>
                  </a:solidFill>
                </a14:hiddenFill>
              </a:ext>
            </a:extLst>
          </p:spPr>
        </p:pic>
        <p:sp>
          <p:nvSpPr>
            <p:cNvPr id="2" name="Rectangle 1"/>
            <p:cNvSpPr/>
            <p:nvPr/>
          </p:nvSpPr>
          <p:spPr>
            <a:xfrm>
              <a:off x="47298" y="2209800"/>
              <a:ext cx="8991600" cy="762000"/>
            </a:xfrm>
            <a:prstGeom prst="rect">
              <a:avLst/>
            </a:prstGeom>
            <a:noFill/>
            <a:ln w="76200">
              <a:solidFill>
                <a:srgbClr val="0000FF"/>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 name="TextBox 6"/>
          <p:cNvSpPr txBox="1"/>
          <p:nvPr/>
        </p:nvSpPr>
        <p:spPr>
          <a:xfrm>
            <a:off x="-10019" y="6209900"/>
            <a:ext cx="9154019" cy="646331"/>
          </a:xfrm>
          <a:prstGeom prst="rect">
            <a:avLst/>
          </a:prstGeom>
          <a:solidFill>
            <a:srgbClr val="FFFF66"/>
          </a:solidFill>
        </p:spPr>
        <p:txBody>
          <a:bodyPr wrap="square" rtlCol="0">
            <a:spAutoFit/>
          </a:bodyPr>
          <a:lstStyle/>
          <a:p>
            <a:r>
              <a:rPr lang="en-US" dirty="0" smtClean="0"/>
              <a:t>Excel spreadsheet is available at </a:t>
            </a:r>
            <a:r>
              <a:rPr lang="en-US" dirty="0" smtClean="0">
                <a:hlinkClick r:id="rId3"/>
              </a:rPr>
              <a:t>http</a:t>
            </a:r>
            <a:r>
              <a:rPr lang="en-US" dirty="0">
                <a:hlinkClick r:id="rId3"/>
              </a:rPr>
              <a:t>://</a:t>
            </a:r>
            <a:r>
              <a:rPr lang="en-US" dirty="0" smtClean="0">
                <a:hlinkClick r:id="rId3"/>
              </a:rPr>
              <a:t>eeabcraters.wikispaces.com</a:t>
            </a:r>
            <a:r>
              <a:rPr lang="en-US" dirty="0" smtClean="0"/>
              <a:t> under “Other Information and Activities” link.</a:t>
            </a:r>
            <a:endParaRPr lang="en-US" dirty="0"/>
          </a:p>
        </p:txBody>
      </p:sp>
      <p:graphicFrame>
        <p:nvGraphicFramePr>
          <p:cNvPr id="9" name="Table 8"/>
          <p:cNvGraphicFramePr>
            <a:graphicFrameLocks noGrp="1"/>
          </p:cNvGraphicFramePr>
          <p:nvPr>
            <p:extLst>
              <p:ext uri="{D42A27DB-BD31-4B8C-83A1-F6EECF244321}">
                <p14:modId xmlns:p14="http://schemas.microsoft.com/office/powerpoint/2010/main" xmlns="" val="1592150857"/>
              </p:ext>
            </p:extLst>
          </p:nvPr>
        </p:nvGraphicFramePr>
        <p:xfrm>
          <a:off x="66548" y="2881965"/>
          <a:ext cx="8991601" cy="1080435"/>
        </p:xfrm>
        <a:graphic>
          <a:graphicData uri="http://schemas.openxmlformats.org/drawingml/2006/table">
            <a:tbl>
              <a:tblPr firstRow="1" bandRow="1">
                <a:tableStyleId>{5C22544A-7EE6-4342-B048-85BDC9FD1C3A}</a:tableStyleId>
              </a:tblPr>
              <a:tblGrid>
                <a:gridCol w="501343"/>
                <a:gridCol w="510138"/>
                <a:gridCol w="385011"/>
                <a:gridCol w="441960"/>
                <a:gridCol w="664945"/>
                <a:gridCol w="782855"/>
                <a:gridCol w="609600"/>
                <a:gridCol w="667352"/>
                <a:gridCol w="1097280"/>
                <a:gridCol w="2002054"/>
                <a:gridCol w="1329063"/>
              </a:tblGrid>
              <a:tr h="1080435">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graphicFrame>
        <p:nvGraphicFramePr>
          <p:cNvPr id="11" name="Table 10"/>
          <p:cNvGraphicFramePr>
            <a:graphicFrameLocks noGrp="1"/>
          </p:cNvGraphicFramePr>
          <p:nvPr>
            <p:extLst>
              <p:ext uri="{D42A27DB-BD31-4B8C-83A1-F6EECF244321}">
                <p14:modId xmlns:p14="http://schemas.microsoft.com/office/powerpoint/2010/main" xmlns="" val="1841786786"/>
              </p:ext>
            </p:extLst>
          </p:nvPr>
        </p:nvGraphicFramePr>
        <p:xfrm>
          <a:off x="66547" y="3962400"/>
          <a:ext cx="8991601" cy="1143000"/>
        </p:xfrm>
        <a:graphic>
          <a:graphicData uri="http://schemas.openxmlformats.org/drawingml/2006/table">
            <a:tbl>
              <a:tblPr firstRow="1" bandRow="1">
                <a:tableStyleId>{5C22544A-7EE6-4342-B048-85BDC9FD1C3A}</a:tableStyleId>
              </a:tblPr>
              <a:tblGrid>
                <a:gridCol w="501343"/>
                <a:gridCol w="510138"/>
                <a:gridCol w="385011"/>
                <a:gridCol w="441960"/>
                <a:gridCol w="664945"/>
                <a:gridCol w="782855"/>
                <a:gridCol w="609600"/>
                <a:gridCol w="667352"/>
                <a:gridCol w="1097280"/>
                <a:gridCol w="2002054"/>
                <a:gridCol w="1329063"/>
              </a:tblGrid>
              <a:tr h="1143000">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graphicFrame>
        <p:nvGraphicFramePr>
          <p:cNvPr id="12" name="Table 11"/>
          <p:cNvGraphicFramePr>
            <a:graphicFrameLocks noGrp="1"/>
          </p:cNvGraphicFramePr>
          <p:nvPr>
            <p:extLst>
              <p:ext uri="{D42A27DB-BD31-4B8C-83A1-F6EECF244321}">
                <p14:modId xmlns:p14="http://schemas.microsoft.com/office/powerpoint/2010/main" xmlns="" val="1390012777"/>
              </p:ext>
            </p:extLst>
          </p:nvPr>
        </p:nvGraphicFramePr>
        <p:xfrm>
          <a:off x="66574" y="5029200"/>
          <a:ext cx="8991601" cy="1143000"/>
        </p:xfrm>
        <a:graphic>
          <a:graphicData uri="http://schemas.openxmlformats.org/drawingml/2006/table">
            <a:tbl>
              <a:tblPr firstRow="1" bandRow="1">
                <a:tableStyleId>{5C22544A-7EE6-4342-B048-85BDC9FD1C3A}</a:tableStyleId>
              </a:tblPr>
              <a:tblGrid>
                <a:gridCol w="501343"/>
                <a:gridCol w="510138"/>
                <a:gridCol w="385011"/>
                <a:gridCol w="441960"/>
                <a:gridCol w="664945"/>
                <a:gridCol w="782855"/>
                <a:gridCol w="609600"/>
                <a:gridCol w="667352"/>
                <a:gridCol w="1097280"/>
                <a:gridCol w="2002054"/>
                <a:gridCol w="1329063"/>
              </a:tblGrid>
              <a:tr h="1143000">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10" name="TextBox 9"/>
          <p:cNvSpPr txBox="1"/>
          <p:nvPr/>
        </p:nvSpPr>
        <p:spPr>
          <a:xfrm>
            <a:off x="1219200" y="1334869"/>
            <a:ext cx="6477000" cy="646331"/>
          </a:xfrm>
          <a:prstGeom prst="rect">
            <a:avLst/>
          </a:prstGeom>
          <a:noFill/>
        </p:spPr>
        <p:txBody>
          <a:bodyPr wrap="square" rtlCol="0">
            <a:spAutoFit/>
          </a:bodyPr>
          <a:lstStyle/>
          <a:p>
            <a:pPr algn="ctr"/>
            <a:r>
              <a:rPr lang="en-US" b="1" dirty="0" smtClean="0">
                <a:solidFill>
                  <a:srgbClr val="0000FF"/>
                </a:solidFill>
              </a:rPr>
              <a:t>Each piece of data you collect will become a separate column heading on your data table.</a:t>
            </a:r>
            <a:endParaRPr lang="en-US" b="1" dirty="0">
              <a:solidFill>
                <a:srgbClr val="0000FF"/>
              </a:solidFill>
            </a:endParaRPr>
          </a:p>
        </p:txBody>
      </p:sp>
    </p:spTree>
    <p:extLst>
      <p:ext uri="{BB962C8B-B14F-4D97-AF65-F5344CB8AC3E}">
        <p14:creationId xmlns:p14="http://schemas.microsoft.com/office/powerpoint/2010/main" xmlns="" val="305154870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7"/>
          <p:cNvGrpSpPr/>
          <p:nvPr/>
        </p:nvGrpSpPr>
        <p:grpSpPr>
          <a:xfrm>
            <a:off x="-10019" y="1199950"/>
            <a:ext cx="9173269" cy="5017788"/>
            <a:chOff x="-29269" y="1289785"/>
            <a:chExt cx="9173269" cy="5017788"/>
          </a:xfrm>
        </p:grpSpPr>
        <p:pic>
          <p:nvPicPr>
            <p:cNvPr id="6146" name="Picture 2" descr="C:\Users\pgraff\Documents\CRATER_COMPARISONS\CraterComparisons_4_30_13\WikiImages\8_15_13\DATA_TABLE_8_1_13_Final.png"/>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t="2248" b="20909"/>
            <a:stretch/>
          </p:blipFill>
          <p:spPr bwMode="auto">
            <a:xfrm>
              <a:off x="-29269" y="1289785"/>
              <a:ext cx="9173269" cy="5017788"/>
            </a:xfrm>
            <a:prstGeom prst="rect">
              <a:avLst/>
            </a:prstGeom>
            <a:noFill/>
            <a:extLst>
              <a:ext uri="{909E8E84-426E-40DD-AFC4-6F175D3DCCD1}">
                <a14:hiddenFill xmlns:a14="http://schemas.microsoft.com/office/drawing/2010/main" xmlns="">
                  <a:solidFill>
                    <a:srgbClr val="FFFFFF"/>
                  </a:solidFill>
                </a14:hiddenFill>
              </a:ext>
            </a:extLst>
          </p:spPr>
        </p:pic>
        <p:sp>
          <p:nvSpPr>
            <p:cNvPr id="2" name="Rectangle 1"/>
            <p:cNvSpPr/>
            <p:nvPr/>
          </p:nvSpPr>
          <p:spPr>
            <a:xfrm>
              <a:off x="47298" y="2209800"/>
              <a:ext cx="8991600" cy="762000"/>
            </a:xfrm>
            <a:prstGeom prst="rect">
              <a:avLst/>
            </a:prstGeom>
            <a:noFill/>
            <a:ln w="76200">
              <a:solidFill>
                <a:srgbClr val="0000FF"/>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 name="TextBox 6"/>
          <p:cNvSpPr txBox="1"/>
          <p:nvPr/>
        </p:nvSpPr>
        <p:spPr>
          <a:xfrm>
            <a:off x="-10019" y="6209900"/>
            <a:ext cx="9154019" cy="646331"/>
          </a:xfrm>
          <a:prstGeom prst="rect">
            <a:avLst/>
          </a:prstGeom>
          <a:solidFill>
            <a:srgbClr val="FFFF66"/>
          </a:solidFill>
        </p:spPr>
        <p:txBody>
          <a:bodyPr wrap="square" rtlCol="0">
            <a:spAutoFit/>
          </a:bodyPr>
          <a:lstStyle/>
          <a:p>
            <a:r>
              <a:rPr lang="en-US" dirty="0" smtClean="0"/>
              <a:t>Excel spreadsheet is available at </a:t>
            </a:r>
            <a:r>
              <a:rPr lang="en-US" dirty="0" smtClean="0">
                <a:hlinkClick r:id="rId3"/>
              </a:rPr>
              <a:t>http</a:t>
            </a:r>
            <a:r>
              <a:rPr lang="en-US" dirty="0">
                <a:hlinkClick r:id="rId3"/>
              </a:rPr>
              <a:t>://</a:t>
            </a:r>
            <a:r>
              <a:rPr lang="en-US" dirty="0" smtClean="0">
                <a:hlinkClick r:id="rId3"/>
              </a:rPr>
              <a:t>eeabcraters.wikispaces.com</a:t>
            </a:r>
            <a:r>
              <a:rPr lang="en-US" dirty="0" smtClean="0"/>
              <a:t> under “Other Information and Activities” link.</a:t>
            </a:r>
            <a:endParaRPr lang="en-US" dirty="0"/>
          </a:p>
        </p:txBody>
      </p:sp>
      <p:graphicFrame>
        <p:nvGraphicFramePr>
          <p:cNvPr id="9" name="Table 8"/>
          <p:cNvGraphicFramePr>
            <a:graphicFrameLocks noGrp="1"/>
          </p:cNvGraphicFramePr>
          <p:nvPr>
            <p:extLst>
              <p:ext uri="{D42A27DB-BD31-4B8C-83A1-F6EECF244321}">
                <p14:modId xmlns:p14="http://schemas.microsoft.com/office/powerpoint/2010/main" xmlns="" val="1592150857"/>
              </p:ext>
            </p:extLst>
          </p:nvPr>
        </p:nvGraphicFramePr>
        <p:xfrm>
          <a:off x="66548" y="2881965"/>
          <a:ext cx="8991601" cy="1080435"/>
        </p:xfrm>
        <a:graphic>
          <a:graphicData uri="http://schemas.openxmlformats.org/drawingml/2006/table">
            <a:tbl>
              <a:tblPr firstRow="1" bandRow="1">
                <a:tableStyleId>{5C22544A-7EE6-4342-B048-85BDC9FD1C3A}</a:tableStyleId>
              </a:tblPr>
              <a:tblGrid>
                <a:gridCol w="501343"/>
                <a:gridCol w="510138"/>
                <a:gridCol w="385011"/>
                <a:gridCol w="441960"/>
                <a:gridCol w="664945"/>
                <a:gridCol w="782855"/>
                <a:gridCol w="609600"/>
                <a:gridCol w="667352"/>
                <a:gridCol w="1097280"/>
                <a:gridCol w="2002054"/>
                <a:gridCol w="1329063"/>
              </a:tblGrid>
              <a:tr h="1080435">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graphicFrame>
        <p:nvGraphicFramePr>
          <p:cNvPr id="11" name="Table 10"/>
          <p:cNvGraphicFramePr>
            <a:graphicFrameLocks noGrp="1"/>
          </p:cNvGraphicFramePr>
          <p:nvPr>
            <p:extLst>
              <p:ext uri="{D42A27DB-BD31-4B8C-83A1-F6EECF244321}">
                <p14:modId xmlns:p14="http://schemas.microsoft.com/office/powerpoint/2010/main" xmlns="" val="1841786786"/>
              </p:ext>
            </p:extLst>
          </p:nvPr>
        </p:nvGraphicFramePr>
        <p:xfrm>
          <a:off x="66547" y="3962400"/>
          <a:ext cx="8991601" cy="1143000"/>
        </p:xfrm>
        <a:graphic>
          <a:graphicData uri="http://schemas.openxmlformats.org/drawingml/2006/table">
            <a:tbl>
              <a:tblPr firstRow="1" bandRow="1">
                <a:tableStyleId>{5C22544A-7EE6-4342-B048-85BDC9FD1C3A}</a:tableStyleId>
              </a:tblPr>
              <a:tblGrid>
                <a:gridCol w="501343"/>
                <a:gridCol w="510138"/>
                <a:gridCol w="385011"/>
                <a:gridCol w="441960"/>
                <a:gridCol w="664945"/>
                <a:gridCol w="782855"/>
                <a:gridCol w="609600"/>
                <a:gridCol w="667352"/>
                <a:gridCol w="1097280"/>
                <a:gridCol w="2002054"/>
                <a:gridCol w="1329063"/>
              </a:tblGrid>
              <a:tr h="1143000">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graphicFrame>
        <p:nvGraphicFramePr>
          <p:cNvPr id="12" name="Table 11"/>
          <p:cNvGraphicFramePr>
            <a:graphicFrameLocks noGrp="1"/>
          </p:cNvGraphicFramePr>
          <p:nvPr>
            <p:extLst>
              <p:ext uri="{D42A27DB-BD31-4B8C-83A1-F6EECF244321}">
                <p14:modId xmlns:p14="http://schemas.microsoft.com/office/powerpoint/2010/main" xmlns="" val="1390012777"/>
              </p:ext>
            </p:extLst>
          </p:nvPr>
        </p:nvGraphicFramePr>
        <p:xfrm>
          <a:off x="66574" y="5029200"/>
          <a:ext cx="8991601" cy="1143000"/>
        </p:xfrm>
        <a:graphic>
          <a:graphicData uri="http://schemas.openxmlformats.org/drawingml/2006/table">
            <a:tbl>
              <a:tblPr firstRow="1" bandRow="1">
                <a:tableStyleId>{5C22544A-7EE6-4342-B048-85BDC9FD1C3A}</a:tableStyleId>
              </a:tblPr>
              <a:tblGrid>
                <a:gridCol w="501343"/>
                <a:gridCol w="510138"/>
                <a:gridCol w="385011"/>
                <a:gridCol w="441960"/>
                <a:gridCol w="664945"/>
                <a:gridCol w="782855"/>
                <a:gridCol w="609600"/>
                <a:gridCol w="667352"/>
                <a:gridCol w="1097280"/>
                <a:gridCol w="2002054"/>
                <a:gridCol w="1329063"/>
              </a:tblGrid>
              <a:tr h="1143000">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10" name="Title 1"/>
          <p:cNvSpPr txBox="1">
            <a:spLocks/>
          </p:cNvSpPr>
          <p:nvPr/>
        </p:nvSpPr>
        <p:spPr>
          <a:xfrm>
            <a:off x="564932" y="159472"/>
            <a:ext cx="7848600" cy="799596"/>
          </a:xfrm>
          <a:prstGeom prst="rect">
            <a:avLst/>
          </a:prstGeom>
        </p:spPr>
        <p:txBody>
          <a:bodyPr/>
          <a:lstStyle/>
          <a:p>
            <a:pPr algn="ctr" eaLnBrk="0" hangingPunct="0">
              <a:defRPr/>
            </a:pPr>
            <a:r>
              <a:rPr lang="en-US" sz="4000" b="1" dirty="0" smtClean="0">
                <a:solidFill>
                  <a:srgbClr val="C00000"/>
                </a:solidFill>
                <a:latin typeface="Arial" pitchFamily="34" charset="0"/>
                <a:ea typeface="+mj-ea"/>
                <a:cs typeface="Arial" pitchFamily="34" charset="0"/>
              </a:rPr>
              <a:t>Step 5:  Collect &amp; Compile Data</a:t>
            </a:r>
          </a:p>
        </p:txBody>
      </p:sp>
    </p:spTree>
    <p:extLst>
      <p:ext uri="{BB962C8B-B14F-4D97-AF65-F5344CB8AC3E}">
        <p14:creationId xmlns:p14="http://schemas.microsoft.com/office/powerpoint/2010/main" xmlns="" val="305154870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7"/>
          <p:cNvGrpSpPr/>
          <p:nvPr/>
        </p:nvGrpSpPr>
        <p:grpSpPr>
          <a:xfrm>
            <a:off x="-10019" y="1199950"/>
            <a:ext cx="9173269" cy="5017788"/>
            <a:chOff x="-29269" y="1289785"/>
            <a:chExt cx="9173269" cy="5017788"/>
          </a:xfrm>
        </p:grpSpPr>
        <p:pic>
          <p:nvPicPr>
            <p:cNvPr id="6146" name="Picture 2" descr="C:\Users\pgraff\Documents\CRATER_COMPARISONS\CraterComparisons_4_30_13\WikiImages\8_15_13\DATA_TABLE_8_1_13_Final.png"/>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t="2248" b="20909"/>
            <a:stretch/>
          </p:blipFill>
          <p:spPr bwMode="auto">
            <a:xfrm>
              <a:off x="-29269" y="1289785"/>
              <a:ext cx="9173269" cy="5017788"/>
            </a:xfrm>
            <a:prstGeom prst="rect">
              <a:avLst/>
            </a:prstGeom>
            <a:noFill/>
            <a:extLst>
              <a:ext uri="{909E8E84-426E-40DD-AFC4-6F175D3DCCD1}">
                <a14:hiddenFill xmlns:a14="http://schemas.microsoft.com/office/drawing/2010/main" xmlns="">
                  <a:solidFill>
                    <a:srgbClr val="FFFFFF"/>
                  </a:solidFill>
                </a14:hiddenFill>
              </a:ext>
            </a:extLst>
          </p:spPr>
        </p:pic>
        <p:sp>
          <p:nvSpPr>
            <p:cNvPr id="2" name="Rectangle 1"/>
            <p:cNvSpPr/>
            <p:nvPr/>
          </p:nvSpPr>
          <p:spPr>
            <a:xfrm>
              <a:off x="47298" y="2209800"/>
              <a:ext cx="8991600" cy="762000"/>
            </a:xfrm>
            <a:prstGeom prst="rect">
              <a:avLst/>
            </a:prstGeom>
            <a:noFill/>
            <a:ln w="76200">
              <a:solidFill>
                <a:srgbClr val="0000FF"/>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 name="TextBox 6"/>
          <p:cNvSpPr txBox="1"/>
          <p:nvPr/>
        </p:nvSpPr>
        <p:spPr>
          <a:xfrm>
            <a:off x="-10019" y="6209900"/>
            <a:ext cx="9154019" cy="646331"/>
          </a:xfrm>
          <a:prstGeom prst="rect">
            <a:avLst/>
          </a:prstGeom>
          <a:solidFill>
            <a:srgbClr val="FFFF66"/>
          </a:solidFill>
        </p:spPr>
        <p:txBody>
          <a:bodyPr wrap="square" rtlCol="0">
            <a:spAutoFit/>
          </a:bodyPr>
          <a:lstStyle/>
          <a:p>
            <a:r>
              <a:rPr lang="en-US" dirty="0" smtClean="0"/>
              <a:t>Excel spreadsheet is available at </a:t>
            </a:r>
            <a:r>
              <a:rPr lang="en-US" dirty="0" smtClean="0">
                <a:hlinkClick r:id="rId3"/>
              </a:rPr>
              <a:t>http</a:t>
            </a:r>
            <a:r>
              <a:rPr lang="en-US" dirty="0">
                <a:hlinkClick r:id="rId3"/>
              </a:rPr>
              <a:t>://</a:t>
            </a:r>
            <a:r>
              <a:rPr lang="en-US" dirty="0" smtClean="0">
                <a:hlinkClick r:id="rId3"/>
              </a:rPr>
              <a:t>eeabcraters.wikispaces.com</a:t>
            </a:r>
            <a:r>
              <a:rPr lang="en-US" dirty="0" smtClean="0"/>
              <a:t> under “Other Information and Activities” link.</a:t>
            </a:r>
            <a:endParaRPr lang="en-US" dirty="0"/>
          </a:p>
        </p:txBody>
      </p:sp>
      <p:graphicFrame>
        <p:nvGraphicFramePr>
          <p:cNvPr id="9" name="Table 8"/>
          <p:cNvGraphicFramePr>
            <a:graphicFrameLocks noGrp="1"/>
          </p:cNvGraphicFramePr>
          <p:nvPr>
            <p:extLst>
              <p:ext uri="{D42A27DB-BD31-4B8C-83A1-F6EECF244321}">
                <p14:modId xmlns:p14="http://schemas.microsoft.com/office/powerpoint/2010/main" xmlns="" val="1592150857"/>
              </p:ext>
            </p:extLst>
          </p:nvPr>
        </p:nvGraphicFramePr>
        <p:xfrm>
          <a:off x="66548" y="2881965"/>
          <a:ext cx="8991601" cy="1080435"/>
        </p:xfrm>
        <a:graphic>
          <a:graphicData uri="http://schemas.openxmlformats.org/drawingml/2006/table">
            <a:tbl>
              <a:tblPr firstRow="1" bandRow="1">
                <a:tableStyleId>{5C22544A-7EE6-4342-B048-85BDC9FD1C3A}</a:tableStyleId>
              </a:tblPr>
              <a:tblGrid>
                <a:gridCol w="501343"/>
                <a:gridCol w="510138"/>
                <a:gridCol w="385011"/>
                <a:gridCol w="441960"/>
                <a:gridCol w="664945"/>
                <a:gridCol w="782855"/>
                <a:gridCol w="609600"/>
                <a:gridCol w="667352"/>
                <a:gridCol w="1097280"/>
                <a:gridCol w="2002054"/>
                <a:gridCol w="1329063"/>
              </a:tblGrid>
              <a:tr h="1080435">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graphicFrame>
        <p:nvGraphicFramePr>
          <p:cNvPr id="11" name="Table 10"/>
          <p:cNvGraphicFramePr>
            <a:graphicFrameLocks noGrp="1"/>
          </p:cNvGraphicFramePr>
          <p:nvPr>
            <p:extLst>
              <p:ext uri="{D42A27DB-BD31-4B8C-83A1-F6EECF244321}">
                <p14:modId xmlns:p14="http://schemas.microsoft.com/office/powerpoint/2010/main" xmlns="" val="1841786786"/>
              </p:ext>
            </p:extLst>
          </p:nvPr>
        </p:nvGraphicFramePr>
        <p:xfrm>
          <a:off x="66547" y="3962400"/>
          <a:ext cx="8991601" cy="1143000"/>
        </p:xfrm>
        <a:graphic>
          <a:graphicData uri="http://schemas.openxmlformats.org/drawingml/2006/table">
            <a:tbl>
              <a:tblPr firstRow="1" bandRow="1">
                <a:tableStyleId>{5C22544A-7EE6-4342-B048-85BDC9FD1C3A}</a:tableStyleId>
              </a:tblPr>
              <a:tblGrid>
                <a:gridCol w="501343"/>
                <a:gridCol w="510138"/>
                <a:gridCol w="385011"/>
                <a:gridCol w="441960"/>
                <a:gridCol w="664945"/>
                <a:gridCol w="782855"/>
                <a:gridCol w="609600"/>
                <a:gridCol w="667352"/>
                <a:gridCol w="1097280"/>
                <a:gridCol w="2002054"/>
                <a:gridCol w="1329063"/>
              </a:tblGrid>
              <a:tr h="1143000">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graphicFrame>
        <p:nvGraphicFramePr>
          <p:cNvPr id="12" name="Table 11"/>
          <p:cNvGraphicFramePr>
            <a:graphicFrameLocks noGrp="1"/>
          </p:cNvGraphicFramePr>
          <p:nvPr>
            <p:extLst>
              <p:ext uri="{D42A27DB-BD31-4B8C-83A1-F6EECF244321}">
                <p14:modId xmlns:p14="http://schemas.microsoft.com/office/powerpoint/2010/main" xmlns="" val="1390012777"/>
              </p:ext>
            </p:extLst>
          </p:nvPr>
        </p:nvGraphicFramePr>
        <p:xfrm>
          <a:off x="66574" y="5029200"/>
          <a:ext cx="8991601" cy="1143000"/>
        </p:xfrm>
        <a:graphic>
          <a:graphicData uri="http://schemas.openxmlformats.org/drawingml/2006/table">
            <a:tbl>
              <a:tblPr firstRow="1" bandRow="1">
                <a:tableStyleId>{5C22544A-7EE6-4342-B048-85BDC9FD1C3A}</a:tableStyleId>
              </a:tblPr>
              <a:tblGrid>
                <a:gridCol w="501343"/>
                <a:gridCol w="510138"/>
                <a:gridCol w="385011"/>
                <a:gridCol w="441960"/>
                <a:gridCol w="664945"/>
                <a:gridCol w="782855"/>
                <a:gridCol w="609600"/>
                <a:gridCol w="667352"/>
                <a:gridCol w="1097280"/>
                <a:gridCol w="2002054"/>
                <a:gridCol w="1329063"/>
              </a:tblGrid>
              <a:tr h="1143000">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10" name="Title 1"/>
          <p:cNvSpPr txBox="1">
            <a:spLocks/>
          </p:cNvSpPr>
          <p:nvPr/>
        </p:nvSpPr>
        <p:spPr>
          <a:xfrm>
            <a:off x="564932" y="159472"/>
            <a:ext cx="7848600" cy="799596"/>
          </a:xfrm>
          <a:prstGeom prst="rect">
            <a:avLst/>
          </a:prstGeom>
        </p:spPr>
        <p:txBody>
          <a:bodyPr/>
          <a:lstStyle/>
          <a:p>
            <a:pPr algn="ctr" eaLnBrk="0" hangingPunct="0">
              <a:defRPr/>
            </a:pPr>
            <a:r>
              <a:rPr lang="en-US" sz="4000" b="1" dirty="0" smtClean="0">
                <a:solidFill>
                  <a:srgbClr val="C00000"/>
                </a:solidFill>
                <a:latin typeface="Arial" pitchFamily="34" charset="0"/>
                <a:ea typeface="+mj-ea"/>
                <a:cs typeface="Arial" pitchFamily="34" charset="0"/>
              </a:rPr>
              <a:t>Step 5:  Collect &amp; Compile Data</a:t>
            </a:r>
          </a:p>
        </p:txBody>
      </p:sp>
      <p:sp>
        <p:nvSpPr>
          <p:cNvPr id="14" name="TextBox 13"/>
          <p:cNvSpPr txBox="1"/>
          <p:nvPr/>
        </p:nvSpPr>
        <p:spPr>
          <a:xfrm>
            <a:off x="6143325" y="3588528"/>
            <a:ext cx="2929232" cy="1938992"/>
          </a:xfrm>
          <a:prstGeom prst="rect">
            <a:avLst/>
          </a:prstGeom>
          <a:solidFill>
            <a:srgbClr val="FFFF99"/>
          </a:solidFill>
          <a:ln w="28575">
            <a:solidFill>
              <a:schemeClr val="tx1"/>
            </a:solidFill>
          </a:ln>
        </p:spPr>
        <p:txBody>
          <a:bodyPr wrap="square" rtlCol="0">
            <a:spAutoFit/>
          </a:bodyPr>
          <a:lstStyle/>
          <a:p>
            <a:pPr algn="ctr"/>
            <a:r>
              <a:rPr lang="en-US" sz="2000" b="1" dirty="0" smtClean="0">
                <a:solidFill>
                  <a:srgbClr val="0000FF"/>
                </a:solidFill>
              </a:rPr>
              <a:t>TOOLS:</a:t>
            </a:r>
          </a:p>
          <a:p>
            <a:pPr marL="457200" indent="-457200">
              <a:buAutoNum type="arabicParenR"/>
            </a:pPr>
            <a:r>
              <a:rPr lang="en-US" sz="2000" b="1" dirty="0" smtClean="0">
                <a:solidFill>
                  <a:srgbClr val="0000FF"/>
                </a:solidFill>
              </a:rPr>
              <a:t>Data Collection Log Sheets</a:t>
            </a:r>
          </a:p>
          <a:p>
            <a:pPr marL="457200" indent="-457200">
              <a:buAutoNum type="arabicParenR"/>
            </a:pPr>
            <a:r>
              <a:rPr lang="en-US" sz="2000" b="1" dirty="0" smtClean="0">
                <a:solidFill>
                  <a:srgbClr val="0000FF"/>
                </a:solidFill>
              </a:rPr>
              <a:t>Planetary Images</a:t>
            </a:r>
          </a:p>
          <a:p>
            <a:pPr marL="457200" indent="-457200">
              <a:buAutoNum type="arabicParenR"/>
            </a:pPr>
            <a:r>
              <a:rPr lang="en-US" sz="2000" b="1" dirty="0" smtClean="0">
                <a:solidFill>
                  <a:srgbClr val="0000FF"/>
                </a:solidFill>
              </a:rPr>
              <a:t>Meta data Info Sheets</a:t>
            </a:r>
          </a:p>
        </p:txBody>
      </p:sp>
      <p:sp>
        <p:nvSpPr>
          <p:cNvPr id="15" name="TextBox 14"/>
          <p:cNvSpPr txBox="1"/>
          <p:nvPr/>
        </p:nvSpPr>
        <p:spPr>
          <a:xfrm>
            <a:off x="6137767" y="2867808"/>
            <a:ext cx="2934790" cy="707886"/>
          </a:xfrm>
          <a:prstGeom prst="rect">
            <a:avLst/>
          </a:prstGeom>
          <a:solidFill>
            <a:srgbClr val="FFFF99"/>
          </a:solidFill>
          <a:ln w="28575">
            <a:solidFill>
              <a:schemeClr val="tx1"/>
            </a:solidFill>
          </a:ln>
        </p:spPr>
        <p:txBody>
          <a:bodyPr wrap="square" rtlCol="0">
            <a:spAutoFit/>
          </a:bodyPr>
          <a:lstStyle/>
          <a:p>
            <a:pPr algn="ctr"/>
            <a:r>
              <a:rPr lang="en-US" sz="2000" b="1" dirty="0" smtClean="0">
                <a:solidFill>
                  <a:srgbClr val="FF0000"/>
                </a:solidFill>
              </a:rPr>
              <a:t>Collect &amp; log data for at least </a:t>
            </a:r>
            <a:r>
              <a:rPr lang="en-US" sz="2000" b="1" dirty="0" smtClean="0">
                <a:solidFill>
                  <a:srgbClr val="FF0000"/>
                </a:solidFill>
              </a:rPr>
              <a:t>12 </a:t>
            </a:r>
            <a:r>
              <a:rPr lang="en-US" sz="2000" b="1" dirty="0" smtClean="0">
                <a:solidFill>
                  <a:srgbClr val="FF0000"/>
                </a:solidFill>
              </a:rPr>
              <a:t>craters.</a:t>
            </a:r>
          </a:p>
        </p:txBody>
      </p:sp>
    </p:spTree>
    <p:extLst>
      <p:ext uri="{BB962C8B-B14F-4D97-AF65-F5344CB8AC3E}">
        <p14:creationId xmlns:p14="http://schemas.microsoft.com/office/powerpoint/2010/main" xmlns="" val="305154870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0" y="76200"/>
            <a:ext cx="9144000" cy="1219200"/>
          </a:xfrm>
          <a:prstGeom prst="rect">
            <a:avLst/>
          </a:prstGeom>
        </p:spPr>
        <p:txBody>
          <a:bodyPr lIns="91435" tIns="45718" rIns="91435" bIns="45718">
            <a:noAutofit/>
          </a:bodyPr>
          <a:lstStyle/>
          <a:p>
            <a:pPr algn="ctr" fontAlgn="auto">
              <a:spcAft>
                <a:spcPts val="0"/>
              </a:spcAft>
              <a:defRPr/>
            </a:pPr>
            <a:r>
              <a:rPr lang="en-US" sz="4400" b="1" dirty="0" smtClean="0">
                <a:effectLst>
                  <a:outerShdw blurRad="38100" dist="38100" dir="2700000" algn="tl">
                    <a:srgbClr val="000000">
                      <a:alpha val="43137"/>
                    </a:srgbClr>
                  </a:outerShdw>
                </a:effectLst>
                <a:latin typeface="Arial" pitchFamily="34" charset="0"/>
                <a:cs typeface="Arial" pitchFamily="34" charset="0"/>
              </a:rPr>
              <a:t>PROCESS OF SCIENCE</a:t>
            </a:r>
          </a:p>
        </p:txBody>
      </p:sp>
      <p:pic>
        <p:nvPicPr>
          <p:cNvPr id="11" name="Picture 10"/>
          <p:cNvPicPr/>
          <p:nvPr/>
        </p:nvPicPr>
        <p:blipFill rotWithShape="1">
          <a:blip r:embed="rId2" cstate="print">
            <a:extLst>
              <a:ext uri="{28A0092B-C50C-407E-A947-70E740481C1C}">
                <a14:useLocalDpi xmlns:a14="http://schemas.microsoft.com/office/drawing/2010/main" xmlns="" val="0"/>
              </a:ext>
            </a:extLst>
          </a:blip>
          <a:srcRect/>
          <a:stretch/>
        </p:blipFill>
        <p:spPr bwMode="auto">
          <a:xfrm>
            <a:off x="1447800" y="889033"/>
            <a:ext cx="6248400" cy="5968967"/>
          </a:xfrm>
          <a:prstGeom prst="rect">
            <a:avLst/>
          </a:prstGeom>
          <a:ln>
            <a:noFill/>
          </a:ln>
          <a:extLst>
            <a:ext uri="{53640926-AAD7-44D8-BBD7-CCE9431645EC}">
              <a14:shadowObscured xmlns:a14="http://schemas.microsoft.com/office/drawing/2010/main" xmlns=""/>
            </a:ext>
          </a:extLst>
        </p:spPr>
      </p:pic>
    </p:spTree>
    <p:extLst>
      <p:ext uri="{BB962C8B-B14F-4D97-AF65-F5344CB8AC3E}">
        <p14:creationId xmlns:p14="http://schemas.microsoft.com/office/powerpoint/2010/main" xmlns="" val="232798549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7"/>
          <p:cNvGrpSpPr/>
          <p:nvPr/>
        </p:nvGrpSpPr>
        <p:grpSpPr>
          <a:xfrm>
            <a:off x="-10019" y="1199950"/>
            <a:ext cx="9173269" cy="5017788"/>
            <a:chOff x="-29269" y="1289785"/>
            <a:chExt cx="9173269" cy="5017788"/>
          </a:xfrm>
        </p:grpSpPr>
        <p:pic>
          <p:nvPicPr>
            <p:cNvPr id="6146" name="Picture 2" descr="C:\Users\pgraff\Documents\CRATER_COMPARISONS\CraterComparisons_4_30_13\WikiImages\8_15_13\DATA_TABLE_8_1_13_Final.png"/>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t="2248" b="20909"/>
            <a:stretch/>
          </p:blipFill>
          <p:spPr bwMode="auto">
            <a:xfrm>
              <a:off x="-29269" y="1289785"/>
              <a:ext cx="9173269" cy="5017788"/>
            </a:xfrm>
            <a:prstGeom prst="rect">
              <a:avLst/>
            </a:prstGeom>
            <a:noFill/>
            <a:extLst>
              <a:ext uri="{909E8E84-426E-40DD-AFC4-6F175D3DCCD1}">
                <a14:hiddenFill xmlns:a14="http://schemas.microsoft.com/office/drawing/2010/main" xmlns="">
                  <a:solidFill>
                    <a:srgbClr val="FFFFFF"/>
                  </a:solidFill>
                </a14:hiddenFill>
              </a:ext>
            </a:extLst>
          </p:spPr>
        </p:pic>
        <p:sp>
          <p:nvSpPr>
            <p:cNvPr id="2" name="Rectangle 1"/>
            <p:cNvSpPr/>
            <p:nvPr/>
          </p:nvSpPr>
          <p:spPr>
            <a:xfrm>
              <a:off x="47298" y="2209800"/>
              <a:ext cx="8991600" cy="762000"/>
            </a:xfrm>
            <a:prstGeom prst="rect">
              <a:avLst/>
            </a:prstGeom>
            <a:noFill/>
            <a:ln w="76200">
              <a:solidFill>
                <a:srgbClr val="0000FF"/>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 name="TextBox 6"/>
          <p:cNvSpPr txBox="1"/>
          <p:nvPr/>
        </p:nvSpPr>
        <p:spPr>
          <a:xfrm>
            <a:off x="-10019" y="6209900"/>
            <a:ext cx="9154019" cy="646331"/>
          </a:xfrm>
          <a:prstGeom prst="rect">
            <a:avLst/>
          </a:prstGeom>
          <a:solidFill>
            <a:srgbClr val="FFFF66"/>
          </a:solidFill>
        </p:spPr>
        <p:txBody>
          <a:bodyPr wrap="square" rtlCol="0">
            <a:spAutoFit/>
          </a:bodyPr>
          <a:lstStyle/>
          <a:p>
            <a:r>
              <a:rPr lang="en-US" dirty="0" smtClean="0"/>
              <a:t>Excel spreadsheet is available at </a:t>
            </a:r>
            <a:r>
              <a:rPr lang="en-US" dirty="0" smtClean="0">
                <a:hlinkClick r:id="rId3"/>
              </a:rPr>
              <a:t>http</a:t>
            </a:r>
            <a:r>
              <a:rPr lang="en-US" dirty="0">
                <a:hlinkClick r:id="rId3"/>
              </a:rPr>
              <a:t>://</a:t>
            </a:r>
            <a:r>
              <a:rPr lang="en-US" dirty="0" smtClean="0">
                <a:hlinkClick r:id="rId3"/>
              </a:rPr>
              <a:t>eeabcraters.wikispaces.com</a:t>
            </a:r>
            <a:r>
              <a:rPr lang="en-US" dirty="0" smtClean="0"/>
              <a:t> under “Other Information and Activities” link.</a:t>
            </a:r>
            <a:endParaRPr lang="en-US" dirty="0"/>
          </a:p>
        </p:txBody>
      </p:sp>
      <p:graphicFrame>
        <p:nvGraphicFramePr>
          <p:cNvPr id="9" name="Table 8"/>
          <p:cNvGraphicFramePr>
            <a:graphicFrameLocks noGrp="1"/>
          </p:cNvGraphicFramePr>
          <p:nvPr>
            <p:extLst>
              <p:ext uri="{D42A27DB-BD31-4B8C-83A1-F6EECF244321}">
                <p14:modId xmlns:p14="http://schemas.microsoft.com/office/powerpoint/2010/main" xmlns="" val="1592150857"/>
              </p:ext>
            </p:extLst>
          </p:nvPr>
        </p:nvGraphicFramePr>
        <p:xfrm>
          <a:off x="66548" y="2881965"/>
          <a:ext cx="8991601" cy="1080435"/>
        </p:xfrm>
        <a:graphic>
          <a:graphicData uri="http://schemas.openxmlformats.org/drawingml/2006/table">
            <a:tbl>
              <a:tblPr firstRow="1" bandRow="1">
                <a:tableStyleId>{5C22544A-7EE6-4342-B048-85BDC9FD1C3A}</a:tableStyleId>
              </a:tblPr>
              <a:tblGrid>
                <a:gridCol w="501343"/>
                <a:gridCol w="510138"/>
                <a:gridCol w="385011"/>
                <a:gridCol w="441960"/>
                <a:gridCol w="664945"/>
                <a:gridCol w="782855"/>
                <a:gridCol w="609600"/>
                <a:gridCol w="667352"/>
                <a:gridCol w="1097280"/>
                <a:gridCol w="2002054"/>
                <a:gridCol w="1329063"/>
              </a:tblGrid>
              <a:tr h="1080435">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graphicFrame>
        <p:nvGraphicFramePr>
          <p:cNvPr id="11" name="Table 10"/>
          <p:cNvGraphicFramePr>
            <a:graphicFrameLocks noGrp="1"/>
          </p:cNvGraphicFramePr>
          <p:nvPr>
            <p:extLst>
              <p:ext uri="{D42A27DB-BD31-4B8C-83A1-F6EECF244321}">
                <p14:modId xmlns:p14="http://schemas.microsoft.com/office/powerpoint/2010/main" xmlns="" val="1841786786"/>
              </p:ext>
            </p:extLst>
          </p:nvPr>
        </p:nvGraphicFramePr>
        <p:xfrm>
          <a:off x="66547" y="3962400"/>
          <a:ext cx="8991601" cy="1143000"/>
        </p:xfrm>
        <a:graphic>
          <a:graphicData uri="http://schemas.openxmlformats.org/drawingml/2006/table">
            <a:tbl>
              <a:tblPr firstRow="1" bandRow="1">
                <a:tableStyleId>{5C22544A-7EE6-4342-B048-85BDC9FD1C3A}</a:tableStyleId>
              </a:tblPr>
              <a:tblGrid>
                <a:gridCol w="501343"/>
                <a:gridCol w="510138"/>
                <a:gridCol w="385011"/>
                <a:gridCol w="441960"/>
                <a:gridCol w="664945"/>
                <a:gridCol w="782855"/>
                <a:gridCol w="609600"/>
                <a:gridCol w="667352"/>
                <a:gridCol w="1097280"/>
                <a:gridCol w="2002054"/>
                <a:gridCol w="1329063"/>
              </a:tblGrid>
              <a:tr h="1143000">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graphicFrame>
        <p:nvGraphicFramePr>
          <p:cNvPr id="12" name="Table 11"/>
          <p:cNvGraphicFramePr>
            <a:graphicFrameLocks noGrp="1"/>
          </p:cNvGraphicFramePr>
          <p:nvPr>
            <p:extLst>
              <p:ext uri="{D42A27DB-BD31-4B8C-83A1-F6EECF244321}">
                <p14:modId xmlns:p14="http://schemas.microsoft.com/office/powerpoint/2010/main" xmlns="" val="1390012777"/>
              </p:ext>
            </p:extLst>
          </p:nvPr>
        </p:nvGraphicFramePr>
        <p:xfrm>
          <a:off x="66574" y="5029200"/>
          <a:ext cx="8991601" cy="1143000"/>
        </p:xfrm>
        <a:graphic>
          <a:graphicData uri="http://schemas.openxmlformats.org/drawingml/2006/table">
            <a:tbl>
              <a:tblPr firstRow="1" bandRow="1">
                <a:tableStyleId>{5C22544A-7EE6-4342-B048-85BDC9FD1C3A}</a:tableStyleId>
              </a:tblPr>
              <a:tblGrid>
                <a:gridCol w="501343"/>
                <a:gridCol w="510138"/>
                <a:gridCol w="385011"/>
                <a:gridCol w="441960"/>
                <a:gridCol w="664945"/>
                <a:gridCol w="782855"/>
                <a:gridCol w="609600"/>
                <a:gridCol w="667352"/>
                <a:gridCol w="1097280"/>
                <a:gridCol w="2002054"/>
                <a:gridCol w="1329063"/>
              </a:tblGrid>
              <a:tr h="1143000">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10" name="Title 1"/>
          <p:cNvSpPr txBox="1">
            <a:spLocks/>
          </p:cNvSpPr>
          <p:nvPr/>
        </p:nvSpPr>
        <p:spPr>
          <a:xfrm>
            <a:off x="564932" y="159472"/>
            <a:ext cx="7848600" cy="799596"/>
          </a:xfrm>
          <a:prstGeom prst="rect">
            <a:avLst/>
          </a:prstGeom>
        </p:spPr>
        <p:txBody>
          <a:bodyPr/>
          <a:lstStyle/>
          <a:p>
            <a:pPr algn="ctr" eaLnBrk="0" hangingPunct="0">
              <a:defRPr/>
            </a:pPr>
            <a:r>
              <a:rPr lang="en-US" sz="4000" b="1" dirty="0" smtClean="0">
                <a:solidFill>
                  <a:srgbClr val="C00000"/>
                </a:solidFill>
                <a:latin typeface="Arial" pitchFamily="34" charset="0"/>
                <a:ea typeface="+mj-ea"/>
                <a:cs typeface="Arial" pitchFamily="34" charset="0"/>
              </a:rPr>
              <a:t>Step 5:  Collect &amp; Compile Data</a:t>
            </a:r>
          </a:p>
        </p:txBody>
      </p:sp>
      <p:sp>
        <p:nvSpPr>
          <p:cNvPr id="14" name="TextBox 13"/>
          <p:cNvSpPr txBox="1"/>
          <p:nvPr/>
        </p:nvSpPr>
        <p:spPr>
          <a:xfrm>
            <a:off x="6138568" y="3588528"/>
            <a:ext cx="2929232" cy="1938992"/>
          </a:xfrm>
          <a:prstGeom prst="rect">
            <a:avLst/>
          </a:prstGeom>
          <a:solidFill>
            <a:srgbClr val="FFFF99"/>
          </a:solidFill>
          <a:ln w="28575">
            <a:solidFill>
              <a:schemeClr val="tx1"/>
            </a:solidFill>
          </a:ln>
        </p:spPr>
        <p:txBody>
          <a:bodyPr wrap="square" rtlCol="0">
            <a:spAutoFit/>
          </a:bodyPr>
          <a:lstStyle/>
          <a:p>
            <a:pPr algn="ctr"/>
            <a:r>
              <a:rPr lang="en-US" sz="2000" b="1" dirty="0" smtClean="0">
                <a:solidFill>
                  <a:srgbClr val="0000FF"/>
                </a:solidFill>
              </a:rPr>
              <a:t>TOOLS:</a:t>
            </a:r>
          </a:p>
          <a:p>
            <a:pPr marL="457200" indent="-457200">
              <a:buAutoNum type="arabicParenR"/>
            </a:pPr>
            <a:r>
              <a:rPr lang="en-US" sz="2000" b="1" dirty="0" smtClean="0">
                <a:solidFill>
                  <a:srgbClr val="0000FF"/>
                </a:solidFill>
              </a:rPr>
              <a:t>Data Collection Log Sheets</a:t>
            </a:r>
          </a:p>
          <a:p>
            <a:pPr marL="457200" indent="-457200">
              <a:buAutoNum type="arabicParenR"/>
            </a:pPr>
            <a:r>
              <a:rPr lang="en-US" sz="2000" b="1" dirty="0" smtClean="0">
                <a:solidFill>
                  <a:srgbClr val="0000FF"/>
                </a:solidFill>
              </a:rPr>
              <a:t>Planetary Images</a:t>
            </a:r>
          </a:p>
          <a:p>
            <a:pPr marL="457200" indent="-457200">
              <a:buAutoNum type="arabicParenR"/>
            </a:pPr>
            <a:r>
              <a:rPr lang="en-US" sz="2000" b="1" dirty="0" smtClean="0">
                <a:solidFill>
                  <a:srgbClr val="0000FF"/>
                </a:solidFill>
              </a:rPr>
              <a:t>Meta data Info Sheets</a:t>
            </a:r>
          </a:p>
        </p:txBody>
      </p:sp>
      <p:sp>
        <p:nvSpPr>
          <p:cNvPr id="15" name="TextBox 14"/>
          <p:cNvSpPr txBox="1"/>
          <p:nvPr/>
        </p:nvSpPr>
        <p:spPr>
          <a:xfrm>
            <a:off x="6138568" y="2867808"/>
            <a:ext cx="2923674" cy="707886"/>
          </a:xfrm>
          <a:prstGeom prst="rect">
            <a:avLst/>
          </a:prstGeom>
          <a:solidFill>
            <a:srgbClr val="FFFF99"/>
          </a:solidFill>
          <a:ln w="28575">
            <a:solidFill>
              <a:schemeClr val="tx1"/>
            </a:solidFill>
          </a:ln>
        </p:spPr>
        <p:txBody>
          <a:bodyPr wrap="square" rtlCol="0">
            <a:spAutoFit/>
          </a:bodyPr>
          <a:lstStyle/>
          <a:p>
            <a:pPr algn="ctr"/>
            <a:r>
              <a:rPr lang="en-US" sz="2000" b="1" dirty="0" smtClean="0">
                <a:solidFill>
                  <a:srgbClr val="FF0000"/>
                </a:solidFill>
              </a:rPr>
              <a:t>Collect &amp; log data for at least </a:t>
            </a:r>
            <a:r>
              <a:rPr lang="en-US" sz="2000" b="1" dirty="0" smtClean="0">
                <a:solidFill>
                  <a:srgbClr val="FF0000"/>
                </a:solidFill>
              </a:rPr>
              <a:t>12 </a:t>
            </a:r>
            <a:r>
              <a:rPr lang="en-US" sz="2000" b="1" dirty="0" smtClean="0">
                <a:solidFill>
                  <a:srgbClr val="FF0000"/>
                </a:solidFill>
              </a:rPr>
              <a:t>craters.</a:t>
            </a:r>
          </a:p>
        </p:txBody>
      </p:sp>
      <p:pic>
        <p:nvPicPr>
          <p:cNvPr id="16" name="Picture 15"/>
          <p:cNvPicPr>
            <a:picLocks noChangeAspect="1"/>
          </p:cNvPicPr>
          <p:nvPr/>
        </p:nvPicPr>
        <p:blipFill rotWithShape="1">
          <a:blip r:embed="rId4" cstate="print">
            <a:extLst>
              <a:ext uri="{28A0092B-C50C-407E-A947-70E740481C1C}">
                <a14:useLocalDpi xmlns:a14="http://schemas.microsoft.com/office/drawing/2010/main" xmlns="" val="0"/>
              </a:ext>
            </a:extLst>
          </a:blip>
          <a:srcRect/>
          <a:stretch/>
        </p:blipFill>
        <p:spPr bwMode="auto">
          <a:xfrm>
            <a:off x="241772" y="2181444"/>
            <a:ext cx="2741674" cy="2042257"/>
          </a:xfrm>
          <a:prstGeom prst="rect">
            <a:avLst/>
          </a:prstGeom>
          <a:ln w="28575">
            <a:solidFill>
              <a:srgbClr val="0000FF"/>
            </a:solidFill>
            <a:prstDash val="solid"/>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rgbClr val="FFFFFF"/>
                </a:solidFill>
              </a14:hiddenFill>
            </a:ext>
          </a:extLst>
        </p:spPr>
      </p:pic>
      <p:pic>
        <p:nvPicPr>
          <p:cNvPr id="17" name="Picture 16"/>
          <p:cNvPicPr>
            <a:picLocks noChangeAspect="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241772" y="4358543"/>
            <a:ext cx="2684374" cy="2042257"/>
          </a:xfrm>
          <a:prstGeom prst="rect">
            <a:avLst/>
          </a:prstGeom>
          <a:ln w="28575">
            <a:solidFill>
              <a:srgbClr val="0000FF"/>
            </a:solidFill>
            <a:prstDash val="solid"/>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rgbClr val="FFFFFF"/>
                </a:solidFill>
              </a14:hiddenFill>
            </a:ext>
          </a:extLst>
        </p:spPr>
      </p:pic>
      <p:pic>
        <p:nvPicPr>
          <p:cNvPr id="18" name="Picture 17"/>
          <p:cNvPicPr>
            <a:picLocks noChangeAspect="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3105768" y="3063143"/>
            <a:ext cx="2761632" cy="2042257"/>
          </a:xfrm>
          <a:prstGeom prst="rect">
            <a:avLst/>
          </a:prstGeom>
          <a:ln w="28575">
            <a:solidFill>
              <a:srgbClr val="0000FF"/>
            </a:solidFill>
            <a:prstDash val="solid"/>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05154870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7"/>
          <p:cNvGrpSpPr/>
          <p:nvPr/>
        </p:nvGrpSpPr>
        <p:grpSpPr>
          <a:xfrm>
            <a:off x="-10019" y="1199950"/>
            <a:ext cx="9173269" cy="5017788"/>
            <a:chOff x="-29269" y="1289785"/>
            <a:chExt cx="9173269" cy="5017788"/>
          </a:xfrm>
        </p:grpSpPr>
        <p:pic>
          <p:nvPicPr>
            <p:cNvPr id="6146" name="Picture 2" descr="C:\Users\pgraff\Documents\CRATER_COMPARISONS\CraterComparisons_4_30_13\WikiImages\8_15_13\DATA_TABLE_8_1_13_Final.png"/>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t="2248" b="20909"/>
            <a:stretch/>
          </p:blipFill>
          <p:spPr bwMode="auto">
            <a:xfrm>
              <a:off x="-29269" y="1289785"/>
              <a:ext cx="9173269" cy="5017788"/>
            </a:xfrm>
            <a:prstGeom prst="rect">
              <a:avLst/>
            </a:prstGeom>
            <a:noFill/>
            <a:extLst>
              <a:ext uri="{909E8E84-426E-40DD-AFC4-6F175D3DCCD1}">
                <a14:hiddenFill xmlns:a14="http://schemas.microsoft.com/office/drawing/2010/main" xmlns="">
                  <a:solidFill>
                    <a:srgbClr val="FFFFFF"/>
                  </a:solidFill>
                </a14:hiddenFill>
              </a:ext>
            </a:extLst>
          </p:spPr>
        </p:pic>
        <p:sp>
          <p:nvSpPr>
            <p:cNvPr id="2" name="Rectangle 1"/>
            <p:cNvSpPr/>
            <p:nvPr/>
          </p:nvSpPr>
          <p:spPr>
            <a:xfrm>
              <a:off x="47298" y="2209800"/>
              <a:ext cx="8991600" cy="762000"/>
            </a:xfrm>
            <a:prstGeom prst="rect">
              <a:avLst/>
            </a:prstGeom>
            <a:noFill/>
            <a:ln w="76200">
              <a:solidFill>
                <a:srgbClr val="0000FF"/>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 name="TextBox 6"/>
          <p:cNvSpPr txBox="1"/>
          <p:nvPr/>
        </p:nvSpPr>
        <p:spPr>
          <a:xfrm>
            <a:off x="-10019" y="6209900"/>
            <a:ext cx="9154019" cy="646331"/>
          </a:xfrm>
          <a:prstGeom prst="rect">
            <a:avLst/>
          </a:prstGeom>
          <a:solidFill>
            <a:srgbClr val="FFFF66"/>
          </a:solidFill>
        </p:spPr>
        <p:txBody>
          <a:bodyPr wrap="square" rtlCol="0">
            <a:spAutoFit/>
          </a:bodyPr>
          <a:lstStyle/>
          <a:p>
            <a:r>
              <a:rPr lang="en-US" dirty="0" smtClean="0"/>
              <a:t>Excel spreadsheet is available at </a:t>
            </a:r>
            <a:r>
              <a:rPr lang="en-US" dirty="0" smtClean="0">
                <a:hlinkClick r:id="rId3"/>
              </a:rPr>
              <a:t>http</a:t>
            </a:r>
            <a:r>
              <a:rPr lang="en-US" dirty="0">
                <a:hlinkClick r:id="rId3"/>
              </a:rPr>
              <a:t>://</a:t>
            </a:r>
            <a:r>
              <a:rPr lang="en-US" dirty="0" smtClean="0">
                <a:hlinkClick r:id="rId3"/>
              </a:rPr>
              <a:t>eeabcraters.wikispaces.com</a:t>
            </a:r>
            <a:r>
              <a:rPr lang="en-US" dirty="0" smtClean="0"/>
              <a:t> under “Other Information and Activities” link.</a:t>
            </a:r>
            <a:endParaRPr lang="en-US" dirty="0"/>
          </a:p>
        </p:txBody>
      </p:sp>
      <p:graphicFrame>
        <p:nvGraphicFramePr>
          <p:cNvPr id="9" name="Table 8"/>
          <p:cNvGraphicFramePr>
            <a:graphicFrameLocks noGrp="1"/>
          </p:cNvGraphicFramePr>
          <p:nvPr>
            <p:extLst>
              <p:ext uri="{D42A27DB-BD31-4B8C-83A1-F6EECF244321}">
                <p14:modId xmlns:p14="http://schemas.microsoft.com/office/powerpoint/2010/main" xmlns="" val="1592150857"/>
              </p:ext>
            </p:extLst>
          </p:nvPr>
        </p:nvGraphicFramePr>
        <p:xfrm>
          <a:off x="66548" y="2881965"/>
          <a:ext cx="8991601" cy="1080435"/>
        </p:xfrm>
        <a:graphic>
          <a:graphicData uri="http://schemas.openxmlformats.org/drawingml/2006/table">
            <a:tbl>
              <a:tblPr firstRow="1" bandRow="1">
                <a:tableStyleId>{5C22544A-7EE6-4342-B048-85BDC9FD1C3A}</a:tableStyleId>
              </a:tblPr>
              <a:tblGrid>
                <a:gridCol w="501343"/>
                <a:gridCol w="510138"/>
                <a:gridCol w="385011"/>
                <a:gridCol w="441960"/>
                <a:gridCol w="664945"/>
                <a:gridCol w="782855"/>
                <a:gridCol w="609600"/>
                <a:gridCol w="667352"/>
                <a:gridCol w="1097280"/>
                <a:gridCol w="2002054"/>
                <a:gridCol w="1329063"/>
              </a:tblGrid>
              <a:tr h="1080435">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graphicFrame>
        <p:nvGraphicFramePr>
          <p:cNvPr id="11" name="Table 10"/>
          <p:cNvGraphicFramePr>
            <a:graphicFrameLocks noGrp="1"/>
          </p:cNvGraphicFramePr>
          <p:nvPr>
            <p:extLst>
              <p:ext uri="{D42A27DB-BD31-4B8C-83A1-F6EECF244321}">
                <p14:modId xmlns:p14="http://schemas.microsoft.com/office/powerpoint/2010/main" xmlns="" val="1841786786"/>
              </p:ext>
            </p:extLst>
          </p:nvPr>
        </p:nvGraphicFramePr>
        <p:xfrm>
          <a:off x="66547" y="3962400"/>
          <a:ext cx="8991601" cy="1143000"/>
        </p:xfrm>
        <a:graphic>
          <a:graphicData uri="http://schemas.openxmlformats.org/drawingml/2006/table">
            <a:tbl>
              <a:tblPr firstRow="1" bandRow="1">
                <a:tableStyleId>{5C22544A-7EE6-4342-B048-85BDC9FD1C3A}</a:tableStyleId>
              </a:tblPr>
              <a:tblGrid>
                <a:gridCol w="501343"/>
                <a:gridCol w="510138"/>
                <a:gridCol w="385011"/>
                <a:gridCol w="441960"/>
                <a:gridCol w="664945"/>
                <a:gridCol w="782855"/>
                <a:gridCol w="609600"/>
                <a:gridCol w="667352"/>
                <a:gridCol w="1097280"/>
                <a:gridCol w="2002054"/>
                <a:gridCol w="1329063"/>
              </a:tblGrid>
              <a:tr h="1143000">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graphicFrame>
        <p:nvGraphicFramePr>
          <p:cNvPr id="12" name="Table 11"/>
          <p:cNvGraphicFramePr>
            <a:graphicFrameLocks noGrp="1"/>
          </p:cNvGraphicFramePr>
          <p:nvPr>
            <p:extLst>
              <p:ext uri="{D42A27DB-BD31-4B8C-83A1-F6EECF244321}">
                <p14:modId xmlns:p14="http://schemas.microsoft.com/office/powerpoint/2010/main" xmlns="" val="1390012777"/>
              </p:ext>
            </p:extLst>
          </p:nvPr>
        </p:nvGraphicFramePr>
        <p:xfrm>
          <a:off x="66574" y="5029200"/>
          <a:ext cx="8991601" cy="1143000"/>
        </p:xfrm>
        <a:graphic>
          <a:graphicData uri="http://schemas.openxmlformats.org/drawingml/2006/table">
            <a:tbl>
              <a:tblPr firstRow="1" bandRow="1">
                <a:tableStyleId>{5C22544A-7EE6-4342-B048-85BDC9FD1C3A}</a:tableStyleId>
              </a:tblPr>
              <a:tblGrid>
                <a:gridCol w="501343"/>
                <a:gridCol w="510138"/>
                <a:gridCol w="385011"/>
                <a:gridCol w="441960"/>
                <a:gridCol w="664945"/>
                <a:gridCol w="782855"/>
                <a:gridCol w="609600"/>
                <a:gridCol w="667352"/>
                <a:gridCol w="1097280"/>
                <a:gridCol w="2002054"/>
                <a:gridCol w="1329063"/>
              </a:tblGrid>
              <a:tr h="1143000">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10" name="Title 1"/>
          <p:cNvSpPr txBox="1">
            <a:spLocks/>
          </p:cNvSpPr>
          <p:nvPr/>
        </p:nvSpPr>
        <p:spPr>
          <a:xfrm>
            <a:off x="564932" y="159472"/>
            <a:ext cx="7848600" cy="799596"/>
          </a:xfrm>
          <a:prstGeom prst="rect">
            <a:avLst/>
          </a:prstGeom>
        </p:spPr>
        <p:txBody>
          <a:bodyPr/>
          <a:lstStyle/>
          <a:p>
            <a:pPr algn="ctr" eaLnBrk="0" hangingPunct="0">
              <a:defRPr/>
            </a:pPr>
            <a:r>
              <a:rPr lang="en-US" sz="4000" b="1" dirty="0" smtClean="0">
                <a:solidFill>
                  <a:srgbClr val="C00000"/>
                </a:solidFill>
                <a:latin typeface="Arial" pitchFamily="34" charset="0"/>
                <a:ea typeface="+mj-ea"/>
                <a:cs typeface="Arial" pitchFamily="34" charset="0"/>
              </a:rPr>
              <a:t>Step 5:  Collect &amp; Compile Data</a:t>
            </a:r>
          </a:p>
        </p:txBody>
      </p:sp>
      <p:sp>
        <p:nvSpPr>
          <p:cNvPr id="14" name="TextBox 13"/>
          <p:cNvSpPr txBox="1"/>
          <p:nvPr/>
        </p:nvSpPr>
        <p:spPr>
          <a:xfrm>
            <a:off x="6138568" y="3588528"/>
            <a:ext cx="2929232" cy="1938992"/>
          </a:xfrm>
          <a:prstGeom prst="rect">
            <a:avLst/>
          </a:prstGeom>
          <a:solidFill>
            <a:srgbClr val="FFFF99"/>
          </a:solidFill>
          <a:ln w="28575">
            <a:solidFill>
              <a:schemeClr val="tx1"/>
            </a:solidFill>
          </a:ln>
        </p:spPr>
        <p:txBody>
          <a:bodyPr wrap="square" rtlCol="0">
            <a:spAutoFit/>
          </a:bodyPr>
          <a:lstStyle/>
          <a:p>
            <a:pPr algn="ctr"/>
            <a:r>
              <a:rPr lang="en-US" sz="2000" b="1" dirty="0" smtClean="0">
                <a:solidFill>
                  <a:srgbClr val="0000FF"/>
                </a:solidFill>
              </a:rPr>
              <a:t>TOOLS:</a:t>
            </a:r>
          </a:p>
          <a:p>
            <a:pPr marL="457200" indent="-457200">
              <a:buAutoNum type="arabicParenR"/>
            </a:pPr>
            <a:r>
              <a:rPr lang="en-US" sz="2000" b="1" dirty="0" smtClean="0">
                <a:solidFill>
                  <a:srgbClr val="0000FF"/>
                </a:solidFill>
              </a:rPr>
              <a:t>Data Collection Log Sheets</a:t>
            </a:r>
          </a:p>
          <a:p>
            <a:pPr marL="457200" indent="-457200">
              <a:buAutoNum type="arabicParenR"/>
            </a:pPr>
            <a:r>
              <a:rPr lang="en-US" sz="2000" b="1" dirty="0" smtClean="0">
                <a:solidFill>
                  <a:srgbClr val="0000FF"/>
                </a:solidFill>
              </a:rPr>
              <a:t>Planetary Images</a:t>
            </a:r>
          </a:p>
          <a:p>
            <a:pPr marL="457200" indent="-457200">
              <a:buAutoNum type="arabicParenR"/>
            </a:pPr>
            <a:r>
              <a:rPr lang="en-US" sz="2000" b="1" dirty="0" smtClean="0">
                <a:solidFill>
                  <a:srgbClr val="0000FF"/>
                </a:solidFill>
              </a:rPr>
              <a:t>Meta data Info Sheets</a:t>
            </a:r>
          </a:p>
        </p:txBody>
      </p:sp>
      <p:sp>
        <p:nvSpPr>
          <p:cNvPr id="15" name="TextBox 14"/>
          <p:cNvSpPr txBox="1"/>
          <p:nvPr/>
        </p:nvSpPr>
        <p:spPr>
          <a:xfrm>
            <a:off x="6138568" y="2867808"/>
            <a:ext cx="2923674" cy="707886"/>
          </a:xfrm>
          <a:prstGeom prst="rect">
            <a:avLst/>
          </a:prstGeom>
          <a:solidFill>
            <a:srgbClr val="FFFF99"/>
          </a:solidFill>
          <a:ln w="28575">
            <a:solidFill>
              <a:schemeClr val="tx1"/>
            </a:solidFill>
          </a:ln>
        </p:spPr>
        <p:txBody>
          <a:bodyPr wrap="square" rtlCol="0">
            <a:spAutoFit/>
          </a:bodyPr>
          <a:lstStyle/>
          <a:p>
            <a:pPr algn="ctr"/>
            <a:r>
              <a:rPr lang="en-US" sz="2000" b="1" dirty="0" smtClean="0">
                <a:solidFill>
                  <a:srgbClr val="FF0000"/>
                </a:solidFill>
              </a:rPr>
              <a:t>Collect &amp; log data for at least </a:t>
            </a:r>
            <a:r>
              <a:rPr lang="en-US" sz="2000" b="1" dirty="0" smtClean="0">
                <a:solidFill>
                  <a:srgbClr val="FF0000"/>
                </a:solidFill>
              </a:rPr>
              <a:t>12 </a:t>
            </a:r>
            <a:r>
              <a:rPr lang="en-US" sz="2000" b="1" dirty="0" smtClean="0">
                <a:solidFill>
                  <a:srgbClr val="FF0000"/>
                </a:solidFill>
              </a:rPr>
              <a:t>craters.</a:t>
            </a:r>
          </a:p>
        </p:txBody>
      </p:sp>
      <p:pic>
        <p:nvPicPr>
          <p:cNvPr id="16" name="Picture 15"/>
          <p:cNvPicPr>
            <a:picLocks noChangeAspect="1"/>
          </p:cNvPicPr>
          <p:nvPr/>
        </p:nvPicPr>
        <p:blipFill rotWithShape="1">
          <a:blip r:embed="rId4" cstate="print">
            <a:extLst>
              <a:ext uri="{28A0092B-C50C-407E-A947-70E740481C1C}">
                <a14:useLocalDpi xmlns:a14="http://schemas.microsoft.com/office/drawing/2010/main" xmlns="" val="0"/>
              </a:ext>
            </a:extLst>
          </a:blip>
          <a:srcRect/>
          <a:stretch/>
        </p:blipFill>
        <p:spPr bwMode="auto">
          <a:xfrm>
            <a:off x="241772" y="2181444"/>
            <a:ext cx="2741674" cy="2042257"/>
          </a:xfrm>
          <a:prstGeom prst="rect">
            <a:avLst/>
          </a:prstGeom>
          <a:ln w="28575">
            <a:solidFill>
              <a:srgbClr val="0000FF"/>
            </a:solidFill>
            <a:prstDash val="solid"/>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rgbClr val="FFFFFF"/>
                </a:solidFill>
              </a14:hiddenFill>
            </a:ext>
          </a:extLst>
        </p:spPr>
      </p:pic>
      <p:pic>
        <p:nvPicPr>
          <p:cNvPr id="17" name="Picture 16"/>
          <p:cNvPicPr>
            <a:picLocks noChangeAspect="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241772" y="4358543"/>
            <a:ext cx="2684374" cy="2042257"/>
          </a:xfrm>
          <a:prstGeom prst="rect">
            <a:avLst/>
          </a:prstGeom>
          <a:ln w="28575">
            <a:solidFill>
              <a:srgbClr val="0000FF"/>
            </a:solidFill>
            <a:prstDash val="solid"/>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rgbClr val="FFFFFF"/>
                </a:solidFill>
              </a14:hiddenFill>
            </a:ext>
          </a:extLst>
        </p:spPr>
      </p:pic>
      <p:pic>
        <p:nvPicPr>
          <p:cNvPr id="18" name="Picture 17"/>
          <p:cNvPicPr>
            <a:picLocks noChangeAspect="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3105768" y="3063143"/>
            <a:ext cx="2761632" cy="2042257"/>
          </a:xfrm>
          <a:prstGeom prst="rect">
            <a:avLst/>
          </a:prstGeom>
          <a:ln w="28575">
            <a:solidFill>
              <a:srgbClr val="0000FF"/>
            </a:solidFill>
            <a:prstDash val="solid"/>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rgbClr val="FFFFFF"/>
                </a:solidFill>
              </a14:hiddenFill>
            </a:ext>
          </a:extLst>
        </p:spPr>
      </p:pic>
      <p:pic>
        <p:nvPicPr>
          <p:cNvPr id="19" name="Picture 18"/>
          <p:cNvPicPr>
            <a:picLocks noChangeAspect="1"/>
          </p:cNvPicPr>
          <p:nvPr/>
        </p:nvPicPr>
        <p:blipFill rotWithShape="1">
          <a:blip r:embed="rId7" cstate="print">
            <a:extLst>
              <a:ext uri="{28A0092B-C50C-407E-A947-70E740481C1C}">
                <a14:useLocalDpi xmlns:a14="http://schemas.microsoft.com/office/drawing/2010/main" xmlns="" val="0"/>
              </a:ext>
            </a:extLst>
          </a:blip>
          <a:srcRect l="5751" t="8156" r="6714" b="10175"/>
          <a:stretch/>
        </p:blipFill>
        <p:spPr>
          <a:xfrm>
            <a:off x="81788" y="1676400"/>
            <a:ext cx="6024446" cy="4343400"/>
          </a:xfrm>
          <a:prstGeom prst="rect">
            <a:avLst/>
          </a:prstGeom>
          <a:ln w="38100">
            <a:solidFill>
              <a:srgbClr val="0000FF"/>
            </a:solid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xmlns="" val="305154870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7"/>
          <p:cNvGrpSpPr/>
          <p:nvPr/>
        </p:nvGrpSpPr>
        <p:grpSpPr>
          <a:xfrm>
            <a:off x="-10019" y="1199950"/>
            <a:ext cx="9173269" cy="5017788"/>
            <a:chOff x="-29269" y="1289785"/>
            <a:chExt cx="9173269" cy="5017788"/>
          </a:xfrm>
        </p:grpSpPr>
        <p:pic>
          <p:nvPicPr>
            <p:cNvPr id="6146" name="Picture 2" descr="C:\Users\pgraff\Documents\CRATER_COMPARISONS\CraterComparisons_4_30_13\WikiImages\8_15_13\DATA_TABLE_8_1_13_Final.png"/>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t="2248" b="20909"/>
            <a:stretch/>
          </p:blipFill>
          <p:spPr bwMode="auto">
            <a:xfrm>
              <a:off x="-29269" y="1289785"/>
              <a:ext cx="9173269" cy="5017788"/>
            </a:xfrm>
            <a:prstGeom prst="rect">
              <a:avLst/>
            </a:prstGeom>
            <a:noFill/>
            <a:extLst>
              <a:ext uri="{909E8E84-426E-40DD-AFC4-6F175D3DCCD1}">
                <a14:hiddenFill xmlns:a14="http://schemas.microsoft.com/office/drawing/2010/main" xmlns="">
                  <a:solidFill>
                    <a:srgbClr val="FFFFFF"/>
                  </a:solidFill>
                </a14:hiddenFill>
              </a:ext>
            </a:extLst>
          </p:spPr>
        </p:pic>
        <p:sp>
          <p:nvSpPr>
            <p:cNvPr id="2" name="Rectangle 1"/>
            <p:cNvSpPr/>
            <p:nvPr/>
          </p:nvSpPr>
          <p:spPr>
            <a:xfrm>
              <a:off x="47298" y="2209800"/>
              <a:ext cx="8991600" cy="762000"/>
            </a:xfrm>
            <a:prstGeom prst="rect">
              <a:avLst/>
            </a:prstGeom>
            <a:noFill/>
            <a:ln w="76200">
              <a:solidFill>
                <a:srgbClr val="0000FF"/>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 name="TextBox 6"/>
          <p:cNvSpPr txBox="1"/>
          <p:nvPr/>
        </p:nvSpPr>
        <p:spPr>
          <a:xfrm>
            <a:off x="-10019" y="6209900"/>
            <a:ext cx="9154019" cy="646331"/>
          </a:xfrm>
          <a:prstGeom prst="rect">
            <a:avLst/>
          </a:prstGeom>
          <a:solidFill>
            <a:srgbClr val="FFFF66"/>
          </a:solidFill>
        </p:spPr>
        <p:txBody>
          <a:bodyPr wrap="square" rtlCol="0">
            <a:spAutoFit/>
          </a:bodyPr>
          <a:lstStyle/>
          <a:p>
            <a:r>
              <a:rPr lang="en-US" dirty="0" smtClean="0"/>
              <a:t>Excel spreadsheet is available at </a:t>
            </a:r>
            <a:r>
              <a:rPr lang="en-US" dirty="0" smtClean="0">
                <a:hlinkClick r:id="rId3"/>
              </a:rPr>
              <a:t>http</a:t>
            </a:r>
            <a:r>
              <a:rPr lang="en-US" dirty="0">
                <a:hlinkClick r:id="rId3"/>
              </a:rPr>
              <a:t>://</a:t>
            </a:r>
            <a:r>
              <a:rPr lang="en-US" dirty="0" smtClean="0">
                <a:hlinkClick r:id="rId3"/>
              </a:rPr>
              <a:t>eeabcraters.wikispaces.com</a:t>
            </a:r>
            <a:r>
              <a:rPr lang="en-US" dirty="0" smtClean="0"/>
              <a:t> under “Other Information and Activities” link.</a:t>
            </a:r>
            <a:endParaRPr lang="en-US" dirty="0"/>
          </a:p>
        </p:txBody>
      </p:sp>
      <p:graphicFrame>
        <p:nvGraphicFramePr>
          <p:cNvPr id="9" name="Table 8"/>
          <p:cNvGraphicFramePr>
            <a:graphicFrameLocks noGrp="1"/>
          </p:cNvGraphicFramePr>
          <p:nvPr>
            <p:extLst>
              <p:ext uri="{D42A27DB-BD31-4B8C-83A1-F6EECF244321}">
                <p14:modId xmlns:p14="http://schemas.microsoft.com/office/powerpoint/2010/main" xmlns="" val="1592150857"/>
              </p:ext>
            </p:extLst>
          </p:nvPr>
        </p:nvGraphicFramePr>
        <p:xfrm>
          <a:off x="66548" y="2881965"/>
          <a:ext cx="8991601" cy="1080435"/>
        </p:xfrm>
        <a:graphic>
          <a:graphicData uri="http://schemas.openxmlformats.org/drawingml/2006/table">
            <a:tbl>
              <a:tblPr firstRow="1" bandRow="1">
                <a:tableStyleId>{5C22544A-7EE6-4342-B048-85BDC9FD1C3A}</a:tableStyleId>
              </a:tblPr>
              <a:tblGrid>
                <a:gridCol w="501343"/>
                <a:gridCol w="510138"/>
                <a:gridCol w="385011"/>
                <a:gridCol w="441960"/>
                <a:gridCol w="664945"/>
                <a:gridCol w="782855"/>
                <a:gridCol w="609600"/>
                <a:gridCol w="667352"/>
                <a:gridCol w="1097280"/>
                <a:gridCol w="2002054"/>
                <a:gridCol w="1329063"/>
              </a:tblGrid>
              <a:tr h="1080435">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graphicFrame>
        <p:nvGraphicFramePr>
          <p:cNvPr id="11" name="Table 10"/>
          <p:cNvGraphicFramePr>
            <a:graphicFrameLocks noGrp="1"/>
          </p:cNvGraphicFramePr>
          <p:nvPr>
            <p:extLst>
              <p:ext uri="{D42A27DB-BD31-4B8C-83A1-F6EECF244321}">
                <p14:modId xmlns:p14="http://schemas.microsoft.com/office/powerpoint/2010/main" xmlns="" val="1841786786"/>
              </p:ext>
            </p:extLst>
          </p:nvPr>
        </p:nvGraphicFramePr>
        <p:xfrm>
          <a:off x="66547" y="3962400"/>
          <a:ext cx="8991601" cy="1143000"/>
        </p:xfrm>
        <a:graphic>
          <a:graphicData uri="http://schemas.openxmlformats.org/drawingml/2006/table">
            <a:tbl>
              <a:tblPr firstRow="1" bandRow="1">
                <a:tableStyleId>{5C22544A-7EE6-4342-B048-85BDC9FD1C3A}</a:tableStyleId>
              </a:tblPr>
              <a:tblGrid>
                <a:gridCol w="501343"/>
                <a:gridCol w="510138"/>
                <a:gridCol w="385011"/>
                <a:gridCol w="441960"/>
                <a:gridCol w="664945"/>
                <a:gridCol w="782855"/>
                <a:gridCol w="609600"/>
                <a:gridCol w="667352"/>
                <a:gridCol w="1097280"/>
                <a:gridCol w="2002054"/>
                <a:gridCol w="1329063"/>
              </a:tblGrid>
              <a:tr h="1143000">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graphicFrame>
        <p:nvGraphicFramePr>
          <p:cNvPr id="12" name="Table 11"/>
          <p:cNvGraphicFramePr>
            <a:graphicFrameLocks noGrp="1"/>
          </p:cNvGraphicFramePr>
          <p:nvPr>
            <p:extLst>
              <p:ext uri="{D42A27DB-BD31-4B8C-83A1-F6EECF244321}">
                <p14:modId xmlns:p14="http://schemas.microsoft.com/office/powerpoint/2010/main" xmlns="" val="1390012777"/>
              </p:ext>
            </p:extLst>
          </p:nvPr>
        </p:nvGraphicFramePr>
        <p:xfrm>
          <a:off x="66574" y="5029200"/>
          <a:ext cx="8991601" cy="1143000"/>
        </p:xfrm>
        <a:graphic>
          <a:graphicData uri="http://schemas.openxmlformats.org/drawingml/2006/table">
            <a:tbl>
              <a:tblPr firstRow="1" bandRow="1">
                <a:tableStyleId>{5C22544A-7EE6-4342-B048-85BDC9FD1C3A}</a:tableStyleId>
              </a:tblPr>
              <a:tblGrid>
                <a:gridCol w="501343"/>
                <a:gridCol w="510138"/>
                <a:gridCol w="385011"/>
                <a:gridCol w="441960"/>
                <a:gridCol w="664945"/>
                <a:gridCol w="782855"/>
                <a:gridCol w="609600"/>
                <a:gridCol w="667352"/>
                <a:gridCol w="1097280"/>
                <a:gridCol w="2002054"/>
                <a:gridCol w="1329063"/>
              </a:tblGrid>
              <a:tr h="1143000">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10" name="Title 1"/>
          <p:cNvSpPr txBox="1">
            <a:spLocks/>
          </p:cNvSpPr>
          <p:nvPr/>
        </p:nvSpPr>
        <p:spPr>
          <a:xfrm>
            <a:off x="564932" y="159472"/>
            <a:ext cx="7848600" cy="799596"/>
          </a:xfrm>
          <a:prstGeom prst="rect">
            <a:avLst/>
          </a:prstGeom>
        </p:spPr>
        <p:txBody>
          <a:bodyPr/>
          <a:lstStyle/>
          <a:p>
            <a:pPr algn="ctr" eaLnBrk="0" hangingPunct="0">
              <a:defRPr/>
            </a:pPr>
            <a:r>
              <a:rPr lang="en-US" sz="4000" b="1" dirty="0" smtClean="0">
                <a:solidFill>
                  <a:srgbClr val="C00000"/>
                </a:solidFill>
                <a:latin typeface="Arial" pitchFamily="34" charset="0"/>
                <a:ea typeface="+mj-ea"/>
                <a:cs typeface="Arial" pitchFamily="34" charset="0"/>
              </a:rPr>
              <a:t>Step 5:  Collect &amp; Compile Data</a:t>
            </a:r>
          </a:p>
        </p:txBody>
      </p:sp>
      <p:pic>
        <p:nvPicPr>
          <p:cNvPr id="13" name="Picture 12"/>
          <p:cNvPicPr>
            <a:picLocks noChangeAspect="1"/>
          </p:cNvPicPr>
          <p:nvPr/>
        </p:nvPicPr>
        <p:blipFill rotWithShape="1">
          <a:blip r:embed="rId4" cstate="print">
            <a:extLst>
              <a:ext uri="{28A0092B-C50C-407E-A947-70E740481C1C}">
                <a14:useLocalDpi xmlns:a14="http://schemas.microsoft.com/office/drawing/2010/main" xmlns="" val="0"/>
              </a:ext>
            </a:extLst>
          </a:blip>
          <a:srcRect l="5751" t="8156" r="6714" b="10175"/>
          <a:stretch/>
        </p:blipFill>
        <p:spPr>
          <a:xfrm>
            <a:off x="3962400" y="3000186"/>
            <a:ext cx="5033846" cy="3629214"/>
          </a:xfrm>
          <a:prstGeom prst="rect">
            <a:avLst/>
          </a:prstGeom>
          <a:ln w="38100">
            <a:solidFill>
              <a:srgbClr val="0000FF"/>
            </a:solidFill>
          </a:ln>
          <a:effectLst>
            <a:outerShdw blurRad="292100" dist="139700" dir="2700000" algn="tl" rotWithShape="0">
              <a:srgbClr val="333333">
                <a:alpha val="65000"/>
              </a:srgbClr>
            </a:outerShdw>
          </a:effectLst>
        </p:spPr>
      </p:pic>
      <p:sp>
        <p:nvSpPr>
          <p:cNvPr id="14" name="Rectangle 13"/>
          <p:cNvSpPr/>
          <p:nvPr/>
        </p:nvSpPr>
        <p:spPr>
          <a:xfrm>
            <a:off x="76200" y="2895600"/>
            <a:ext cx="3276600" cy="1066800"/>
          </a:xfrm>
          <a:prstGeom prst="rect">
            <a:avLst/>
          </a:prstGeom>
          <a:noFill/>
          <a:ln w="635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4267200" y="3733800"/>
            <a:ext cx="2819400" cy="228600"/>
          </a:xfrm>
          <a:prstGeom prst="rect">
            <a:avLst/>
          </a:prstGeom>
          <a:noFill/>
          <a:ln w="635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8" name="Straight Arrow Connector 17"/>
          <p:cNvCxnSpPr>
            <a:stCxn id="15" idx="1"/>
          </p:cNvCxnSpPr>
          <p:nvPr/>
        </p:nvCxnSpPr>
        <p:spPr>
          <a:xfrm flipH="1" flipV="1">
            <a:off x="3352800" y="3733800"/>
            <a:ext cx="914400" cy="114300"/>
          </a:xfrm>
          <a:prstGeom prst="straightConnector1">
            <a:avLst/>
          </a:prstGeom>
          <a:ln w="57150">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051548708"/>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TextBox 21"/>
          <p:cNvSpPr txBox="1">
            <a:spLocks noChangeArrowheads="1"/>
          </p:cNvSpPr>
          <p:nvPr/>
        </p:nvSpPr>
        <p:spPr bwMode="auto">
          <a:xfrm>
            <a:off x="2324100" y="555625"/>
            <a:ext cx="4495800" cy="338554"/>
          </a:xfrm>
          <a:prstGeom prst="rect">
            <a:avLst/>
          </a:prstGeom>
          <a:noFill/>
          <a:ln w="9525">
            <a:noFill/>
            <a:miter lim="800000"/>
            <a:headEnd/>
            <a:tailEnd/>
          </a:ln>
        </p:spPr>
        <p:txBody>
          <a:bodyPr>
            <a:spAutoFit/>
          </a:bodyPr>
          <a:lstStyle/>
          <a:p>
            <a:pPr algn="ctr"/>
            <a:r>
              <a:rPr lang="en-US" sz="1600" b="1" i="1" dirty="0"/>
              <a:t>EARTH:  </a:t>
            </a:r>
            <a:r>
              <a:rPr lang="en-US" sz="1600" b="1" i="1" dirty="0" smtClean="0"/>
              <a:t>Shoemaker (Australia)</a:t>
            </a:r>
            <a:endParaRPr lang="en-US" sz="1600" b="1" i="1" dirty="0"/>
          </a:p>
        </p:txBody>
      </p:sp>
      <p:grpSp>
        <p:nvGrpSpPr>
          <p:cNvPr id="2" name="Group 2"/>
          <p:cNvGrpSpPr/>
          <p:nvPr/>
        </p:nvGrpSpPr>
        <p:grpSpPr>
          <a:xfrm>
            <a:off x="1195632" y="873897"/>
            <a:ext cx="6805368" cy="5708328"/>
            <a:chOff x="1195632" y="873897"/>
            <a:chExt cx="6805368" cy="5708328"/>
          </a:xfrm>
        </p:grpSpPr>
        <p:pic>
          <p:nvPicPr>
            <p:cNvPr id="1026" name="Picture 2" descr="http://eol.jsc.nasa.gov/sseop/images/EFS/highres/ISS028/ISS028-E-14782.JP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1220788" y="873897"/>
              <a:ext cx="6780212" cy="5471632"/>
            </a:xfrm>
            <a:prstGeom prst="rect">
              <a:avLst/>
            </a:prstGeom>
            <a:noFill/>
            <a:extLst>
              <a:ext uri="{909E8E84-426E-40DD-AFC4-6F175D3DCCD1}">
                <a14:hiddenFill xmlns="" xmlns:a14="http://schemas.microsoft.com/office/drawing/2010/main">
                  <a:solidFill>
                    <a:srgbClr val="FFFFFF"/>
                  </a:solidFill>
                </a14:hiddenFill>
              </a:ext>
            </a:extLst>
          </p:spPr>
        </p:pic>
        <p:sp>
          <p:nvSpPr>
            <p:cNvPr id="9221" name="TextBox 19"/>
            <p:cNvSpPr txBox="1">
              <a:spLocks noChangeArrowheads="1"/>
            </p:cNvSpPr>
            <p:nvPr/>
          </p:nvSpPr>
          <p:spPr bwMode="auto">
            <a:xfrm>
              <a:off x="1195632" y="6317911"/>
              <a:ext cx="1155818" cy="252825"/>
            </a:xfrm>
            <a:prstGeom prst="rect">
              <a:avLst/>
            </a:prstGeom>
            <a:noFill/>
            <a:ln w="9525">
              <a:noFill/>
              <a:miter lim="800000"/>
              <a:headEnd/>
              <a:tailEnd/>
            </a:ln>
          </p:spPr>
          <p:txBody>
            <a:bodyPr wrap="none">
              <a:spAutoFit/>
            </a:bodyPr>
            <a:lstStyle/>
            <a:p>
              <a:r>
                <a:rPr lang="en-US" sz="1000" dirty="0"/>
                <a:t>ISS028-E-14782</a:t>
              </a:r>
            </a:p>
          </p:txBody>
        </p:sp>
        <p:sp>
          <p:nvSpPr>
            <p:cNvPr id="9222" name="TextBox 17"/>
            <p:cNvSpPr txBox="1">
              <a:spLocks noChangeArrowheads="1"/>
            </p:cNvSpPr>
            <p:nvPr/>
          </p:nvSpPr>
          <p:spPr bwMode="auto">
            <a:xfrm>
              <a:off x="6675755" y="6336004"/>
              <a:ext cx="1247457" cy="246221"/>
            </a:xfrm>
            <a:prstGeom prst="rect">
              <a:avLst/>
            </a:prstGeom>
            <a:noFill/>
            <a:ln w="9525">
              <a:noFill/>
              <a:miter lim="800000"/>
              <a:headEnd/>
              <a:tailEnd/>
            </a:ln>
          </p:spPr>
          <p:txBody>
            <a:bodyPr wrap="none">
              <a:spAutoFit/>
            </a:bodyPr>
            <a:lstStyle/>
            <a:p>
              <a:pPr algn="r"/>
              <a:r>
                <a:rPr lang="en-US" sz="1000" dirty="0" smtClean="0"/>
                <a:t>Red line </a:t>
              </a:r>
              <a:r>
                <a:rPr lang="en-US" sz="1000" b="1" dirty="0" smtClean="0"/>
                <a:t>≈</a:t>
              </a:r>
              <a:r>
                <a:rPr lang="en-US" sz="1000" dirty="0" smtClean="0"/>
                <a:t> 28.0 km</a:t>
              </a:r>
              <a:endParaRPr lang="en-US" sz="1000" dirty="0"/>
            </a:p>
          </p:txBody>
        </p:sp>
        <p:grpSp>
          <p:nvGrpSpPr>
            <p:cNvPr id="3" name="Group 1"/>
            <p:cNvGrpSpPr/>
            <p:nvPr/>
          </p:nvGrpSpPr>
          <p:grpSpPr>
            <a:xfrm>
              <a:off x="1362437" y="5631811"/>
              <a:ext cx="314920" cy="641090"/>
              <a:chOff x="1686448" y="5562600"/>
              <a:chExt cx="306694" cy="624345"/>
            </a:xfrm>
          </p:grpSpPr>
          <p:grpSp>
            <p:nvGrpSpPr>
              <p:cNvPr id="4" name="Group 10"/>
              <p:cNvGrpSpPr>
                <a:grpSpLocks/>
              </p:cNvGrpSpPr>
              <p:nvPr/>
            </p:nvGrpSpPr>
            <p:grpSpPr bwMode="auto">
              <a:xfrm rot="16564640">
                <a:off x="1571483" y="5770297"/>
                <a:ext cx="624345" cy="208951"/>
                <a:chOff x="1219599" y="5105047"/>
                <a:chExt cx="685008" cy="228602"/>
              </a:xfrm>
            </p:grpSpPr>
            <p:grpSp>
              <p:nvGrpSpPr>
                <p:cNvPr id="5" name="Group 49"/>
                <p:cNvGrpSpPr>
                  <a:grpSpLocks/>
                </p:cNvGrpSpPr>
                <p:nvPr/>
              </p:nvGrpSpPr>
              <p:grpSpPr bwMode="auto">
                <a:xfrm rot="6981886">
                  <a:off x="1447801" y="4876845"/>
                  <a:ext cx="228602" cy="685006"/>
                  <a:chOff x="495304" y="4725194"/>
                  <a:chExt cx="228600" cy="685006"/>
                </a:xfrm>
              </p:grpSpPr>
              <p:sp>
                <p:nvSpPr>
                  <p:cNvPr id="14" name="Oval 13"/>
                  <p:cNvSpPr/>
                  <p:nvPr/>
                </p:nvSpPr>
                <p:spPr>
                  <a:xfrm>
                    <a:off x="494952" y="4943216"/>
                    <a:ext cx="228448" cy="227311"/>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cxnSp>
                <p:nvCxnSpPr>
                  <p:cNvPr id="15" name="Straight Arrow Connector 14"/>
                  <p:cNvCxnSpPr/>
                  <p:nvPr/>
                </p:nvCxnSpPr>
                <p:spPr>
                  <a:xfrm rot="5400000" flipH="1" flipV="1">
                    <a:off x="494978" y="4827870"/>
                    <a:ext cx="229102" cy="1784"/>
                  </a:xfrm>
                  <a:prstGeom prst="straightConnector1">
                    <a:avLst/>
                  </a:prstGeom>
                  <a:ln w="41275">
                    <a:solidFill>
                      <a:schemeClr val="bg1"/>
                    </a:solidFill>
                    <a:tailEnd type="stealth" w="med" len="med"/>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a:stCxn id="14" idx="4"/>
                  </p:cNvCxnSpPr>
                  <p:nvPr/>
                </p:nvCxnSpPr>
                <p:spPr>
                  <a:xfrm rot="5400000">
                    <a:off x="498106" y="5278859"/>
                    <a:ext cx="227311" cy="1784"/>
                  </a:xfrm>
                  <a:prstGeom prst="line">
                    <a:avLst/>
                  </a:prstGeom>
                  <a:ln w="41275">
                    <a:noFill/>
                  </a:ln>
                </p:spPr>
                <p:style>
                  <a:lnRef idx="1">
                    <a:schemeClr val="accent1"/>
                  </a:lnRef>
                  <a:fillRef idx="0">
                    <a:schemeClr val="accent1"/>
                  </a:fillRef>
                  <a:effectRef idx="0">
                    <a:schemeClr val="accent1"/>
                  </a:effectRef>
                  <a:fontRef idx="minor">
                    <a:schemeClr val="tx1"/>
                  </a:fontRef>
                </p:style>
              </p:cxnSp>
            </p:grpSp>
            <p:cxnSp>
              <p:nvCxnSpPr>
                <p:cNvPr id="13" name="Straight Connector 12"/>
                <p:cNvCxnSpPr/>
                <p:nvPr/>
              </p:nvCxnSpPr>
              <p:spPr>
                <a:xfrm rot="11486297">
                  <a:off x="1345881" y="5109988"/>
                  <a:ext cx="137819" cy="39265"/>
                </a:xfrm>
                <a:prstGeom prst="line">
                  <a:avLst/>
                </a:prstGeom>
                <a:ln w="41275">
                  <a:solidFill>
                    <a:schemeClr val="bg1"/>
                  </a:solidFill>
                </a:ln>
                <a:effectLst/>
              </p:spPr>
              <p:style>
                <a:lnRef idx="1">
                  <a:schemeClr val="accent1"/>
                </a:lnRef>
                <a:fillRef idx="0">
                  <a:schemeClr val="accent1"/>
                </a:fillRef>
                <a:effectRef idx="0">
                  <a:schemeClr val="accent1"/>
                </a:effectRef>
                <a:fontRef idx="minor">
                  <a:schemeClr val="tx1"/>
                </a:fontRef>
              </p:style>
            </p:cxnSp>
          </p:grpSp>
          <p:sp>
            <p:nvSpPr>
              <p:cNvPr id="17" name="Text Box 8"/>
              <p:cNvSpPr txBox="1">
                <a:spLocks noChangeArrowheads="1"/>
              </p:cNvSpPr>
              <p:nvPr/>
            </p:nvSpPr>
            <p:spPr bwMode="auto">
              <a:xfrm>
                <a:off x="1686448" y="5716227"/>
                <a:ext cx="306694" cy="313219"/>
              </a:xfrm>
              <a:prstGeom prst="rect">
                <a:avLst/>
              </a:prstGeom>
              <a:noFill/>
              <a:ln w="9525">
                <a:noFill/>
                <a:miter lim="800000"/>
                <a:headEnd/>
                <a:tailEnd/>
              </a:ln>
              <a:effectLst>
                <a:outerShdw blurRad="12700" dist="12700" dir="2700000" algn="tl" rotWithShape="0">
                  <a:prstClr val="black"/>
                </a:outerShdw>
              </a:effectLst>
            </p:spPr>
            <p:txBody>
              <a:bodyPr>
                <a:spAutoFit/>
              </a:bodyPr>
              <a:lstStyle/>
              <a:p>
                <a:pPr>
                  <a:defRPr/>
                </a:pPr>
                <a:r>
                  <a:rPr lang="en-US" sz="1400" b="1" dirty="0">
                    <a:solidFill>
                      <a:schemeClr val="bg1">
                        <a:lumMod val="95000"/>
                      </a:schemeClr>
                    </a:solidFill>
                    <a:latin typeface="Monotype Corsiva" pitchFamily="66" charset="0"/>
                    <a:cs typeface="+mn-cs"/>
                  </a:rPr>
                  <a:t>N</a:t>
                </a:r>
              </a:p>
            </p:txBody>
          </p:sp>
        </p:grpSp>
        <p:cxnSp>
          <p:nvCxnSpPr>
            <p:cNvPr id="23" name="Straight Connector 22"/>
            <p:cNvCxnSpPr/>
            <p:nvPr/>
          </p:nvCxnSpPr>
          <p:spPr bwMode="auto">
            <a:xfrm flipV="1">
              <a:off x="2134556" y="3047790"/>
              <a:ext cx="4929352" cy="1253879"/>
            </a:xfrm>
            <a:prstGeom prst="line">
              <a:avLst/>
            </a:prstGeom>
            <a:ln w="28575">
              <a:solidFill>
                <a:srgbClr val="FF3300"/>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1" y="0"/>
            <a:ext cx="3276599" cy="2523768"/>
          </a:xfrm>
          <a:prstGeom prst="rect">
            <a:avLst/>
          </a:prstGeom>
          <a:solidFill>
            <a:srgbClr val="FFFF99"/>
          </a:solidFill>
          <a:ln>
            <a:solidFill>
              <a:schemeClr val="tx1"/>
            </a:solidFill>
          </a:ln>
        </p:spPr>
        <p:txBody>
          <a:bodyPr wrap="square" rtlCol="0">
            <a:spAutoFit/>
          </a:bodyPr>
          <a:lstStyle/>
          <a:p>
            <a:pPr>
              <a:buFont typeface="Arial" pitchFamily="34" charset="0"/>
              <a:buChar char="•"/>
            </a:pPr>
            <a:r>
              <a:rPr lang="en-US" sz="1600" b="1" dirty="0" smtClean="0"/>
              <a:t>DIAMETER</a:t>
            </a:r>
            <a:r>
              <a:rPr lang="en-US" sz="1600" dirty="0" smtClean="0"/>
              <a:t> = </a:t>
            </a:r>
            <a:r>
              <a:rPr lang="en-US" sz="1600" b="1" dirty="0" smtClean="0">
                <a:solidFill>
                  <a:srgbClr val="0000FF"/>
                </a:solidFill>
              </a:rPr>
              <a:t>28 km</a:t>
            </a:r>
          </a:p>
          <a:p>
            <a:pPr>
              <a:buFont typeface="Arial" pitchFamily="34" charset="0"/>
              <a:buChar char="•"/>
            </a:pPr>
            <a:endParaRPr lang="en-US" sz="800" b="1" dirty="0" smtClean="0">
              <a:solidFill>
                <a:srgbClr val="0000FF"/>
              </a:solidFill>
            </a:endParaRPr>
          </a:p>
          <a:p>
            <a:pPr marL="119063" indent="-119063">
              <a:buFont typeface="Arial" pitchFamily="34" charset="0"/>
              <a:buChar char="•"/>
            </a:pPr>
            <a:r>
              <a:rPr lang="en-US" sz="1600" b="1" dirty="0" smtClean="0"/>
              <a:t>CRATER TYPE </a:t>
            </a:r>
            <a:r>
              <a:rPr lang="en-US" sz="1400" b="1" i="1" dirty="0" smtClean="0"/>
              <a:t>(Simple or Complex)</a:t>
            </a:r>
            <a:r>
              <a:rPr lang="en-US" sz="1600" dirty="0" smtClean="0"/>
              <a:t>:  </a:t>
            </a:r>
            <a:r>
              <a:rPr lang="en-US" sz="1600" b="1" dirty="0" smtClean="0">
                <a:solidFill>
                  <a:srgbClr val="0000FF"/>
                </a:solidFill>
              </a:rPr>
              <a:t>Complex</a:t>
            </a:r>
            <a:r>
              <a:rPr lang="en-US" sz="1600" dirty="0" smtClean="0"/>
              <a:t> (it does not have a simple bowl shape)</a:t>
            </a:r>
          </a:p>
          <a:p>
            <a:pPr marL="119063" indent="-119063">
              <a:buFont typeface="Arial" pitchFamily="34" charset="0"/>
              <a:buChar char="•"/>
            </a:pPr>
            <a:endParaRPr lang="en-US" sz="800" dirty="0" smtClean="0"/>
          </a:p>
          <a:p>
            <a:pPr marL="119063" indent="-119063">
              <a:buFont typeface="Arial" pitchFamily="34" charset="0"/>
              <a:buChar char="•"/>
            </a:pPr>
            <a:r>
              <a:rPr lang="en-US" sz="1600" b="1" dirty="0" smtClean="0"/>
              <a:t>CLASSIFICATION </a:t>
            </a:r>
            <a:r>
              <a:rPr lang="en-US" sz="1400" b="1" i="1" dirty="0" smtClean="0"/>
              <a:t>(Preserved, modified or destroyed):  </a:t>
            </a:r>
            <a:r>
              <a:rPr lang="en-US" sz="1600" b="1" dirty="0" smtClean="0">
                <a:solidFill>
                  <a:srgbClr val="0000FF"/>
                </a:solidFill>
              </a:rPr>
              <a:t>Destroyed </a:t>
            </a:r>
            <a:r>
              <a:rPr lang="en-US" sz="1600" dirty="0" smtClean="0"/>
              <a:t>(broken rim, almost completely filled in by sediment and water, very worn away)</a:t>
            </a:r>
            <a:endParaRPr lang="en-US" sz="1600" b="1" dirty="0">
              <a:solidFill>
                <a:srgbClr val="0000FF"/>
              </a:solidFill>
            </a:endParaRPr>
          </a:p>
        </p:txBody>
      </p:sp>
    </p:spTree>
    <p:extLst>
      <p:ext uri="{BB962C8B-B14F-4D97-AF65-F5344CB8AC3E}">
        <p14:creationId xmlns="" xmlns:p14="http://schemas.microsoft.com/office/powerpoint/2010/main" val="2983484801"/>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8"/>
          <p:cNvGrpSpPr/>
          <p:nvPr/>
        </p:nvGrpSpPr>
        <p:grpSpPr>
          <a:xfrm>
            <a:off x="596900" y="889000"/>
            <a:ext cx="7950200" cy="5657850"/>
            <a:chOff x="596900" y="889000"/>
            <a:chExt cx="7950200" cy="5657850"/>
          </a:xfrm>
        </p:grpSpPr>
        <p:pic>
          <p:nvPicPr>
            <p:cNvPr id="3077" name="Picture 2" descr="http://eol.jsc.nasa.gov/sseop/images/ESC/small/ISS012/ISS012-E-15881.JPG"/>
            <p:cNvPicPr>
              <a:picLocks noChangeAspect="1" noChangeArrowheads="1"/>
            </p:cNvPicPr>
            <p:nvPr/>
          </p:nvPicPr>
          <p:blipFill>
            <a:blip r:embed="rId3" cstate="email">
              <a:extLst>
                <a:ext uri="{28A0092B-C50C-407E-A947-70E740481C1C}">
                  <a14:useLocalDpi xmlns="" xmlns:a14="http://schemas.microsoft.com/office/drawing/2010/main" val="0"/>
                </a:ext>
              </a:extLst>
            </a:blip>
            <a:srcRect/>
            <a:stretch>
              <a:fillRect/>
            </a:stretch>
          </p:blipFill>
          <p:spPr bwMode="auto">
            <a:xfrm>
              <a:off x="596900" y="889000"/>
              <a:ext cx="7948172" cy="5257744"/>
            </a:xfrm>
            <a:prstGeom prst="rect">
              <a:avLst/>
            </a:prstGeom>
            <a:noFill/>
            <a:ln w="9525">
              <a:noFill/>
              <a:miter lim="800000"/>
              <a:headEnd/>
              <a:tailEnd/>
            </a:ln>
          </p:spPr>
        </p:pic>
        <p:grpSp>
          <p:nvGrpSpPr>
            <p:cNvPr id="3" name="Group 22"/>
            <p:cNvGrpSpPr>
              <a:grpSpLocks/>
            </p:cNvGrpSpPr>
            <p:nvPr/>
          </p:nvGrpSpPr>
          <p:grpSpPr bwMode="auto">
            <a:xfrm>
              <a:off x="673100" y="5556250"/>
              <a:ext cx="612775" cy="307975"/>
              <a:chOff x="672543" y="5556250"/>
              <a:chExt cx="612867" cy="307975"/>
            </a:xfrm>
          </p:grpSpPr>
          <p:grpSp>
            <p:nvGrpSpPr>
              <p:cNvPr id="4" name="Group 10"/>
              <p:cNvGrpSpPr>
                <a:grpSpLocks/>
              </p:cNvGrpSpPr>
              <p:nvPr/>
            </p:nvGrpSpPr>
            <p:grpSpPr bwMode="auto">
              <a:xfrm rot="-1771088">
                <a:off x="672543" y="5627309"/>
                <a:ext cx="612867" cy="205073"/>
                <a:chOff x="1219598" y="5105032"/>
                <a:chExt cx="685005" cy="228601"/>
              </a:xfrm>
            </p:grpSpPr>
            <p:grpSp>
              <p:nvGrpSpPr>
                <p:cNvPr id="5" name="Group 49"/>
                <p:cNvGrpSpPr>
                  <a:grpSpLocks/>
                </p:cNvGrpSpPr>
                <p:nvPr/>
              </p:nvGrpSpPr>
              <p:grpSpPr bwMode="auto">
                <a:xfrm rot="6981886">
                  <a:off x="1447800" y="4876830"/>
                  <a:ext cx="228601" cy="685005"/>
                  <a:chOff x="495304" y="4725194"/>
                  <a:chExt cx="228600" cy="685006"/>
                </a:xfrm>
              </p:grpSpPr>
              <p:sp>
                <p:nvSpPr>
                  <p:cNvPr id="14" name="Oval 13"/>
                  <p:cNvSpPr/>
                  <p:nvPr/>
                </p:nvSpPr>
                <p:spPr>
                  <a:xfrm>
                    <a:off x="491267" y="4969886"/>
                    <a:ext cx="228281" cy="228926"/>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cxnSp>
                <p:nvCxnSpPr>
                  <p:cNvPr id="15" name="Straight Arrow Connector 14"/>
                  <p:cNvCxnSpPr/>
                  <p:nvPr/>
                </p:nvCxnSpPr>
                <p:spPr>
                  <a:xfrm rot="5400000" flipH="1" flipV="1">
                    <a:off x="489172" y="4857648"/>
                    <a:ext cx="228927" cy="1769"/>
                  </a:xfrm>
                  <a:prstGeom prst="straightConnector1">
                    <a:avLst/>
                  </a:prstGeom>
                  <a:ln w="41275">
                    <a:solidFill>
                      <a:schemeClr val="bg1"/>
                    </a:solidFill>
                    <a:tailEnd type="stealth" w="med" len="med"/>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a:stCxn id="14" idx="4"/>
                  </p:cNvCxnSpPr>
                  <p:nvPr/>
                </p:nvCxnSpPr>
                <p:spPr>
                  <a:xfrm rot="5400000">
                    <a:off x="487364" y="5293830"/>
                    <a:ext cx="227152" cy="1769"/>
                  </a:xfrm>
                  <a:prstGeom prst="line">
                    <a:avLst/>
                  </a:prstGeom>
                  <a:ln w="41275">
                    <a:noFill/>
                  </a:ln>
                </p:spPr>
                <p:style>
                  <a:lnRef idx="1">
                    <a:schemeClr val="accent1"/>
                  </a:lnRef>
                  <a:fillRef idx="0">
                    <a:schemeClr val="accent1"/>
                  </a:fillRef>
                  <a:effectRef idx="0">
                    <a:schemeClr val="accent1"/>
                  </a:effectRef>
                  <a:fontRef idx="minor">
                    <a:schemeClr val="tx1"/>
                  </a:fontRef>
                </p:style>
              </p:cxnSp>
            </p:grpSp>
            <p:cxnSp>
              <p:nvCxnSpPr>
                <p:cNvPr id="13" name="Straight Connector 12"/>
                <p:cNvCxnSpPr/>
                <p:nvPr/>
              </p:nvCxnSpPr>
              <p:spPr>
                <a:xfrm rot="11486297">
                  <a:off x="1332593" y="5108648"/>
                  <a:ext cx="138421" cy="38932"/>
                </a:xfrm>
                <a:prstGeom prst="line">
                  <a:avLst/>
                </a:prstGeom>
                <a:ln w="41275">
                  <a:solidFill>
                    <a:schemeClr val="bg1"/>
                  </a:solidFill>
                </a:ln>
                <a:effectLst/>
              </p:spPr>
              <p:style>
                <a:lnRef idx="1">
                  <a:schemeClr val="accent1"/>
                </a:lnRef>
                <a:fillRef idx="0">
                  <a:schemeClr val="accent1"/>
                </a:fillRef>
                <a:effectRef idx="0">
                  <a:schemeClr val="accent1"/>
                </a:effectRef>
                <a:fontRef idx="minor">
                  <a:schemeClr val="tx1"/>
                </a:fontRef>
              </p:style>
            </p:cxnSp>
          </p:grpSp>
          <p:sp>
            <p:nvSpPr>
              <p:cNvPr id="17" name="Text Box 8"/>
              <p:cNvSpPr txBox="1">
                <a:spLocks noChangeArrowheads="1"/>
              </p:cNvSpPr>
              <p:nvPr/>
            </p:nvSpPr>
            <p:spPr bwMode="auto">
              <a:xfrm>
                <a:off x="812264" y="5556250"/>
                <a:ext cx="301670" cy="307975"/>
              </a:xfrm>
              <a:prstGeom prst="rect">
                <a:avLst/>
              </a:prstGeom>
              <a:noFill/>
              <a:ln w="9525">
                <a:noFill/>
                <a:miter lim="800000"/>
                <a:headEnd/>
                <a:tailEnd/>
              </a:ln>
              <a:effectLst>
                <a:outerShdw blurRad="12700" dist="12700" dir="2700000" algn="tl" rotWithShape="0">
                  <a:prstClr val="black"/>
                </a:outerShdw>
              </a:effectLst>
            </p:spPr>
            <p:txBody>
              <a:bodyPr>
                <a:spAutoFit/>
              </a:bodyPr>
              <a:lstStyle/>
              <a:p>
                <a:pPr>
                  <a:defRPr/>
                </a:pPr>
                <a:r>
                  <a:rPr lang="en-US" sz="1400" b="1" dirty="0">
                    <a:solidFill>
                      <a:schemeClr val="bg1">
                        <a:lumMod val="95000"/>
                      </a:schemeClr>
                    </a:solidFill>
                    <a:latin typeface="Monotype Corsiva" pitchFamily="66" charset="0"/>
                    <a:cs typeface="+mn-cs"/>
                  </a:rPr>
                  <a:t>N</a:t>
                </a:r>
              </a:p>
            </p:txBody>
          </p:sp>
        </p:grpSp>
        <p:cxnSp>
          <p:nvCxnSpPr>
            <p:cNvPr id="21" name="Straight Connector 20"/>
            <p:cNvCxnSpPr/>
            <p:nvPr/>
          </p:nvCxnSpPr>
          <p:spPr bwMode="auto">
            <a:xfrm flipV="1">
              <a:off x="3426488" y="3333750"/>
              <a:ext cx="2470010" cy="303753"/>
            </a:xfrm>
            <a:prstGeom prst="line">
              <a:avLst/>
            </a:prstGeom>
            <a:ln w="28575">
              <a:solidFill>
                <a:srgbClr val="FF3300"/>
              </a:solidFill>
            </a:ln>
          </p:spPr>
          <p:style>
            <a:lnRef idx="1">
              <a:schemeClr val="accent1"/>
            </a:lnRef>
            <a:fillRef idx="0">
              <a:schemeClr val="accent1"/>
            </a:fillRef>
            <a:effectRef idx="0">
              <a:schemeClr val="accent1"/>
            </a:effectRef>
            <a:fontRef idx="minor">
              <a:schemeClr val="tx1"/>
            </a:fontRef>
          </p:style>
        </p:cxnSp>
        <p:sp>
          <p:nvSpPr>
            <p:cNvPr id="3079" name="TextBox 19"/>
            <p:cNvSpPr txBox="1">
              <a:spLocks noChangeArrowheads="1"/>
            </p:cNvSpPr>
            <p:nvPr/>
          </p:nvSpPr>
          <p:spPr bwMode="auto">
            <a:xfrm>
              <a:off x="627189" y="6146744"/>
              <a:ext cx="1125567" cy="246218"/>
            </a:xfrm>
            <a:prstGeom prst="rect">
              <a:avLst/>
            </a:prstGeom>
            <a:noFill/>
            <a:ln w="9525">
              <a:noFill/>
              <a:miter lim="800000"/>
              <a:headEnd/>
              <a:tailEnd/>
            </a:ln>
          </p:spPr>
          <p:txBody>
            <a:bodyPr wrap="none">
              <a:spAutoFit/>
            </a:bodyPr>
            <a:lstStyle/>
            <a:p>
              <a:pPr algn="r"/>
              <a:r>
                <a:rPr lang="en-US" sz="1000"/>
                <a:t>ISS012-E-15881</a:t>
              </a:r>
            </a:p>
          </p:txBody>
        </p:sp>
        <p:sp>
          <p:nvSpPr>
            <p:cNvPr id="3080" name="TextBox 17"/>
            <p:cNvSpPr txBox="1">
              <a:spLocks noChangeArrowheads="1"/>
            </p:cNvSpPr>
            <p:nvPr/>
          </p:nvSpPr>
          <p:spPr bwMode="auto">
            <a:xfrm>
              <a:off x="6597635" y="6146744"/>
              <a:ext cx="1949465" cy="400106"/>
            </a:xfrm>
            <a:prstGeom prst="rect">
              <a:avLst/>
            </a:prstGeom>
            <a:noFill/>
            <a:ln w="9525">
              <a:noFill/>
              <a:miter lim="800000"/>
              <a:headEnd/>
              <a:tailEnd/>
            </a:ln>
          </p:spPr>
          <p:txBody>
            <a:bodyPr wrap="none">
              <a:spAutoFit/>
            </a:bodyPr>
            <a:lstStyle/>
            <a:p>
              <a:pPr algn="r"/>
              <a:r>
                <a:rPr lang="en-US" sz="1000" dirty="0"/>
                <a:t>Red line  </a:t>
              </a:r>
              <a:r>
                <a:rPr lang="en-US" sz="1000" b="1" dirty="0"/>
                <a:t>≈ </a:t>
              </a:r>
              <a:r>
                <a:rPr lang="en-US" sz="1000" dirty="0" smtClean="0"/>
                <a:t>65.0 </a:t>
              </a:r>
              <a:r>
                <a:rPr lang="en-US" sz="1000" dirty="0"/>
                <a:t>km</a:t>
              </a:r>
            </a:p>
            <a:p>
              <a:pPr algn="r"/>
              <a:r>
                <a:rPr lang="en-US" sz="1000" dirty="0"/>
                <a:t>Blue Marble Matches Image #2</a:t>
              </a:r>
            </a:p>
          </p:txBody>
        </p:sp>
      </p:grpSp>
      <p:sp>
        <p:nvSpPr>
          <p:cNvPr id="3076" name="TextBox 22"/>
          <p:cNvSpPr txBox="1">
            <a:spLocks noChangeArrowheads="1"/>
          </p:cNvSpPr>
          <p:nvPr/>
        </p:nvSpPr>
        <p:spPr bwMode="auto">
          <a:xfrm>
            <a:off x="2324100" y="554038"/>
            <a:ext cx="4495800" cy="338137"/>
          </a:xfrm>
          <a:prstGeom prst="rect">
            <a:avLst/>
          </a:prstGeom>
          <a:noFill/>
          <a:ln w="9525">
            <a:noFill/>
            <a:miter lim="800000"/>
            <a:headEnd/>
            <a:tailEnd/>
          </a:ln>
        </p:spPr>
        <p:txBody>
          <a:bodyPr>
            <a:spAutoFit/>
          </a:bodyPr>
          <a:lstStyle/>
          <a:p>
            <a:pPr algn="ctr"/>
            <a:r>
              <a:rPr lang="en-US" sz="1600" b="1" i="1"/>
              <a:t>EARTH:  Manicouagan Crater (Canada)</a:t>
            </a:r>
          </a:p>
        </p:txBody>
      </p:sp>
      <p:sp>
        <p:nvSpPr>
          <p:cNvPr id="18" name="TextBox 17"/>
          <p:cNvSpPr txBox="1"/>
          <p:nvPr/>
        </p:nvSpPr>
        <p:spPr>
          <a:xfrm>
            <a:off x="0" y="0"/>
            <a:ext cx="2342308" cy="923330"/>
          </a:xfrm>
          <a:prstGeom prst="rect">
            <a:avLst/>
          </a:prstGeom>
          <a:solidFill>
            <a:srgbClr val="FFFF99"/>
          </a:solidFill>
          <a:ln>
            <a:solidFill>
              <a:schemeClr val="tx1"/>
            </a:solidFill>
          </a:ln>
        </p:spPr>
        <p:txBody>
          <a:bodyPr wrap="none" rtlCol="0">
            <a:spAutoFit/>
          </a:bodyPr>
          <a:lstStyle/>
          <a:p>
            <a:pPr>
              <a:buFont typeface="Arial" pitchFamily="34" charset="0"/>
              <a:buChar char="•"/>
            </a:pPr>
            <a:r>
              <a:rPr lang="en-US" dirty="0" smtClean="0"/>
              <a:t>Diameter?</a:t>
            </a:r>
          </a:p>
          <a:p>
            <a:pPr>
              <a:buFont typeface="Arial" pitchFamily="34" charset="0"/>
              <a:buChar char="•"/>
            </a:pPr>
            <a:r>
              <a:rPr lang="en-US" dirty="0" smtClean="0"/>
              <a:t>Simple or Complex?</a:t>
            </a:r>
          </a:p>
          <a:p>
            <a:pPr>
              <a:buFont typeface="Arial" pitchFamily="34" charset="0"/>
              <a:buChar char="•"/>
            </a:pPr>
            <a:r>
              <a:rPr lang="en-US" dirty="0" smtClean="0"/>
              <a:t>Classification?</a:t>
            </a:r>
            <a:endParaRPr lang="en-US"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662622" y="898045"/>
            <a:ext cx="7861145" cy="5583718"/>
            <a:chOff x="662622" y="898045"/>
            <a:chExt cx="7861145" cy="5583718"/>
          </a:xfrm>
        </p:grpSpPr>
        <p:pic>
          <p:nvPicPr>
            <p:cNvPr id="5122" name="Picture 2" descr="http://eol.jsc.nasa.gov/sseop/images/ESC/large/ISS015/ISS015-E-17360.JPG"/>
            <p:cNvPicPr>
              <a:picLocks noChangeAspect="1" noChangeArrowheads="1"/>
            </p:cNvPicPr>
            <p:nvPr/>
          </p:nvPicPr>
          <p:blipFill rotWithShape="1">
            <a:blip r:embed="rId3" cstate="print">
              <a:extLst>
                <a:ext uri="{28A0092B-C50C-407E-A947-70E740481C1C}">
                  <a14:useLocalDpi xmlns="" xmlns:a14="http://schemas.microsoft.com/office/drawing/2010/main" val="0"/>
                </a:ext>
              </a:extLst>
            </a:blip>
            <a:srcRect/>
            <a:stretch/>
          </p:blipFill>
          <p:spPr bwMode="auto">
            <a:xfrm>
              <a:off x="662622" y="898045"/>
              <a:ext cx="7861145" cy="5209575"/>
            </a:xfrm>
            <a:prstGeom prst="rect">
              <a:avLst/>
            </a:prstGeom>
            <a:noFill/>
            <a:extLst>
              <a:ext uri="{909E8E84-426E-40DD-AFC4-6F175D3DCCD1}">
                <a14:hiddenFill xmlns="" xmlns:a14="http://schemas.microsoft.com/office/drawing/2010/main">
                  <a:solidFill>
                    <a:srgbClr val="FFFFFF"/>
                  </a:solidFill>
                </a14:hiddenFill>
              </a:ext>
            </a:extLst>
          </p:spPr>
        </p:pic>
        <p:sp>
          <p:nvSpPr>
            <p:cNvPr id="7185" name="Line 5"/>
            <p:cNvSpPr>
              <a:spLocks noChangeShapeType="1"/>
            </p:cNvSpPr>
            <p:nvPr/>
          </p:nvSpPr>
          <p:spPr bwMode="auto">
            <a:xfrm flipV="1">
              <a:off x="4544825" y="3403381"/>
              <a:ext cx="1369097" cy="592537"/>
            </a:xfrm>
            <a:prstGeom prst="line">
              <a:avLst/>
            </a:prstGeom>
            <a:noFill/>
            <a:ln w="28575">
              <a:solidFill>
                <a:srgbClr val="FF0000"/>
              </a:solidFill>
              <a:round/>
              <a:headEnd/>
              <a:tailEnd/>
            </a:ln>
          </p:spPr>
          <p:txBody>
            <a:bodyPr/>
            <a:lstStyle/>
            <a:p>
              <a:endParaRPr lang="en-US"/>
            </a:p>
          </p:txBody>
        </p:sp>
        <p:grpSp>
          <p:nvGrpSpPr>
            <p:cNvPr id="3" name="Group 41"/>
            <p:cNvGrpSpPr>
              <a:grpSpLocks/>
            </p:cNvGrpSpPr>
            <p:nvPr/>
          </p:nvGrpSpPr>
          <p:grpSpPr bwMode="auto">
            <a:xfrm>
              <a:off x="794202" y="5413378"/>
              <a:ext cx="293092" cy="598398"/>
              <a:chOff x="685799" y="5334521"/>
              <a:chExt cx="301623" cy="615924"/>
            </a:xfrm>
          </p:grpSpPr>
          <p:grpSp>
            <p:nvGrpSpPr>
              <p:cNvPr id="4" name="Group 75"/>
              <p:cNvGrpSpPr>
                <a:grpSpLocks/>
              </p:cNvGrpSpPr>
              <p:nvPr/>
            </p:nvGrpSpPr>
            <p:grpSpPr bwMode="auto">
              <a:xfrm rot="5767436">
                <a:off x="553895" y="5540089"/>
                <a:ext cx="615924" cy="204788"/>
                <a:chOff x="1224296" y="5107196"/>
                <a:chExt cx="687093" cy="228453"/>
              </a:xfrm>
            </p:grpSpPr>
            <p:grpSp>
              <p:nvGrpSpPr>
                <p:cNvPr id="5" name="Group 49"/>
                <p:cNvGrpSpPr>
                  <a:grpSpLocks/>
                </p:cNvGrpSpPr>
                <p:nvPr/>
              </p:nvGrpSpPr>
              <p:grpSpPr bwMode="auto">
                <a:xfrm rot="6981886">
                  <a:off x="1453616" y="4877876"/>
                  <a:ext cx="228453" cy="687093"/>
                  <a:chOff x="494688" y="4718086"/>
                  <a:chExt cx="228451" cy="687093"/>
                </a:xfrm>
              </p:grpSpPr>
              <p:sp>
                <p:nvSpPr>
                  <p:cNvPr id="36" name="Oval 35"/>
                  <p:cNvSpPr/>
                  <p:nvPr/>
                </p:nvSpPr>
                <p:spPr>
                  <a:xfrm>
                    <a:off x="507991" y="4962573"/>
                    <a:ext cx="229632" cy="227849"/>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cxnSp>
                <p:nvCxnSpPr>
                  <p:cNvPr id="37" name="Straight Arrow Connector 36"/>
                  <p:cNvCxnSpPr/>
                  <p:nvPr/>
                </p:nvCxnSpPr>
                <p:spPr>
                  <a:xfrm rot="5400000" flipH="1" flipV="1">
                    <a:off x="505103" y="4838622"/>
                    <a:ext cx="229673" cy="1822"/>
                  </a:xfrm>
                  <a:prstGeom prst="straightConnector1">
                    <a:avLst/>
                  </a:prstGeom>
                  <a:ln w="41275">
                    <a:solidFill>
                      <a:schemeClr val="bg1"/>
                    </a:solidFill>
                    <a:tailEnd type="stealth" w="med" len="med"/>
                  </a:ln>
                  <a:effectLst/>
                </p:spPr>
                <p:style>
                  <a:lnRef idx="1">
                    <a:schemeClr val="accent1"/>
                  </a:lnRef>
                  <a:fillRef idx="0">
                    <a:schemeClr val="accent1"/>
                  </a:fillRef>
                  <a:effectRef idx="0">
                    <a:schemeClr val="accent1"/>
                  </a:effectRef>
                  <a:fontRef idx="minor">
                    <a:schemeClr val="tx1"/>
                  </a:fontRef>
                </p:style>
              </p:cxnSp>
              <p:cxnSp>
                <p:nvCxnSpPr>
                  <p:cNvPr id="38" name="Straight Connector 37"/>
                  <p:cNvCxnSpPr>
                    <a:stCxn id="36" idx="4"/>
                  </p:cNvCxnSpPr>
                  <p:nvPr/>
                </p:nvCxnSpPr>
                <p:spPr>
                  <a:xfrm rot="5400000">
                    <a:off x="507061" y="5299828"/>
                    <a:ext cx="229673" cy="1823"/>
                  </a:xfrm>
                  <a:prstGeom prst="line">
                    <a:avLst/>
                  </a:prstGeom>
                  <a:ln w="41275">
                    <a:noFill/>
                  </a:ln>
                </p:spPr>
                <p:style>
                  <a:lnRef idx="1">
                    <a:schemeClr val="accent1"/>
                  </a:lnRef>
                  <a:fillRef idx="0">
                    <a:schemeClr val="accent1"/>
                  </a:fillRef>
                  <a:effectRef idx="0">
                    <a:schemeClr val="accent1"/>
                  </a:effectRef>
                  <a:fontRef idx="minor">
                    <a:schemeClr val="tx1"/>
                  </a:fontRef>
                </p:style>
              </p:cxnSp>
            </p:grpSp>
            <p:cxnSp>
              <p:nvCxnSpPr>
                <p:cNvPr id="35" name="Straight Connector 34"/>
                <p:cNvCxnSpPr/>
                <p:nvPr/>
              </p:nvCxnSpPr>
              <p:spPr>
                <a:xfrm rot="11486297">
                  <a:off x="1320830" y="5108524"/>
                  <a:ext cx="142178" cy="38272"/>
                </a:xfrm>
                <a:prstGeom prst="line">
                  <a:avLst/>
                </a:prstGeom>
                <a:ln w="41275">
                  <a:solidFill>
                    <a:schemeClr val="bg1"/>
                  </a:solidFill>
                </a:ln>
                <a:effectLst/>
              </p:spPr>
              <p:style>
                <a:lnRef idx="1">
                  <a:schemeClr val="accent1"/>
                </a:lnRef>
                <a:fillRef idx="0">
                  <a:schemeClr val="accent1"/>
                </a:fillRef>
                <a:effectRef idx="0">
                  <a:schemeClr val="accent1"/>
                </a:effectRef>
                <a:fontRef idx="minor">
                  <a:schemeClr val="tx1"/>
                </a:fontRef>
              </p:style>
            </p:cxnSp>
          </p:grpSp>
          <p:sp>
            <p:nvSpPr>
              <p:cNvPr id="33" name="Text Box 8"/>
              <p:cNvSpPr txBox="1">
                <a:spLocks noChangeArrowheads="1"/>
              </p:cNvSpPr>
              <p:nvPr/>
            </p:nvSpPr>
            <p:spPr bwMode="auto">
              <a:xfrm>
                <a:off x="685334" y="5494649"/>
                <a:ext cx="302236" cy="307191"/>
              </a:xfrm>
              <a:prstGeom prst="rect">
                <a:avLst/>
              </a:prstGeom>
              <a:noFill/>
              <a:ln w="9525">
                <a:noFill/>
                <a:miter lim="800000"/>
                <a:headEnd/>
                <a:tailEnd/>
              </a:ln>
              <a:effectLst>
                <a:outerShdw blurRad="12700" dist="12700" dir="2700000" algn="tl" rotWithShape="0">
                  <a:prstClr val="black"/>
                </a:outerShdw>
              </a:effectLst>
            </p:spPr>
            <p:txBody>
              <a:bodyPr>
                <a:spAutoFit/>
              </a:bodyPr>
              <a:lstStyle/>
              <a:p>
                <a:pPr>
                  <a:defRPr/>
                </a:pPr>
                <a:r>
                  <a:rPr lang="en-US" sz="1400" b="1" dirty="0">
                    <a:solidFill>
                      <a:schemeClr val="bg1">
                        <a:lumMod val="95000"/>
                      </a:schemeClr>
                    </a:solidFill>
                    <a:latin typeface="Monotype Corsiva" pitchFamily="66" charset="0"/>
                    <a:cs typeface="+mn-cs"/>
                  </a:rPr>
                  <a:t>N</a:t>
                </a:r>
              </a:p>
            </p:txBody>
          </p:sp>
        </p:grpSp>
        <p:sp>
          <p:nvSpPr>
            <p:cNvPr id="7173" name="TextBox 20"/>
            <p:cNvSpPr txBox="1">
              <a:spLocks noChangeArrowheads="1"/>
            </p:cNvSpPr>
            <p:nvPr/>
          </p:nvSpPr>
          <p:spPr bwMode="auto">
            <a:xfrm>
              <a:off x="665651" y="6093038"/>
              <a:ext cx="1125774" cy="246211"/>
            </a:xfrm>
            <a:prstGeom prst="rect">
              <a:avLst/>
            </a:prstGeom>
            <a:noFill/>
            <a:ln w="9525">
              <a:noFill/>
              <a:miter lim="800000"/>
              <a:headEnd/>
              <a:tailEnd/>
            </a:ln>
          </p:spPr>
          <p:txBody>
            <a:bodyPr wrap="none">
              <a:spAutoFit/>
            </a:bodyPr>
            <a:lstStyle/>
            <a:p>
              <a:pPr algn="r"/>
              <a:r>
                <a:rPr lang="en-US" sz="1000"/>
                <a:t>ISS015-E-17360</a:t>
              </a:r>
            </a:p>
          </p:txBody>
        </p:sp>
        <p:sp>
          <p:nvSpPr>
            <p:cNvPr id="7174" name="TextBox 17"/>
            <p:cNvSpPr txBox="1">
              <a:spLocks noChangeArrowheads="1"/>
            </p:cNvSpPr>
            <p:nvPr/>
          </p:nvSpPr>
          <p:spPr bwMode="auto">
            <a:xfrm>
              <a:off x="6600385" y="6093038"/>
              <a:ext cx="1894418" cy="388725"/>
            </a:xfrm>
            <a:prstGeom prst="rect">
              <a:avLst/>
            </a:prstGeom>
            <a:noFill/>
            <a:ln w="9525">
              <a:noFill/>
              <a:miter lim="800000"/>
              <a:headEnd/>
              <a:tailEnd/>
            </a:ln>
          </p:spPr>
          <p:txBody>
            <a:bodyPr wrap="none">
              <a:spAutoFit/>
            </a:bodyPr>
            <a:lstStyle/>
            <a:p>
              <a:pPr algn="r"/>
              <a:r>
                <a:rPr lang="en-US" sz="1000"/>
                <a:t>Red line  </a:t>
              </a:r>
              <a:r>
                <a:rPr lang="en-US" sz="1000" b="1"/>
                <a:t>≈ </a:t>
              </a:r>
              <a:r>
                <a:rPr lang="en-US" sz="1000"/>
                <a:t>4.2 km</a:t>
              </a:r>
            </a:p>
            <a:p>
              <a:pPr algn="r"/>
              <a:r>
                <a:rPr lang="en-US" sz="1000"/>
                <a:t>Blue Marble Matches Image #6</a:t>
              </a:r>
            </a:p>
          </p:txBody>
        </p:sp>
      </p:grpSp>
      <p:sp>
        <p:nvSpPr>
          <p:cNvPr id="7171" name="TextBox 22"/>
          <p:cNvSpPr txBox="1">
            <a:spLocks noChangeArrowheads="1"/>
          </p:cNvSpPr>
          <p:nvPr/>
        </p:nvSpPr>
        <p:spPr bwMode="auto">
          <a:xfrm>
            <a:off x="2324100" y="549275"/>
            <a:ext cx="4495800" cy="338138"/>
          </a:xfrm>
          <a:prstGeom prst="rect">
            <a:avLst/>
          </a:prstGeom>
          <a:noFill/>
          <a:ln w="9525">
            <a:noFill/>
            <a:miter lim="800000"/>
            <a:headEnd/>
            <a:tailEnd/>
          </a:ln>
        </p:spPr>
        <p:txBody>
          <a:bodyPr>
            <a:spAutoFit/>
          </a:bodyPr>
          <a:lstStyle/>
          <a:p>
            <a:pPr algn="ctr"/>
            <a:r>
              <a:rPr lang="en-US" sz="1600" b="1" i="1"/>
              <a:t>EARTH:  Gosses Bluff Crater (Australia)</a:t>
            </a:r>
          </a:p>
        </p:txBody>
      </p:sp>
      <p:sp>
        <p:nvSpPr>
          <p:cNvPr id="16" name="TextBox 15"/>
          <p:cNvSpPr txBox="1"/>
          <p:nvPr/>
        </p:nvSpPr>
        <p:spPr>
          <a:xfrm>
            <a:off x="0" y="0"/>
            <a:ext cx="2342308" cy="923330"/>
          </a:xfrm>
          <a:prstGeom prst="rect">
            <a:avLst/>
          </a:prstGeom>
          <a:solidFill>
            <a:srgbClr val="FFFF99"/>
          </a:solidFill>
          <a:ln>
            <a:solidFill>
              <a:schemeClr val="tx1"/>
            </a:solidFill>
          </a:ln>
        </p:spPr>
        <p:txBody>
          <a:bodyPr wrap="none" rtlCol="0">
            <a:spAutoFit/>
          </a:bodyPr>
          <a:lstStyle/>
          <a:p>
            <a:pPr>
              <a:buFont typeface="Arial" pitchFamily="34" charset="0"/>
              <a:buChar char="•"/>
            </a:pPr>
            <a:r>
              <a:rPr lang="en-US" dirty="0" smtClean="0"/>
              <a:t>Diameter?</a:t>
            </a:r>
          </a:p>
          <a:p>
            <a:pPr>
              <a:buFont typeface="Arial" pitchFamily="34" charset="0"/>
              <a:buChar char="•"/>
            </a:pPr>
            <a:r>
              <a:rPr lang="en-US" dirty="0" smtClean="0"/>
              <a:t>Simple or Complex?</a:t>
            </a:r>
          </a:p>
          <a:p>
            <a:pPr>
              <a:buFont typeface="Arial" pitchFamily="34" charset="0"/>
              <a:buChar char="•"/>
            </a:pPr>
            <a:r>
              <a:rPr lang="en-US" dirty="0" smtClean="0"/>
              <a:t>Classification?</a:t>
            </a:r>
            <a:endParaRPr lang="en-US" dirty="0"/>
          </a:p>
        </p:txBody>
      </p:sp>
    </p:spTree>
    <p:extLst>
      <p:ext uri="{BB962C8B-B14F-4D97-AF65-F5344CB8AC3E}">
        <p14:creationId xmlns="" xmlns:p14="http://schemas.microsoft.com/office/powerpoint/2010/main" val="1992328442"/>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a:grpSpLocks/>
          </p:cNvGrpSpPr>
          <p:nvPr/>
        </p:nvGrpSpPr>
        <p:grpSpPr bwMode="auto">
          <a:xfrm>
            <a:off x="619125" y="901700"/>
            <a:ext cx="7905750" cy="5649913"/>
            <a:chOff x="552450" y="631826"/>
            <a:chExt cx="8058150" cy="5758814"/>
          </a:xfrm>
        </p:grpSpPr>
        <p:grpSp>
          <p:nvGrpSpPr>
            <p:cNvPr id="3" name="Group 21"/>
            <p:cNvGrpSpPr>
              <a:grpSpLocks/>
            </p:cNvGrpSpPr>
            <p:nvPr/>
          </p:nvGrpSpPr>
          <p:grpSpPr bwMode="auto">
            <a:xfrm>
              <a:off x="552450" y="631826"/>
              <a:ext cx="8058150" cy="5362714"/>
              <a:chOff x="542925" y="677864"/>
              <a:chExt cx="8058150" cy="5363422"/>
            </a:xfrm>
          </p:grpSpPr>
          <p:pic>
            <p:nvPicPr>
              <p:cNvPr id="8199" name="Picture 2" descr="http://eol.jsc.nasa.gov/sseop/images/ESC/small/ISS018/ISS018-E-14908.JPG"/>
              <p:cNvPicPr>
                <a:picLocks noChangeAspect="1" noChangeArrowheads="1"/>
              </p:cNvPicPr>
              <p:nvPr/>
            </p:nvPicPr>
            <p:blipFill>
              <a:blip r:embed="rId3" cstate="email">
                <a:extLst>
                  <a:ext uri="{28A0092B-C50C-407E-A947-70E740481C1C}">
                    <a14:useLocalDpi xmlns="" xmlns:a14="http://schemas.microsoft.com/office/drawing/2010/main" val="0"/>
                  </a:ext>
                </a:extLst>
              </a:blip>
              <a:srcRect/>
              <a:stretch>
                <a:fillRect/>
              </a:stretch>
            </p:blipFill>
            <p:spPr bwMode="auto">
              <a:xfrm>
                <a:off x="542925" y="677864"/>
                <a:ext cx="8058150" cy="5349844"/>
              </a:xfrm>
              <a:prstGeom prst="rect">
                <a:avLst/>
              </a:prstGeom>
              <a:noFill/>
              <a:ln w="9525">
                <a:noFill/>
                <a:miter lim="800000"/>
                <a:headEnd/>
                <a:tailEnd/>
              </a:ln>
            </p:spPr>
          </p:pic>
          <p:grpSp>
            <p:nvGrpSpPr>
              <p:cNvPr id="4" name="Group 20"/>
              <p:cNvGrpSpPr>
                <a:grpSpLocks/>
              </p:cNvGrpSpPr>
              <p:nvPr/>
            </p:nvGrpSpPr>
            <p:grpSpPr bwMode="auto">
              <a:xfrm>
                <a:off x="704462" y="5433914"/>
                <a:ext cx="301625" cy="607372"/>
                <a:chOff x="813382" y="5424583"/>
                <a:chExt cx="301625" cy="607372"/>
              </a:xfrm>
            </p:grpSpPr>
            <p:grpSp>
              <p:nvGrpSpPr>
                <p:cNvPr id="5" name="Group 10"/>
                <p:cNvGrpSpPr>
                  <a:grpSpLocks/>
                </p:cNvGrpSpPr>
                <p:nvPr/>
              </p:nvGrpSpPr>
              <p:grpSpPr bwMode="auto">
                <a:xfrm rot="-2941200">
                  <a:off x="680856" y="5625868"/>
                  <a:ext cx="607372" cy="204801"/>
                  <a:chOff x="1225458" y="5106513"/>
                  <a:chExt cx="679023" cy="228305"/>
                </a:xfrm>
              </p:grpSpPr>
              <p:grpSp>
                <p:nvGrpSpPr>
                  <p:cNvPr id="6" name="Group 49"/>
                  <p:cNvGrpSpPr>
                    <a:grpSpLocks/>
                  </p:cNvGrpSpPr>
                  <p:nvPr/>
                </p:nvGrpSpPr>
                <p:grpSpPr bwMode="auto">
                  <a:xfrm rot="6981886">
                    <a:off x="1450817" y="4881154"/>
                    <a:ext cx="228305" cy="679023"/>
                    <a:chOff x="495360" y="4725033"/>
                    <a:chExt cx="228303" cy="679023"/>
                  </a:xfrm>
                </p:grpSpPr>
                <p:sp>
                  <p:nvSpPr>
                    <p:cNvPr id="28" name="Oval 27"/>
                    <p:cNvSpPr/>
                    <p:nvPr/>
                  </p:nvSpPr>
                  <p:spPr>
                    <a:xfrm>
                      <a:off x="487039" y="4956204"/>
                      <a:ext cx="229081" cy="226152"/>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cxnSp>
                  <p:nvCxnSpPr>
                    <p:cNvPr id="29" name="Straight Arrow Connector 28"/>
                    <p:cNvCxnSpPr/>
                    <p:nvPr/>
                  </p:nvCxnSpPr>
                  <p:spPr>
                    <a:xfrm rot="5400000" flipH="1" flipV="1">
                      <a:off x="486838" y="4842224"/>
                      <a:ext cx="226153" cy="1804"/>
                    </a:xfrm>
                    <a:prstGeom prst="straightConnector1">
                      <a:avLst/>
                    </a:prstGeom>
                    <a:ln w="41275">
                      <a:solidFill>
                        <a:schemeClr val="bg1"/>
                      </a:solidFill>
                      <a:tailEnd type="stealth" w="med" len="med"/>
                    </a:ln>
                    <a:effectLst/>
                  </p:spPr>
                  <p:style>
                    <a:lnRef idx="1">
                      <a:schemeClr val="accent1"/>
                    </a:lnRef>
                    <a:fillRef idx="0">
                      <a:schemeClr val="accent1"/>
                    </a:fillRef>
                    <a:effectRef idx="0">
                      <a:schemeClr val="accent1"/>
                    </a:effectRef>
                    <a:fontRef idx="minor">
                      <a:schemeClr val="tx1"/>
                    </a:fontRef>
                  </p:style>
                </p:cxnSp>
                <p:cxnSp>
                  <p:nvCxnSpPr>
                    <p:cNvPr id="30" name="Straight Connector 29"/>
                    <p:cNvCxnSpPr>
                      <a:stCxn id="28" idx="4"/>
                    </p:cNvCxnSpPr>
                    <p:nvPr/>
                  </p:nvCxnSpPr>
                  <p:spPr>
                    <a:xfrm rot="5400000">
                      <a:off x="487259" y="5287433"/>
                      <a:ext cx="226152" cy="1803"/>
                    </a:xfrm>
                    <a:prstGeom prst="line">
                      <a:avLst/>
                    </a:prstGeom>
                    <a:ln w="41275">
                      <a:noFill/>
                    </a:ln>
                  </p:spPr>
                  <p:style>
                    <a:lnRef idx="1">
                      <a:schemeClr val="accent1"/>
                    </a:lnRef>
                    <a:fillRef idx="0">
                      <a:schemeClr val="accent1"/>
                    </a:fillRef>
                    <a:effectRef idx="0">
                      <a:schemeClr val="accent1"/>
                    </a:effectRef>
                    <a:fontRef idx="minor">
                      <a:schemeClr val="tx1"/>
                    </a:fontRef>
                  </p:style>
                </p:cxnSp>
              </p:grpSp>
              <p:cxnSp>
                <p:nvCxnSpPr>
                  <p:cNvPr id="27" name="Straight Connector 26"/>
                  <p:cNvCxnSpPr/>
                  <p:nvPr/>
                </p:nvCxnSpPr>
                <p:spPr>
                  <a:xfrm rot="11486297">
                    <a:off x="1334899" y="5104928"/>
                    <a:ext cx="137501" cy="39684"/>
                  </a:xfrm>
                  <a:prstGeom prst="line">
                    <a:avLst/>
                  </a:prstGeom>
                  <a:ln w="41275">
                    <a:solidFill>
                      <a:schemeClr val="bg1"/>
                    </a:solidFill>
                  </a:ln>
                  <a:effectLst/>
                </p:spPr>
                <p:style>
                  <a:lnRef idx="1">
                    <a:schemeClr val="accent1"/>
                  </a:lnRef>
                  <a:fillRef idx="0">
                    <a:schemeClr val="accent1"/>
                  </a:fillRef>
                  <a:effectRef idx="0">
                    <a:schemeClr val="accent1"/>
                  </a:effectRef>
                  <a:fontRef idx="minor">
                    <a:schemeClr val="tx1"/>
                  </a:fontRef>
                </p:style>
              </p:cxnSp>
            </p:grpSp>
            <p:sp>
              <p:nvSpPr>
                <p:cNvPr id="25" name="Text Box 8"/>
                <p:cNvSpPr txBox="1">
                  <a:spLocks noChangeArrowheads="1"/>
                </p:cNvSpPr>
                <p:nvPr/>
              </p:nvSpPr>
              <p:spPr bwMode="auto">
                <a:xfrm>
                  <a:off x="813655" y="5562310"/>
                  <a:ext cx="300967" cy="305861"/>
                </a:xfrm>
                <a:prstGeom prst="rect">
                  <a:avLst/>
                </a:prstGeom>
                <a:noFill/>
                <a:ln w="9525">
                  <a:noFill/>
                  <a:miter lim="800000"/>
                  <a:headEnd/>
                  <a:tailEnd/>
                </a:ln>
                <a:effectLst>
                  <a:outerShdw blurRad="12700" dist="12700" dir="2700000" algn="tl" rotWithShape="0">
                    <a:prstClr val="black"/>
                  </a:outerShdw>
                </a:effectLst>
              </p:spPr>
              <p:txBody>
                <a:bodyPr>
                  <a:spAutoFit/>
                </a:bodyPr>
                <a:lstStyle/>
                <a:p>
                  <a:pPr>
                    <a:defRPr/>
                  </a:pPr>
                  <a:r>
                    <a:rPr lang="en-US" sz="1400" b="1" dirty="0">
                      <a:solidFill>
                        <a:schemeClr val="bg1">
                          <a:lumMod val="95000"/>
                        </a:schemeClr>
                      </a:solidFill>
                      <a:latin typeface="Monotype Corsiva" pitchFamily="66" charset="0"/>
                      <a:cs typeface="+mn-cs"/>
                    </a:rPr>
                    <a:t>N</a:t>
                  </a:r>
                </a:p>
              </p:txBody>
            </p:sp>
          </p:grpSp>
          <p:cxnSp>
            <p:nvCxnSpPr>
              <p:cNvPr id="39" name="Straight Connector 38"/>
              <p:cNvCxnSpPr/>
              <p:nvPr/>
            </p:nvCxnSpPr>
            <p:spPr bwMode="auto">
              <a:xfrm>
                <a:off x="3751623" y="3003380"/>
                <a:ext cx="1221667" cy="728241"/>
              </a:xfrm>
              <a:prstGeom prst="line">
                <a:avLst/>
              </a:prstGeom>
              <a:ln w="28575">
                <a:solidFill>
                  <a:srgbClr val="FF3300"/>
                </a:solidFill>
              </a:ln>
            </p:spPr>
            <p:style>
              <a:lnRef idx="1">
                <a:schemeClr val="accent1"/>
              </a:lnRef>
              <a:fillRef idx="0">
                <a:schemeClr val="accent1"/>
              </a:fillRef>
              <a:effectRef idx="0">
                <a:schemeClr val="accent1"/>
              </a:effectRef>
              <a:fontRef idx="minor">
                <a:schemeClr val="tx1"/>
              </a:fontRef>
            </p:style>
          </p:cxnSp>
        </p:grpSp>
        <p:sp>
          <p:nvSpPr>
            <p:cNvPr id="8197" name="TextBox 17"/>
            <p:cNvSpPr txBox="1">
              <a:spLocks noChangeArrowheads="1"/>
            </p:cNvSpPr>
            <p:nvPr/>
          </p:nvSpPr>
          <p:spPr bwMode="auto">
            <a:xfrm>
              <a:off x="588071" y="5980963"/>
              <a:ext cx="1147148" cy="250928"/>
            </a:xfrm>
            <a:prstGeom prst="rect">
              <a:avLst/>
            </a:prstGeom>
            <a:noFill/>
            <a:ln w="9525">
              <a:noFill/>
              <a:miter lim="800000"/>
              <a:headEnd/>
              <a:tailEnd/>
            </a:ln>
          </p:spPr>
          <p:txBody>
            <a:bodyPr wrap="none">
              <a:spAutoFit/>
            </a:bodyPr>
            <a:lstStyle/>
            <a:p>
              <a:pPr algn="r"/>
              <a:r>
                <a:rPr lang="en-US" sz="1000"/>
                <a:t>ISS018-E-14908</a:t>
              </a:r>
            </a:p>
          </p:txBody>
        </p:sp>
        <p:sp>
          <p:nvSpPr>
            <p:cNvPr id="8198" name="TextBox 17"/>
            <p:cNvSpPr txBox="1">
              <a:spLocks noChangeArrowheads="1"/>
            </p:cNvSpPr>
            <p:nvPr/>
          </p:nvSpPr>
          <p:spPr bwMode="auto">
            <a:xfrm>
              <a:off x="6661027" y="5990530"/>
              <a:ext cx="1949573" cy="400110"/>
            </a:xfrm>
            <a:prstGeom prst="rect">
              <a:avLst/>
            </a:prstGeom>
            <a:noFill/>
            <a:ln w="9525">
              <a:noFill/>
              <a:miter lim="800000"/>
              <a:headEnd/>
              <a:tailEnd/>
            </a:ln>
          </p:spPr>
          <p:txBody>
            <a:bodyPr wrap="none">
              <a:spAutoFit/>
            </a:bodyPr>
            <a:lstStyle/>
            <a:p>
              <a:pPr algn="r"/>
              <a:r>
                <a:rPr lang="en-US" sz="1000"/>
                <a:t>Red line  ≈ 1.9 km</a:t>
              </a:r>
            </a:p>
            <a:p>
              <a:pPr algn="r"/>
              <a:r>
                <a:rPr lang="en-US" sz="1000"/>
                <a:t>Blue Marble Matches Image #7</a:t>
              </a:r>
            </a:p>
          </p:txBody>
        </p:sp>
      </p:grpSp>
      <p:sp>
        <p:nvSpPr>
          <p:cNvPr id="8195" name="TextBox 19"/>
          <p:cNvSpPr txBox="1">
            <a:spLocks noChangeArrowheads="1"/>
          </p:cNvSpPr>
          <p:nvPr/>
        </p:nvSpPr>
        <p:spPr bwMode="auto">
          <a:xfrm>
            <a:off x="2324100" y="554038"/>
            <a:ext cx="4495800" cy="338137"/>
          </a:xfrm>
          <a:prstGeom prst="rect">
            <a:avLst/>
          </a:prstGeom>
          <a:noFill/>
          <a:ln w="9525">
            <a:noFill/>
            <a:miter lim="800000"/>
            <a:headEnd/>
            <a:tailEnd/>
          </a:ln>
        </p:spPr>
        <p:txBody>
          <a:bodyPr>
            <a:spAutoFit/>
          </a:bodyPr>
          <a:lstStyle/>
          <a:p>
            <a:pPr algn="ctr"/>
            <a:r>
              <a:rPr lang="en-US" sz="1600" b="1" i="1"/>
              <a:t>EARTH:  Tenoumer Crater (Mauritania)</a:t>
            </a:r>
          </a:p>
        </p:txBody>
      </p:sp>
      <p:sp>
        <p:nvSpPr>
          <p:cNvPr id="17" name="TextBox 16"/>
          <p:cNvSpPr txBox="1"/>
          <p:nvPr/>
        </p:nvSpPr>
        <p:spPr>
          <a:xfrm>
            <a:off x="0" y="0"/>
            <a:ext cx="2342308" cy="923330"/>
          </a:xfrm>
          <a:prstGeom prst="rect">
            <a:avLst/>
          </a:prstGeom>
          <a:solidFill>
            <a:srgbClr val="FFFF99"/>
          </a:solidFill>
          <a:ln>
            <a:solidFill>
              <a:schemeClr val="tx1"/>
            </a:solidFill>
          </a:ln>
        </p:spPr>
        <p:txBody>
          <a:bodyPr wrap="none" rtlCol="0">
            <a:spAutoFit/>
          </a:bodyPr>
          <a:lstStyle/>
          <a:p>
            <a:pPr>
              <a:buFont typeface="Arial" pitchFamily="34" charset="0"/>
              <a:buChar char="•"/>
            </a:pPr>
            <a:r>
              <a:rPr lang="en-US" dirty="0" smtClean="0"/>
              <a:t>Diameter?</a:t>
            </a:r>
          </a:p>
          <a:p>
            <a:pPr>
              <a:buFont typeface="Arial" pitchFamily="34" charset="0"/>
              <a:buChar char="•"/>
            </a:pPr>
            <a:r>
              <a:rPr lang="en-US" dirty="0" smtClean="0"/>
              <a:t>Simple or Complex?</a:t>
            </a:r>
          </a:p>
          <a:p>
            <a:pPr>
              <a:buFont typeface="Arial" pitchFamily="34" charset="0"/>
              <a:buChar char="•"/>
            </a:pPr>
            <a:r>
              <a:rPr lang="en-US" dirty="0" smtClean="0"/>
              <a:t>Classification?</a:t>
            </a:r>
            <a:endParaRPr lang="en-US"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564932" y="159472"/>
            <a:ext cx="7848600" cy="799596"/>
          </a:xfrm>
          <a:prstGeom prst="rect">
            <a:avLst/>
          </a:prstGeom>
        </p:spPr>
        <p:txBody>
          <a:bodyPr/>
          <a:lstStyle/>
          <a:p>
            <a:pPr algn="ctr" eaLnBrk="0" hangingPunct="0">
              <a:defRPr/>
            </a:pPr>
            <a:r>
              <a:rPr lang="en-US" sz="4000" b="1" dirty="0" smtClean="0">
                <a:solidFill>
                  <a:srgbClr val="C00000"/>
                </a:solidFill>
                <a:latin typeface="Arial" pitchFamily="34" charset="0"/>
                <a:ea typeface="+mj-ea"/>
                <a:cs typeface="Arial" pitchFamily="34" charset="0"/>
              </a:rPr>
              <a:t>Step 5:  Collect &amp; Compile Data</a:t>
            </a:r>
          </a:p>
        </p:txBody>
      </p:sp>
      <p:grpSp>
        <p:nvGrpSpPr>
          <p:cNvPr id="11" name="Group 10"/>
          <p:cNvGrpSpPr/>
          <p:nvPr/>
        </p:nvGrpSpPr>
        <p:grpSpPr>
          <a:xfrm>
            <a:off x="-10019" y="1066800"/>
            <a:ext cx="9173269" cy="5017788"/>
            <a:chOff x="-29269" y="1289785"/>
            <a:chExt cx="9173269" cy="5017788"/>
          </a:xfrm>
        </p:grpSpPr>
        <p:pic>
          <p:nvPicPr>
            <p:cNvPr id="12" name="Picture 2" descr="C:\Users\pgraff\Documents\CRATER_COMPARISONS\CraterComparisons_4_30_13\WikiImages\8_15_13\DATA_TABLE_8_1_13_Final.png"/>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t="2248" b="20909"/>
            <a:stretch/>
          </p:blipFill>
          <p:spPr bwMode="auto">
            <a:xfrm>
              <a:off x="-29269" y="1289785"/>
              <a:ext cx="9173269" cy="5017788"/>
            </a:xfrm>
            <a:prstGeom prst="rect">
              <a:avLst/>
            </a:prstGeom>
            <a:noFill/>
            <a:extLst>
              <a:ext uri="{909E8E84-426E-40DD-AFC4-6F175D3DCCD1}">
                <a14:hiddenFill xmlns:a14="http://schemas.microsoft.com/office/drawing/2010/main" xmlns="">
                  <a:solidFill>
                    <a:srgbClr val="FFFFFF"/>
                  </a:solidFill>
                </a14:hiddenFill>
              </a:ext>
            </a:extLst>
          </p:spPr>
        </p:pic>
        <p:sp>
          <p:nvSpPr>
            <p:cNvPr id="13" name="Rectangle 12"/>
            <p:cNvSpPr/>
            <p:nvPr/>
          </p:nvSpPr>
          <p:spPr>
            <a:xfrm>
              <a:off x="47298" y="2209800"/>
              <a:ext cx="8991600" cy="762000"/>
            </a:xfrm>
            <a:prstGeom prst="rect">
              <a:avLst/>
            </a:prstGeom>
            <a:noFill/>
            <a:ln w="76200">
              <a:solidFill>
                <a:srgbClr val="0000FF"/>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 name="TextBox 5"/>
          <p:cNvSpPr txBox="1"/>
          <p:nvPr/>
        </p:nvSpPr>
        <p:spPr>
          <a:xfrm>
            <a:off x="1237489" y="6114288"/>
            <a:ext cx="6400799" cy="646331"/>
          </a:xfrm>
          <a:prstGeom prst="rect">
            <a:avLst/>
          </a:prstGeom>
          <a:solidFill>
            <a:srgbClr val="FFFF00"/>
          </a:solidFill>
          <a:ln>
            <a:solidFill>
              <a:schemeClr val="tx1"/>
            </a:solidFill>
          </a:ln>
        </p:spPr>
        <p:txBody>
          <a:bodyPr wrap="square" rtlCol="0">
            <a:spAutoFit/>
          </a:bodyPr>
          <a:lstStyle/>
          <a:p>
            <a:pPr algn="ctr"/>
            <a:r>
              <a:rPr lang="en-US" dirty="0" smtClean="0"/>
              <a:t>Update any information listed here to match your observations and findings. </a:t>
            </a:r>
            <a:endParaRPr lang="en-US" dirty="0"/>
          </a:p>
        </p:txBody>
      </p:sp>
    </p:spTree>
    <p:extLst>
      <p:ext uri="{BB962C8B-B14F-4D97-AF65-F5344CB8AC3E}">
        <p14:creationId xmlns:p14="http://schemas.microsoft.com/office/powerpoint/2010/main" xmlns="" val="208190241"/>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2"/>
          <p:cNvGrpSpPr>
            <a:grpSpLocks/>
          </p:cNvGrpSpPr>
          <p:nvPr/>
        </p:nvGrpSpPr>
        <p:grpSpPr bwMode="auto">
          <a:xfrm>
            <a:off x="627063" y="1063625"/>
            <a:ext cx="7889875" cy="5641975"/>
            <a:chOff x="627639" y="904038"/>
            <a:chExt cx="7888723" cy="5641848"/>
          </a:xfrm>
        </p:grpSpPr>
        <p:grpSp>
          <p:nvGrpSpPr>
            <p:cNvPr id="4" name="Group 1"/>
            <p:cNvGrpSpPr>
              <a:grpSpLocks/>
            </p:cNvGrpSpPr>
            <p:nvPr/>
          </p:nvGrpSpPr>
          <p:grpSpPr bwMode="auto">
            <a:xfrm>
              <a:off x="627639" y="904038"/>
              <a:ext cx="7888723" cy="5615897"/>
              <a:chOff x="914400" y="912377"/>
              <a:chExt cx="6980018" cy="5017442"/>
            </a:xfrm>
          </p:grpSpPr>
          <p:grpSp>
            <p:nvGrpSpPr>
              <p:cNvPr id="6" name="Group 5"/>
              <p:cNvGrpSpPr>
                <a:grpSpLocks/>
              </p:cNvGrpSpPr>
              <p:nvPr/>
            </p:nvGrpSpPr>
            <p:grpSpPr bwMode="auto">
              <a:xfrm>
                <a:off x="914400" y="912377"/>
                <a:ext cx="6980018" cy="4802623"/>
                <a:chOff x="914400" y="912377"/>
                <a:chExt cx="6980018" cy="4802623"/>
              </a:xfrm>
            </p:grpSpPr>
            <p:pic>
              <p:nvPicPr>
                <p:cNvPr id="8" name="Picture 2" descr="moonimage1cut.jpg"/>
                <p:cNvPicPr>
                  <a:picLocks noChangeAspect="1"/>
                </p:cNvPicPr>
                <p:nvPr/>
              </p:nvPicPr>
              <p:blipFill>
                <a:blip r:embed="rId2" cstate="print"/>
                <a:srcRect/>
                <a:stretch>
                  <a:fillRect/>
                </a:stretch>
              </p:blipFill>
              <p:spPr bwMode="auto">
                <a:xfrm>
                  <a:off x="914400" y="912377"/>
                  <a:ext cx="6980018" cy="4802623"/>
                </a:xfrm>
                <a:prstGeom prst="rect">
                  <a:avLst/>
                </a:prstGeom>
                <a:noFill/>
                <a:ln w="9525">
                  <a:noFill/>
                  <a:miter lim="800000"/>
                  <a:headEnd/>
                  <a:tailEnd/>
                </a:ln>
              </p:spPr>
            </p:pic>
            <p:cxnSp>
              <p:nvCxnSpPr>
                <p:cNvPr id="9" name="Straight Connector 8"/>
                <p:cNvCxnSpPr/>
                <p:nvPr/>
              </p:nvCxnSpPr>
              <p:spPr>
                <a:xfrm>
                  <a:off x="1175624" y="5374340"/>
                  <a:ext cx="1238707"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TextBox 6"/>
                <p:cNvSpPr txBox="1">
                  <a:spLocks noChangeArrowheads="1"/>
                </p:cNvSpPr>
                <p:nvPr/>
              </p:nvSpPr>
              <p:spPr bwMode="auto">
                <a:xfrm>
                  <a:off x="1438252" y="5076916"/>
                  <a:ext cx="704039" cy="338554"/>
                </a:xfrm>
                <a:prstGeom prst="rect">
                  <a:avLst/>
                </a:prstGeom>
                <a:noFill/>
                <a:ln w="9525">
                  <a:noFill/>
                  <a:miter lim="800000"/>
                  <a:headEnd/>
                  <a:tailEnd/>
                </a:ln>
              </p:spPr>
              <p:txBody>
                <a:bodyPr wrap="none">
                  <a:spAutoFit/>
                </a:bodyPr>
                <a:lstStyle/>
                <a:p>
                  <a:r>
                    <a:rPr lang="en-US" sz="1600" b="1" dirty="0"/>
                    <a:t>25 km</a:t>
                  </a:r>
                </a:p>
              </p:txBody>
            </p:sp>
            <p:grpSp>
              <p:nvGrpSpPr>
                <p:cNvPr id="11" name="Group 10"/>
                <p:cNvGrpSpPr>
                  <a:grpSpLocks/>
                </p:cNvGrpSpPr>
                <p:nvPr/>
              </p:nvGrpSpPr>
              <p:grpSpPr bwMode="auto">
                <a:xfrm>
                  <a:off x="990600" y="1066800"/>
                  <a:ext cx="301625" cy="614363"/>
                  <a:chOff x="2549218" y="5772881"/>
                  <a:chExt cx="301630" cy="614054"/>
                </a:xfrm>
              </p:grpSpPr>
              <p:grpSp>
                <p:nvGrpSpPr>
                  <p:cNvPr id="12" name="Group 11"/>
                  <p:cNvGrpSpPr>
                    <a:grpSpLocks/>
                  </p:cNvGrpSpPr>
                  <p:nvPr/>
                </p:nvGrpSpPr>
                <p:grpSpPr bwMode="auto">
                  <a:xfrm rot="-6937624">
                    <a:off x="2439591" y="5977439"/>
                    <a:ext cx="614054" cy="204937"/>
                    <a:chOff x="1219599" y="5105047"/>
                    <a:chExt cx="685008" cy="228602"/>
                  </a:xfrm>
                </p:grpSpPr>
                <p:grpSp>
                  <p:nvGrpSpPr>
                    <p:cNvPr id="14" name="Group 49"/>
                    <p:cNvGrpSpPr>
                      <a:grpSpLocks/>
                    </p:cNvGrpSpPr>
                    <p:nvPr/>
                  </p:nvGrpSpPr>
                  <p:grpSpPr bwMode="auto">
                    <a:xfrm rot="6981886">
                      <a:off x="1447801" y="4876845"/>
                      <a:ext cx="228602" cy="685006"/>
                      <a:chOff x="495304" y="4725194"/>
                      <a:chExt cx="228600" cy="685006"/>
                    </a:xfrm>
                  </p:grpSpPr>
                  <p:sp>
                    <p:nvSpPr>
                      <p:cNvPr id="16" name="Oval 12"/>
                      <p:cNvSpPr/>
                      <p:nvPr/>
                    </p:nvSpPr>
                    <p:spPr>
                      <a:xfrm>
                        <a:off x="495519" y="4951517"/>
                        <a:ext cx="228726" cy="229300"/>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cxnSp>
                    <p:nvCxnSpPr>
                      <p:cNvPr id="17" name="Straight Arrow Connector 16"/>
                      <p:cNvCxnSpPr/>
                      <p:nvPr/>
                    </p:nvCxnSpPr>
                    <p:spPr>
                      <a:xfrm rot="5400000" flipH="1" flipV="1">
                        <a:off x="483590" y="4828308"/>
                        <a:ext cx="229300" cy="1567"/>
                      </a:xfrm>
                      <a:prstGeom prst="straightConnector1">
                        <a:avLst/>
                      </a:prstGeom>
                      <a:ln w="41275">
                        <a:solidFill>
                          <a:schemeClr val="bg1"/>
                        </a:solidFill>
                        <a:tailEnd type="stealth" w="med" len="med"/>
                      </a:ln>
                      <a:effectLst/>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5400000">
                        <a:off x="505039" y="5280363"/>
                        <a:ext cx="226138" cy="1566"/>
                      </a:xfrm>
                      <a:prstGeom prst="line">
                        <a:avLst/>
                      </a:prstGeom>
                      <a:ln w="41275">
                        <a:noFill/>
                      </a:ln>
                    </p:spPr>
                    <p:style>
                      <a:lnRef idx="1">
                        <a:schemeClr val="accent1"/>
                      </a:lnRef>
                      <a:fillRef idx="0">
                        <a:schemeClr val="accent1"/>
                      </a:fillRef>
                      <a:effectRef idx="0">
                        <a:schemeClr val="accent1"/>
                      </a:effectRef>
                      <a:fontRef idx="minor">
                        <a:schemeClr val="tx1"/>
                      </a:fontRef>
                    </p:style>
                  </p:cxnSp>
                </p:grpSp>
                <p:cxnSp>
                  <p:nvCxnSpPr>
                    <p:cNvPr id="15" name="Straight Connector 14"/>
                    <p:cNvCxnSpPr/>
                    <p:nvPr/>
                  </p:nvCxnSpPr>
                  <p:spPr>
                    <a:xfrm rot="11486297">
                      <a:off x="1333073" y="5107728"/>
                      <a:ext cx="139162" cy="37599"/>
                    </a:xfrm>
                    <a:prstGeom prst="line">
                      <a:avLst/>
                    </a:prstGeom>
                    <a:ln w="41275">
                      <a:solidFill>
                        <a:schemeClr val="bg1"/>
                      </a:solidFill>
                    </a:ln>
                    <a:effectLst/>
                  </p:spPr>
                  <p:style>
                    <a:lnRef idx="1">
                      <a:schemeClr val="accent1"/>
                    </a:lnRef>
                    <a:fillRef idx="0">
                      <a:schemeClr val="accent1"/>
                    </a:fillRef>
                    <a:effectRef idx="0">
                      <a:schemeClr val="accent1"/>
                    </a:effectRef>
                    <a:fontRef idx="minor">
                      <a:schemeClr val="tx1"/>
                    </a:fontRef>
                  </p:style>
                </p:cxnSp>
              </p:grpSp>
              <p:sp>
                <p:nvSpPr>
                  <p:cNvPr id="13" name="Text Box 8"/>
                  <p:cNvSpPr txBox="1">
                    <a:spLocks noChangeArrowheads="1"/>
                  </p:cNvSpPr>
                  <p:nvPr/>
                </p:nvSpPr>
                <p:spPr bwMode="auto">
                  <a:xfrm>
                    <a:off x="2548857" y="5934656"/>
                    <a:ext cx="301957" cy="307616"/>
                  </a:xfrm>
                  <a:prstGeom prst="rect">
                    <a:avLst/>
                  </a:prstGeom>
                  <a:noFill/>
                  <a:ln w="9525">
                    <a:noFill/>
                    <a:miter lim="800000"/>
                    <a:headEnd/>
                    <a:tailEnd/>
                  </a:ln>
                  <a:effectLst>
                    <a:outerShdw blurRad="12700" dist="12700" dir="2700000" algn="tl" rotWithShape="0">
                      <a:prstClr val="black"/>
                    </a:outerShdw>
                  </a:effectLst>
                </p:spPr>
                <p:txBody>
                  <a:bodyPr>
                    <a:spAutoFit/>
                  </a:bodyPr>
                  <a:lstStyle/>
                  <a:p>
                    <a:pPr>
                      <a:defRPr/>
                    </a:pPr>
                    <a:r>
                      <a:rPr lang="en-US" sz="1400" b="1" dirty="0">
                        <a:solidFill>
                          <a:schemeClr val="bg1">
                            <a:lumMod val="95000"/>
                          </a:schemeClr>
                        </a:solidFill>
                        <a:latin typeface="Monotype Corsiva" pitchFamily="66" charset="0"/>
                        <a:cs typeface="+mn-cs"/>
                      </a:rPr>
                      <a:t>N</a:t>
                    </a:r>
                  </a:p>
                </p:txBody>
              </p:sp>
            </p:grpSp>
          </p:grpSp>
          <p:sp>
            <p:nvSpPr>
              <p:cNvPr id="7" name="TextBox 7"/>
              <p:cNvSpPr txBox="1">
                <a:spLocks noChangeArrowheads="1"/>
              </p:cNvSpPr>
              <p:nvPr/>
            </p:nvSpPr>
            <p:spPr bwMode="auto">
              <a:xfrm>
                <a:off x="924888" y="5715000"/>
                <a:ext cx="877179" cy="214819"/>
              </a:xfrm>
              <a:prstGeom prst="rect">
                <a:avLst/>
              </a:prstGeom>
              <a:noFill/>
              <a:ln w="9525">
                <a:noFill/>
                <a:miter lim="800000"/>
                <a:headEnd/>
                <a:tailEnd/>
              </a:ln>
            </p:spPr>
            <p:txBody>
              <a:bodyPr wrap="none">
                <a:spAutoFit/>
              </a:bodyPr>
              <a:lstStyle/>
              <a:p>
                <a:r>
                  <a:rPr lang="en-US" sz="1000"/>
                  <a:t>AS12-50-7438</a:t>
                </a:r>
              </a:p>
            </p:txBody>
          </p:sp>
        </p:grpSp>
        <p:sp>
          <p:nvSpPr>
            <p:cNvPr id="5" name="TextBox 17"/>
            <p:cNvSpPr txBox="1">
              <a:spLocks noChangeArrowheads="1"/>
            </p:cNvSpPr>
            <p:nvPr/>
          </p:nvSpPr>
          <p:spPr bwMode="auto">
            <a:xfrm>
              <a:off x="6498692" y="6294328"/>
              <a:ext cx="2011245" cy="251558"/>
            </a:xfrm>
            <a:prstGeom prst="rect">
              <a:avLst/>
            </a:prstGeom>
            <a:noFill/>
            <a:ln w="9525">
              <a:noFill/>
              <a:miter lim="800000"/>
              <a:headEnd/>
              <a:tailEnd/>
            </a:ln>
          </p:spPr>
          <p:txBody>
            <a:bodyPr wrap="none">
              <a:spAutoFit/>
            </a:bodyPr>
            <a:lstStyle/>
            <a:p>
              <a:pPr algn="r"/>
              <a:r>
                <a:rPr lang="en-US" sz="1000"/>
                <a:t>Blue Marble Matches Image #1</a:t>
              </a:r>
            </a:p>
          </p:txBody>
        </p:sp>
      </p:grpSp>
      <p:sp>
        <p:nvSpPr>
          <p:cNvPr id="19" name="TextBox 21"/>
          <p:cNvSpPr txBox="1">
            <a:spLocks noChangeArrowheads="1"/>
          </p:cNvSpPr>
          <p:nvPr/>
        </p:nvSpPr>
        <p:spPr bwMode="auto">
          <a:xfrm>
            <a:off x="2324100" y="715962"/>
            <a:ext cx="4495800" cy="338138"/>
          </a:xfrm>
          <a:prstGeom prst="rect">
            <a:avLst/>
          </a:prstGeom>
          <a:noFill/>
          <a:ln w="9525">
            <a:noFill/>
            <a:miter lim="800000"/>
            <a:headEnd/>
            <a:tailEnd/>
          </a:ln>
        </p:spPr>
        <p:txBody>
          <a:bodyPr>
            <a:spAutoFit/>
          </a:bodyPr>
          <a:lstStyle/>
          <a:p>
            <a:pPr algn="ctr"/>
            <a:r>
              <a:rPr lang="en-US" sz="1600" b="1" i="1"/>
              <a:t>EARTH’S MOON</a:t>
            </a:r>
          </a:p>
        </p:txBody>
      </p:sp>
      <p:sp>
        <p:nvSpPr>
          <p:cNvPr id="20" name="TextBox 19"/>
          <p:cNvSpPr txBox="1"/>
          <p:nvPr/>
        </p:nvSpPr>
        <p:spPr>
          <a:xfrm>
            <a:off x="0" y="0"/>
            <a:ext cx="8289449" cy="646331"/>
          </a:xfrm>
          <a:prstGeom prst="rect">
            <a:avLst/>
          </a:prstGeom>
          <a:solidFill>
            <a:srgbClr val="FFFF00"/>
          </a:solidFill>
          <a:ln>
            <a:solidFill>
              <a:schemeClr val="tx1"/>
            </a:solidFill>
          </a:ln>
        </p:spPr>
        <p:txBody>
          <a:bodyPr wrap="none" rtlCol="0">
            <a:spAutoFit/>
          </a:bodyPr>
          <a:lstStyle/>
          <a:p>
            <a:r>
              <a:rPr lang="en-US" dirty="0" smtClean="0"/>
              <a:t>Some images will have </a:t>
            </a:r>
            <a:r>
              <a:rPr lang="en-US" b="1" dirty="0" smtClean="0"/>
              <a:t>more than 1 crater</a:t>
            </a:r>
            <a:r>
              <a:rPr lang="en-US" dirty="0" smtClean="0"/>
              <a:t> that you can log on your data table.</a:t>
            </a:r>
          </a:p>
          <a:p>
            <a:r>
              <a:rPr lang="en-US" dirty="0" smtClean="0"/>
              <a:t>How many craters can you see in this image?  How should you deal with this?</a:t>
            </a: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21"/>
          <p:cNvSpPr txBox="1">
            <a:spLocks noChangeArrowheads="1"/>
          </p:cNvSpPr>
          <p:nvPr/>
        </p:nvSpPr>
        <p:spPr bwMode="auto">
          <a:xfrm>
            <a:off x="2324100" y="792162"/>
            <a:ext cx="4495800" cy="338138"/>
          </a:xfrm>
          <a:prstGeom prst="rect">
            <a:avLst/>
          </a:prstGeom>
          <a:noFill/>
          <a:ln w="9525">
            <a:noFill/>
            <a:miter lim="800000"/>
            <a:headEnd/>
            <a:tailEnd/>
          </a:ln>
        </p:spPr>
        <p:txBody>
          <a:bodyPr>
            <a:spAutoFit/>
          </a:bodyPr>
          <a:lstStyle/>
          <a:p>
            <a:pPr algn="ctr"/>
            <a:r>
              <a:rPr lang="en-US" sz="1600" b="1" i="1"/>
              <a:t>EARTH’S MOON</a:t>
            </a:r>
          </a:p>
        </p:txBody>
      </p:sp>
      <p:grpSp>
        <p:nvGrpSpPr>
          <p:cNvPr id="29" name="Group 28"/>
          <p:cNvGrpSpPr/>
          <p:nvPr/>
        </p:nvGrpSpPr>
        <p:grpSpPr>
          <a:xfrm>
            <a:off x="627063" y="1139825"/>
            <a:ext cx="7889875" cy="5641975"/>
            <a:chOff x="627063" y="1139825"/>
            <a:chExt cx="7889875" cy="5641975"/>
          </a:xfrm>
        </p:grpSpPr>
        <p:grpSp>
          <p:nvGrpSpPr>
            <p:cNvPr id="2" name="Group 22"/>
            <p:cNvGrpSpPr>
              <a:grpSpLocks/>
            </p:cNvGrpSpPr>
            <p:nvPr/>
          </p:nvGrpSpPr>
          <p:grpSpPr bwMode="auto">
            <a:xfrm>
              <a:off x="627063" y="1139825"/>
              <a:ext cx="7889875" cy="5641975"/>
              <a:chOff x="627639" y="904038"/>
              <a:chExt cx="7888723" cy="5641848"/>
            </a:xfrm>
          </p:grpSpPr>
          <p:grpSp>
            <p:nvGrpSpPr>
              <p:cNvPr id="3" name="Group 1"/>
              <p:cNvGrpSpPr>
                <a:grpSpLocks/>
              </p:cNvGrpSpPr>
              <p:nvPr/>
            </p:nvGrpSpPr>
            <p:grpSpPr bwMode="auto">
              <a:xfrm>
                <a:off x="627639" y="904038"/>
                <a:ext cx="7888723" cy="5615897"/>
                <a:chOff x="914400" y="912377"/>
                <a:chExt cx="6980018" cy="5017442"/>
              </a:xfrm>
            </p:grpSpPr>
            <p:grpSp>
              <p:nvGrpSpPr>
                <p:cNvPr id="4" name="Group 5"/>
                <p:cNvGrpSpPr>
                  <a:grpSpLocks/>
                </p:cNvGrpSpPr>
                <p:nvPr/>
              </p:nvGrpSpPr>
              <p:grpSpPr bwMode="auto">
                <a:xfrm>
                  <a:off x="914400" y="912377"/>
                  <a:ext cx="6980018" cy="4802623"/>
                  <a:chOff x="914400" y="912377"/>
                  <a:chExt cx="6980018" cy="4802623"/>
                </a:xfrm>
              </p:grpSpPr>
              <p:pic>
                <p:nvPicPr>
                  <p:cNvPr id="8" name="Picture 2" descr="moonimage1cut.jpg"/>
                  <p:cNvPicPr>
                    <a:picLocks noChangeAspect="1"/>
                  </p:cNvPicPr>
                  <p:nvPr/>
                </p:nvPicPr>
                <p:blipFill>
                  <a:blip r:embed="rId2" cstate="print"/>
                  <a:srcRect/>
                  <a:stretch>
                    <a:fillRect/>
                  </a:stretch>
                </p:blipFill>
                <p:spPr bwMode="auto">
                  <a:xfrm>
                    <a:off x="914400" y="912377"/>
                    <a:ext cx="6980018" cy="4802623"/>
                  </a:xfrm>
                  <a:prstGeom prst="rect">
                    <a:avLst/>
                  </a:prstGeom>
                  <a:noFill/>
                  <a:ln w="9525">
                    <a:noFill/>
                    <a:miter lim="800000"/>
                    <a:headEnd/>
                    <a:tailEnd/>
                  </a:ln>
                </p:spPr>
              </p:pic>
              <p:cxnSp>
                <p:nvCxnSpPr>
                  <p:cNvPr id="9" name="Straight Connector 8"/>
                  <p:cNvCxnSpPr/>
                  <p:nvPr/>
                </p:nvCxnSpPr>
                <p:spPr>
                  <a:xfrm>
                    <a:off x="1175624" y="5374340"/>
                    <a:ext cx="1238707"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TextBox 6"/>
                  <p:cNvSpPr txBox="1">
                    <a:spLocks noChangeArrowheads="1"/>
                  </p:cNvSpPr>
                  <p:nvPr/>
                </p:nvSpPr>
                <p:spPr bwMode="auto">
                  <a:xfrm>
                    <a:off x="1438252" y="5076916"/>
                    <a:ext cx="704039" cy="338554"/>
                  </a:xfrm>
                  <a:prstGeom prst="rect">
                    <a:avLst/>
                  </a:prstGeom>
                  <a:noFill/>
                  <a:ln w="9525">
                    <a:noFill/>
                    <a:miter lim="800000"/>
                    <a:headEnd/>
                    <a:tailEnd/>
                  </a:ln>
                </p:spPr>
                <p:txBody>
                  <a:bodyPr wrap="none">
                    <a:spAutoFit/>
                  </a:bodyPr>
                  <a:lstStyle/>
                  <a:p>
                    <a:r>
                      <a:rPr lang="en-US" sz="1600" b="1" dirty="0"/>
                      <a:t>25 km</a:t>
                    </a:r>
                  </a:p>
                </p:txBody>
              </p:sp>
              <p:grpSp>
                <p:nvGrpSpPr>
                  <p:cNvPr id="6" name="Group 10"/>
                  <p:cNvGrpSpPr>
                    <a:grpSpLocks/>
                  </p:cNvGrpSpPr>
                  <p:nvPr/>
                </p:nvGrpSpPr>
                <p:grpSpPr bwMode="auto">
                  <a:xfrm>
                    <a:off x="990600" y="1066800"/>
                    <a:ext cx="301625" cy="614363"/>
                    <a:chOff x="2549218" y="5772881"/>
                    <a:chExt cx="301630" cy="614054"/>
                  </a:xfrm>
                </p:grpSpPr>
                <p:grpSp>
                  <p:nvGrpSpPr>
                    <p:cNvPr id="11" name="Group 11"/>
                    <p:cNvGrpSpPr>
                      <a:grpSpLocks/>
                    </p:cNvGrpSpPr>
                    <p:nvPr/>
                  </p:nvGrpSpPr>
                  <p:grpSpPr bwMode="auto">
                    <a:xfrm rot="-6937624">
                      <a:off x="2439591" y="5977439"/>
                      <a:ext cx="614054" cy="204937"/>
                      <a:chOff x="1219599" y="5105047"/>
                      <a:chExt cx="685008" cy="228602"/>
                    </a:xfrm>
                  </p:grpSpPr>
                  <p:grpSp>
                    <p:nvGrpSpPr>
                      <p:cNvPr id="12" name="Group 49"/>
                      <p:cNvGrpSpPr>
                        <a:grpSpLocks/>
                      </p:cNvGrpSpPr>
                      <p:nvPr/>
                    </p:nvGrpSpPr>
                    <p:grpSpPr bwMode="auto">
                      <a:xfrm rot="6981886">
                        <a:off x="1447801" y="4876845"/>
                        <a:ext cx="228602" cy="685006"/>
                        <a:chOff x="495304" y="4725194"/>
                        <a:chExt cx="228600" cy="685006"/>
                      </a:xfrm>
                    </p:grpSpPr>
                    <p:sp>
                      <p:nvSpPr>
                        <p:cNvPr id="16" name="Oval 12"/>
                        <p:cNvSpPr/>
                        <p:nvPr/>
                      </p:nvSpPr>
                      <p:spPr>
                        <a:xfrm>
                          <a:off x="495519" y="4951517"/>
                          <a:ext cx="228726" cy="229300"/>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cxnSp>
                      <p:nvCxnSpPr>
                        <p:cNvPr id="17" name="Straight Arrow Connector 16"/>
                        <p:cNvCxnSpPr/>
                        <p:nvPr/>
                      </p:nvCxnSpPr>
                      <p:spPr>
                        <a:xfrm rot="5400000" flipH="1" flipV="1">
                          <a:off x="483590" y="4828308"/>
                          <a:ext cx="229300" cy="1567"/>
                        </a:xfrm>
                        <a:prstGeom prst="straightConnector1">
                          <a:avLst/>
                        </a:prstGeom>
                        <a:ln w="41275">
                          <a:solidFill>
                            <a:schemeClr val="bg1"/>
                          </a:solidFill>
                          <a:tailEnd type="stealth" w="med" len="med"/>
                        </a:ln>
                        <a:effectLst/>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5400000">
                          <a:off x="505039" y="5280363"/>
                          <a:ext cx="226138" cy="1566"/>
                        </a:xfrm>
                        <a:prstGeom prst="line">
                          <a:avLst/>
                        </a:prstGeom>
                        <a:ln w="41275">
                          <a:noFill/>
                        </a:ln>
                      </p:spPr>
                      <p:style>
                        <a:lnRef idx="1">
                          <a:schemeClr val="accent1"/>
                        </a:lnRef>
                        <a:fillRef idx="0">
                          <a:schemeClr val="accent1"/>
                        </a:fillRef>
                        <a:effectRef idx="0">
                          <a:schemeClr val="accent1"/>
                        </a:effectRef>
                        <a:fontRef idx="minor">
                          <a:schemeClr val="tx1"/>
                        </a:fontRef>
                      </p:style>
                    </p:cxnSp>
                  </p:grpSp>
                  <p:cxnSp>
                    <p:nvCxnSpPr>
                      <p:cNvPr id="15" name="Straight Connector 14"/>
                      <p:cNvCxnSpPr/>
                      <p:nvPr/>
                    </p:nvCxnSpPr>
                    <p:spPr>
                      <a:xfrm rot="11486297">
                        <a:off x="1333073" y="5107728"/>
                        <a:ext cx="139162" cy="37599"/>
                      </a:xfrm>
                      <a:prstGeom prst="line">
                        <a:avLst/>
                      </a:prstGeom>
                      <a:ln w="41275">
                        <a:solidFill>
                          <a:schemeClr val="bg1"/>
                        </a:solidFill>
                      </a:ln>
                      <a:effectLst/>
                    </p:spPr>
                    <p:style>
                      <a:lnRef idx="1">
                        <a:schemeClr val="accent1"/>
                      </a:lnRef>
                      <a:fillRef idx="0">
                        <a:schemeClr val="accent1"/>
                      </a:fillRef>
                      <a:effectRef idx="0">
                        <a:schemeClr val="accent1"/>
                      </a:effectRef>
                      <a:fontRef idx="minor">
                        <a:schemeClr val="tx1"/>
                      </a:fontRef>
                    </p:style>
                  </p:cxnSp>
                </p:grpSp>
                <p:sp>
                  <p:nvSpPr>
                    <p:cNvPr id="13" name="Text Box 8"/>
                    <p:cNvSpPr txBox="1">
                      <a:spLocks noChangeArrowheads="1"/>
                    </p:cNvSpPr>
                    <p:nvPr/>
                  </p:nvSpPr>
                  <p:spPr bwMode="auto">
                    <a:xfrm>
                      <a:off x="2548857" y="5934656"/>
                      <a:ext cx="301957" cy="307616"/>
                    </a:xfrm>
                    <a:prstGeom prst="rect">
                      <a:avLst/>
                    </a:prstGeom>
                    <a:noFill/>
                    <a:ln w="9525">
                      <a:noFill/>
                      <a:miter lim="800000"/>
                      <a:headEnd/>
                      <a:tailEnd/>
                    </a:ln>
                    <a:effectLst>
                      <a:outerShdw blurRad="12700" dist="12700" dir="2700000" algn="tl" rotWithShape="0">
                        <a:prstClr val="black"/>
                      </a:outerShdw>
                    </a:effectLst>
                  </p:spPr>
                  <p:txBody>
                    <a:bodyPr>
                      <a:spAutoFit/>
                    </a:bodyPr>
                    <a:lstStyle/>
                    <a:p>
                      <a:pPr>
                        <a:defRPr/>
                      </a:pPr>
                      <a:r>
                        <a:rPr lang="en-US" sz="1400" b="1" dirty="0">
                          <a:solidFill>
                            <a:schemeClr val="bg1">
                              <a:lumMod val="95000"/>
                            </a:schemeClr>
                          </a:solidFill>
                          <a:latin typeface="Monotype Corsiva" pitchFamily="66" charset="0"/>
                          <a:cs typeface="+mn-cs"/>
                        </a:rPr>
                        <a:t>N</a:t>
                      </a:r>
                    </a:p>
                  </p:txBody>
                </p:sp>
              </p:grpSp>
            </p:grpSp>
            <p:sp>
              <p:nvSpPr>
                <p:cNvPr id="7" name="TextBox 7"/>
                <p:cNvSpPr txBox="1">
                  <a:spLocks noChangeArrowheads="1"/>
                </p:cNvSpPr>
                <p:nvPr/>
              </p:nvSpPr>
              <p:spPr bwMode="auto">
                <a:xfrm>
                  <a:off x="924888" y="5715000"/>
                  <a:ext cx="877179" cy="214819"/>
                </a:xfrm>
                <a:prstGeom prst="rect">
                  <a:avLst/>
                </a:prstGeom>
                <a:noFill/>
                <a:ln w="9525">
                  <a:noFill/>
                  <a:miter lim="800000"/>
                  <a:headEnd/>
                  <a:tailEnd/>
                </a:ln>
              </p:spPr>
              <p:txBody>
                <a:bodyPr wrap="none">
                  <a:spAutoFit/>
                </a:bodyPr>
                <a:lstStyle/>
                <a:p>
                  <a:r>
                    <a:rPr lang="en-US" sz="1000"/>
                    <a:t>AS12-50-7438</a:t>
                  </a:r>
                </a:p>
              </p:txBody>
            </p:sp>
          </p:grpSp>
          <p:sp>
            <p:nvSpPr>
              <p:cNvPr id="5" name="TextBox 17"/>
              <p:cNvSpPr txBox="1">
                <a:spLocks noChangeArrowheads="1"/>
              </p:cNvSpPr>
              <p:nvPr/>
            </p:nvSpPr>
            <p:spPr bwMode="auto">
              <a:xfrm>
                <a:off x="6498692" y="6294328"/>
                <a:ext cx="2011245" cy="251558"/>
              </a:xfrm>
              <a:prstGeom prst="rect">
                <a:avLst/>
              </a:prstGeom>
              <a:noFill/>
              <a:ln w="9525">
                <a:noFill/>
                <a:miter lim="800000"/>
                <a:headEnd/>
                <a:tailEnd/>
              </a:ln>
            </p:spPr>
            <p:txBody>
              <a:bodyPr wrap="none">
                <a:spAutoFit/>
              </a:bodyPr>
              <a:lstStyle/>
              <a:p>
                <a:pPr algn="r"/>
                <a:r>
                  <a:rPr lang="en-US" sz="1000"/>
                  <a:t>Blue Marble Matches Image #1</a:t>
                </a:r>
              </a:p>
            </p:txBody>
          </p:sp>
        </p:grpSp>
        <p:sp>
          <p:nvSpPr>
            <p:cNvPr id="21" name="TextBox 20"/>
            <p:cNvSpPr txBox="1"/>
            <p:nvPr/>
          </p:nvSpPr>
          <p:spPr>
            <a:xfrm>
              <a:off x="5334000" y="3268054"/>
              <a:ext cx="338554" cy="369332"/>
            </a:xfrm>
            <a:prstGeom prst="rect">
              <a:avLst/>
            </a:prstGeom>
            <a:solidFill>
              <a:srgbClr val="FFFF00"/>
            </a:solidFill>
          </p:spPr>
          <p:txBody>
            <a:bodyPr wrap="none" rtlCol="0">
              <a:spAutoFit/>
            </a:bodyPr>
            <a:lstStyle/>
            <a:p>
              <a:r>
                <a:rPr lang="en-US" dirty="0" smtClean="0"/>
                <a:t>A</a:t>
              </a:r>
              <a:endParaRPr lang="en-US" dirty="0"/>
            </a:p>
          </p:txBody>
        </p:sp>
        <p:sp>
          <p:nvSpPr>
            <p:cNvPr id="22" name="TextBox 21"/>
            <p:cNvSpPr txBox="1"/>
            <p:nvPr/>
          </p:nvSpPr>
          <p:spPr>
            <a:xfrm>
              <a:off x="4123944" y="3713586"/>
              <a:ext cx="338554" cy="369332"/>
            </a:xfrm>
            <a:prstGeom prst="rect">
              <a:avLst/>
            </a:prstGeom>
            <a:solidFill>
              <a:srgbClr val="FFFF00"/>
            </a:solidFill>
          </p:spPr>
          <p:txBody>
            <a:bodyPr wrap="none" rtlCol="0">
              <a:spAutoFit/>
            </a:bodyPr>
            <a:lstStyle/>
            <a:p>
              <a:r>
                <a:rPr lang="en-US" dirty="0" smtClean="0"/>
                <a:t>B</a:t>
              </a:r>
              <a:endParaRPr lang="en-US" dirty="0"/>
            </a:p>
          </p:txBody>
        </p:sp>
        <p:sp>
          <p:nvSpPr>
            <p:cNvPr id="23" name="TextBox 22"/>
            <p:cNvSpPr txBox="1"/>
            <p:nvPr/>
          </p:nvSpPr>
          <p:spPr>
            <a:xfrm>
              <a:off x="3001422" y="3103986"/>
              <a:ext cx="351378" cy="369332"/>
            </a:xfrm>
            <a:prstGeom prst="rect">
              <a:avLst/>
            </a:prstGeom>
            <a:solidFill>
              <a:srgbClr val="FFFF00"/>
            </a:solidFill>
          </p:spPr>
          <p:txBody>
            <a:bodyPr wrap="none" rtlCol="0">
              <a:spAutoFit/>
            </a:bodyPr>
            <a:lstStyle/>
            <a:p>
              <a:r>
                <a:rPr lang="en-US" dirty="0" smtClean="0"/>
                <a:t>C</a:t>
              </a:r>
              <a:endParaRPr lang="en-US" dirty="0"/>
            </a:p>
          </p:txBody>
        </p:sp>
        <p:cxnSp>
          <p:nvCxnSpPr>
            <p:cNvPr id="25" name="Straight Arrow Connector 24"/>
            <p:cNvCxnSpPr>
              <a:stCxn id="21" idx="1"/>
            </p:cNvCxnSpPr>
            <p:nvPr/>
          </p:nvCxnSpPr>
          <p:spPr>
            <a:xfrm flipH="1" flipV="1">
              <a:off x="5139154" y="3332586"/>
              <a:ext cx="194846" cy="120134"/>
            </a:xfrm>
            <a:prstGeom prst="straightConnector1">
              <a:avLst/>
            </a:prstGeom>
            <a:ln w="25400">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flipH="1" flipV="1">
              <a:off x="3929098" y="3745852"/>
              <a:ext cx="194846" cy="120134"/>
            </a:xfrm>
            <a:prstGeom prst="straightConnector1">
              <a:avLst/>
            </a:prstGeom>
            <a:ln w="25400">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flipH="1" flipV="1">
              <a:off x="2819400" y="3103986"/>
              <a:ext cx="194846" cy="120134"/>
            </a:xfrm>
            <a:prstGeom prst="straightConnector1">
              <a:avLst/>
            </a:prstGeom>
            <a:ln w="25400">
              <a:solidFill>
                <a:srgbClr val="FFFF00"/>
              </a:solidFill>
              <a:tailEnd type="arrow"/>
            </a:ln>
          </p:spPr>
          <p:style>
            <a:lnRef idx="1">
              <a:schemeClr val="accent1"/>
            </a:lnRef>
            <a:fillRef idx="0">
              <a:schemeClr val="accent1"/>
            </a:fillRef>
            <a:effectRef idx="0">
              <a:schemeClr val="accent1"/>
            </a:effectRef>
            <a:fontRef idx="minor">
              <a:schemeClr val="tx1"/>
            </a:fontRef>
          </p:style>
        </p:cxnSp>
      </p:grpSp>
      <p:sp>
        <p:nvSpPr>
          <p:cNvPr id="20" name="TextBox 19"/>
          <p:cNvSpPr txBox="1"/>
          <p:nvPr/>
        </p:nvSpPr>
        <p:spPr>
          <a:xfrm>
            <a:off x="0" y="0"/>
            <a:ext cx="9144000" cy="2585323"/>
          </a:xfrm>
          <a:prstGeom prst="rect">
            <a:avLst/>
          </a:prstGeom>
          <a:solidFill>
            <a:srgbClr val="FFFF00"/>
          </a:solidFill>
          <a:ln>
            <a:solidFill>
              <a:schemeClr val="tx1"/>
            </a:solidFill>
          </a:ln>
        </p:spPr>
        <p:txBody>
          <a:bodyPr wrap="square" rtlCol="0">
            <a:spAutoFit/>
          </a:bodyPr>
          <a:lstStyle/>
          <a:p>
            <a:r>
              <a:rPr lang="en-US" b="1" dirty="0" smtClean="0"/>
              <a:t>Recommendations include:</a:t>
            </a:r>
          </a:p>
          <a:p>
            <a:pPr marL="457200" indent="-228600">
              <a:buFont typeface="+mj-lt"/>
              <a:buAutoNum type="arabicPeriod"/>
            </a:pPr>
            <a:r>
              <a:rPr lang="en-US" dirty="0" smtClean="0"/>
              <a:t>Identify/label craters (A</a:t>
            </a:r>
            <a:r>
              <a:rPr lang="en-US" dirty="0" smtClean="0"/>
              <a:t>, B, C, </a:t>
            </a:r>
            <a:r>
              <a:rPr lang="en-US" dirty="0" smtClean="0"/>
              <a:t>etc.) and separately log the data for </a:t>
            </a:r>
            <a:r>
              <a:rPr lang="en-US" u="sng" dirty="0" smtClean="0"/>
              <a:t>each</a:t>
            </a:r>
            <a:r>
              <a:rPr lang="en-US" dirty="0" smtClean="0"/>
              <a:t> crater on your data table.</a:t>
            </a:r>
          </a:p>
          <a:p>
            <a:pPr marL="228600"/>
            <a:r>
              <a:rPr lang="en-US" b="1" dirty="0" smtClean="0">
                <a:solidFill>
                  <a:srgbClr val="0000FF"/>
                </a:solidFill>
              </a:rPr>
              <a:t>    OR</a:t>
            </a:r>
            <a:endParaRPr lang="en-US" b="1" dirty="0" smtClean="0">
              <a:solidFill>
                <a:srgbClr val="0000FF"/>
              </a:solidFill>
            </a:endParaRPr>
          </a:p>
          <a:p>
            <a:pPr marL="457200" indent="-228600">
              <a:buFont typeface="+mj-lt"/>
              <a:buAutoNum type="arabicPeriod" startAt="2"/>
            </a:pPr>
            <a:r>
              <a:rPr lang="en-US" dirty="0" smtClean="0"/>
              <a:t>Consider logging data for two or three craters and include a comment in the notes section of your data table stating there are numerous other craters in the image.  </a:t>
            </a:r>
            <a:r>
              <a:rPr lang="en-US" b="1" i="1" u="sng" dirty="0" smtClean="0"/>
              <a:t>Example Note</a:t>
            </a:r>
            <a:r>
              <a:rPr lang="en-US" b="1" i="1" dirty="0" smtClean="0"/>
              <a:t>:  There were over 50 other impact craters visible in the image.  Most were very small (less than 5 km) and appeared to be preserved. </a:t>
            </a:r>
          </a:p>
          <a:p>
            <a:pPr marL="347663" indent="-119063"/>
            <a:r>
              <a:rPr lang="en-US" b="1" i="1" dirty="0" smtClean="0"/>
              <a:t> </a:t>
            </a:r>
            <a:r>
              <a:rPr lang="en-US" b="1" i="1" dirty="0" smtClean="0"/>
              <a:t>  </a:t>
            </a:r>
            <a:r>
              <a:rPr lang="en-US" dirty="0" smtClean="0"/>
              <a:t>(Remember, higher crater density = older surface.)</a:t>
            </a: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8"/>
          <p:cNvSpPr txBox="1">
            <a:spLocks/>
          </p:cNvSpPr>
          <p:nvPr/>
        </p:nvSpPr>
        <p:spPr bwMode="auto">
          <a:xfrm>
            <a:off x="152400" y="1371600"/>
            <a:ext cx="8915400" cy="4343400"/>
          </a:xfrm>
          <a:prstGeom prst="rect">
            <a:avLst/>
          </a:prstGeom>
          <a:noFill/>
          <a:ln w="9525">
            <a:noFill/>
            <a:miter lim="800000"/>
            <a:headEnd/>
            <a:tailEnd/>
          </a:ln>
        </p:spPr>
        <p:txBody>
          <a:bodyPr/>
          <a:lstStyle/>
          <a:p>
            <a:r>
              <a:rPr lang="en-US" sz="2000" b="1" dirty="0" smtClean="0"/>
              <a:t>Goal:  </a:t>
            </a:r>
            <a:r>
              <a:rPr lang="en-US" sz="2000" dirty="0" smtClean="0"/>
              <a:t>To introduce </a:t>
            </a:r>
            <a:r>
              <a:rPr lang="en-US" sz="2000" dirty="0" smtClean="0"/>
              <a:t>students to the process of science through the completion of a structured mini-research investigation focusing on impact craters on Earth and other planetary worlds. </a:t>
            </a:r>
          </a:p>
          <a:p>
            <a:endParaRPr lang="en-US" sz="1400" dirty="0" smtClean="0"/>
          </a:p>
          <a:p>
            <a:pPr marL="228600" indent="-228600">
              <a:buFont typeface="Wingdings" pitchFamily="2" charset="2"/>
              <a:buChar char="v"/>
            </a:pPr>
            <a:r>
              <a:rPr lang="en-US" sz="2000" b="1" dirty="0" smtClean="0">
                <a:solidFill>
                  <a:srgbClr val="C00000"/>
                </a:solidFill>
              </a:rPr>
              <a:t>Parts 1 through 4: </a:t>
            </a:r>
          </a:p>
          <a:p>
            <a:pPr marL="741363" lvl="1" indent="-284163"/>
            <a:r>
              <a:rPr lang="en-US" sz="2000" dirty="0" smtClean="0"/>
              <a:t>A) Informally introduces students to Steps 1-3 of the process of science; </a:t>
            </a:r>
          </a:p>
          <a:p>
            <a:pPr marL="741363" lvl="1" indent="-284163"/>
            <a:r>
              <a:rPr lang="en-US" sz="2000" dirty="0" smtClean="0"/>
              <a:t>B) Helps lay the foundation to complete the remaining aspects of the investigation. </a:t>
            </a:r>
          </a:p>
          <a:p>
            <a:pPr marL="228600" indent="-228600">
              <a:buFont typeface="Wingdings" pitchFamily="2" charset="2"/>
              <a:buChar char="v"/>
            </a:pPr>
            <a:endParaRPr lang="en-US" sz="1400" dirty="0" smtClean="0"/>
          </a:p>
          <a:p>
            <a:pPr marL="228600" indent="-228600">
              <a:buFont typeface="Wingdings" pitchFamily="2" charset="2"/>
              <a:buChar char="v"/>
            </a:pPr>
            <a:r>
              <a:rPr lang="en-US" sz="2000" b="1" dirty="0" smtClean="0">
                <a:solidFill>
                  <a:srgbClr val="C00000"/>
                </a:solidFill>
              </a:rPr>
              <a:t>Part 5: </a:t>
            </a:r>
          </a:p>
          <a:p>
            <a:pPr marL="685800" lvl="1" indent="-228600"/>
            <a:r>
              <a:rPr lang="en-US" sz="2000" dirty="0" smtClean="0"/>
              <a:t>A) Formally introduces the process of science; </a:t>
            </a:r>
          </a:p>
          <a:p>
            <a:pPr marL="741363" lvl="1" indent="-284163"/>
            <a:r>
              <a:rPr lang="en-US" sz="2000" dirty="0" smtClean="0"/>
              <a:t>B) Introduces, illustrates, and guides students through each of the remaining steps involved in the process of science. </a:t>
            </a:r>
          </a:p>
          <a:p>
            <a:pPr marL="228600" indent="-228600">
              <a:buFont typeface="Wingdings" pitchFamily="2" charset="2"/>
              <a:buChar char="v"/>
            </a:pPr>
            <a:endParaRPr lang="en-US" sz="1400" dirty="0" smtClean="0"/>
          </a:p>
          <a:p>
            <a:pPr>
              <a:buFont typeface="Wingdings" pitchFamily="2" charset="2"/>
              <a:buChar char="v"/>
            </a:pPr>
            <a:r>
              <a:rPr lang="en-US" sz="2000" b="1" dirty="0" smtClean="0">
                <a:solidFill>
                  <a:srgbClr val="C00000"/>
                </a:solidFill>
              </a:rPr>
              <a:t>Part 6: </a:t>
            </a:r>
            <a:r>
              <a:rPr lang="en-US" sz="2000" dirty="0" smtClean="0"/>
              <a:t>A) Assesses student mastery of objectives. </a:t>
            </a:r>
          </a:p>
          <a:p>
            <a:pPr marL="234950" indent="-234950">
              <a:spcBef>
                <a:spcPct val="20000"/>
              </a:spcBef>
              <a:buFont typeface="Wingdings" pitchFamily="2" charset="2"/>
              <a:buChar char="Ø"/>
            </a:pPr>
            <a:endParaRPr lang="en-US" sz="2000" b="1" dirty="0" smtClean="0">
              <a:cs typeface="Arial" charset="0"/>
            </a:endParaRPr>
          </a:p>
        </p:txBody>
      </p:sp>
      <p:sp>
        <p:nvSpPr>
          <p:cNvPr id="5" name="Title 1"/>
          <p:cNvSpPr txBox="1">
            <a:spLocks/>
          </p:cNvSpPr>
          <p:nvPr/>
        </p:nvSpPr>
        <p:spPr>
          <a:xfrm>
            <a:off x="0" y="76200"/>
            <a:ext cx="9144000" cy="1143000"/>
          </a:xfrm>
          <a:prstGeom prst="rect">
            <a:avLst/>
          </a:prstGeom>
        </p:spPr>
        <p:txBody>
          <a:bodyPr>
            <a:normAutofit fontScale="97500"/>
          </a:bodyPr>
          <a:lstStyle/>
          <a:p>
            <a:pPr algn="ctr" fontAlgn="auto">
              <a:spcAft>
                <a:spcPts val="0"/>
              </a:spcAft>
              <a:defRPr/>
            </a:pPr>
            <a:r>
              <a:rPr lang="en-US" sz="4400" b="1" dirty="0" smtClean="0">
                <a:latin typeface="Arial" pitchFamily="34" charset="0"/>
                <a:ea typeface="+mj-ea"/>
                <a:cs typeface="Arial" pitchFamily="34" charset="0"/>
              </a:rPr>
              <a:t>CRATER COMPARISONS</a:t>
            </a:r>
            <a:r>
              <a:rPr lang="en-US" sz="4900" b="1" dirty="0">
                <a:latin typeface="Berlin Sans FB" pitchFamily="34" charset="0"/>
                <a:ea typeface="+mj-ea"/>
                <a:cs typeface="+mj-cs"/>
              </a:rPr>
              <a:t/>
            </a:r>
            <a:br>
              <a:rPr lang="en-US" sz="4900" b="1" dirty="0">
                <a:latin typeface="Berlin Sans FB" pitchFamily="34" charset="0"/>
                <a:ea typeface="+mj-ea"/>
                <a:cs typeface="+mj-cs"/>
              </a:rPr>
            </a:br>
            <a:r>
              <a:rPr lang="en-US" sz="2500" b="1" dirty="0" smtClean="0">
                <a:solidFill>
                  <a:srgbClr val="C00000"/>
                </a:solidFill>
                <a:latin typeface="Arial" pitchFamily="34" charset="0"/>
                <a:ea typeface="+mj-ea"/>
                <a:cs typeface="Arial" pitchFamily="34" charset="0"/>
              </a:rPr>
              <a:t>Overarching Goals &amp; Structure of Activity</a:t>
            </a:r>
            <a:endParaRPr lang="en-US" sz="2500" b="1" dirty="0">
              <a:solidFill>
                <a:srgbClr val="C00000"/>
              </a:solidFill>
              <a:latin typeface="Arial" pitchFamily="34" charset="0"/>
              <a:ea typeface="+mj-ea"/>
              <a:cs typeface="Arial" pitchFamily="34" charset="0"/>
            </a:endParaRPr>
          </a:p>
        </p:txBody>
      </p:sp>
    </p:spTree>
    <p:extLst>
      <p:ext uri="{BB962C8B-B14F-4D97-AF65-F5344CB8AC3E}">
        <p14:creationId xmlns:p14="http://schemas.microsoft.com/office/powerpoint/2010/main" xmlns="" val="686488255"/>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txBox="1">
            <a:spLocks/>
          </p:cNvSpPr>
          <p:nvPr/>
        </p:nvSpPr>
        <p:spPr bwMode="auto">
          <a:xfrm>
            <a:off x="10510" y="914400"/>
            <a:ext cx="9133490" cy="2057400"/>
          </a:xfrm>
          <a:prstGeom prst="rect">
            <a:avLst/>
          </a:prstGeom>
          <a:noFill/>
          <a:ln w="9525">
            <a:noFill/>
            <a:miter lim="800000"/>
            <a:headEnd/>
            <a:tailEnd/>
          </a:ln>
        </p:spPr>
        <p:txBody>
          <a:bodyPr/>
          <a:lstStyle/>
          <a:p>
            <a:pPr eaLnBrk="0" hangingPunct="0">
              <a:spcBef>
                <a:spcPct val="20000"/>
              </a:spcBef>
            </a:pPr>
            <a:r>
              <a:rPr lang="en-US" sz="2000" dirty="0" smtClean="0">
                <a:solidFill>
                  <a:srgbClr val="000000"/>
                </a:solidFill>
                <a:cs typeface="Arial" charset="0"/>
              </a:rPr>
              <a:t>After you finish collecting and compiling your data it is time to:</a:t>
            </a:r>
          </a:p>
          <a:p>
            <a:pPr marL="914400" indent="-457200" eaLnBrk="0" hangingPunct="0">
              <a:spcBef>
                <a:spcPct val="20000"/>
              </a:spcBef>
              <a:buAutoNum type="arabicPeriod"/>
            </a:pPr>
            <a:r>
              <a:rPr lang="en-US" sz="2000" dirty="0" smtClean="0">
                <a:solidFill>
                  <a:srgbClr val="000000"/>
                </a:solidFill>
                <a:cs typeface="Arial" charset="0"/>
              </a:rPr>
              <a:t>Decide how to display your data:</a:t>
            </a:r>
          </a:p>
          <a:p>
            <a:pPr marL="1150938" lvl="1" eaLnBrk="0" hangingPunct="0">
              <a:spcBef>
                <a:spcPct val="20000"/>
              </a:spcBef>
            </a:pPr>
            <a:r>
              <a:rPr lang="en-US" sz="2000" dirty="0">
                <a:solidFill>
                  <a:srgbClr val="000000"/>
                </a:solidFill>
                <a:cs typeface="Arial" charset="0"/>
              </a:rPr>
              <a:t>A</a:t>
            </a:r>
            <a:r>
              <a:rPr lang="en-US" sz="2000" dirty="0" smtClean="0">
                <a:solidFill>
                  <a:srgbClr val="000000"/>
                </a:solidFill>
                <a:cs typeface="Arial" charset="0"/>
              </a:rPr>
              <a:t>) Sorted Data Table  B) Graphs  C) Maps   D) Image Illustrations</a:t>
            </a:r>
          </a:p>
          <a:p>
            <a:pPr marL="914400" indent="-457200" eaLnBrk="0" hangingPunct="0">
              <a:spcBef>
                <a:spcPct val="20000"/>
              </a:spcBef>
              <a:buAutoNum type="arabicPeriod"/>
            </a:pPr>
            <a:r>
              <a:rPr lang="en-US" sz="2000" dirty="0" smtClean="0">
                <a:solidFill>
                  <a:srgbClr val="000000"/>
                </a:solidFill>
                <a:cs typeface="Arial" charset="0"/>
              </a:rPr>
              <a:t>Create your data displays</a:t>
            </a:r>
          </a:p>
          <a:p>
            <a:pPr marL="914400" indent="-457200" eaLnBrk="0" hangingPunct="0">
              <a:spcBef>
                <a:spcPct val="20000"/>
              </a:spcBef>
              <a:buAutoNum type="arabicPeriod"/>
            </a:pPr>
            <a:r>
              <a:rPr lang="en-US" sz="2000" dirty="0" smtClean="0">
                <a:solidFill>
                  <a:srgbClr val="000000"/>
                </a:solidFill>
                <a:cs typeface="Arial" charset="0"/>
              </a:rPr>
              <a:t>List 2-3 observations of each data display.  </a:t>
            </a:r>
            <a:endParaRPr lang="en-US" sz="2000" dirty="0">
              <a:solidFill>
                <a:srgbClr val="000000"/>
              </a:solidFill>
              <a:cs typeface="Arial" charset="0"/>
            </a:endParaRPr>
          </a:p>
          <a:p>
            <a:pPr lvl="1" eaLnBrk="0" hangingPunct="0">
              <a:spcBef>
                <a:spcPct val="20000"/>
              </a:spcBef>
            </a:pPr>
            <a:endParaRPr lang="en-US" sz="2000" dirty="0" smtClean="0">
              <a:solidFill>
                <a:srgbClr val="000000"/>
              </a:solidFill>
              <a:cs typeface="Arial" charset="0"/>
            </a:endParaRPr>
          </a:p>
        </p:txBody>
      </p:sp>
      <p:sp>
        <p:nvSpPr>
          <p:cNvPr id="5" name="TextBox 4"/>
          <p:cNvSpPr txBox="1"/>
          <p:nvPr/>
        </p:nvSpPr>
        <p:spPr>
          <a:xfrm>
            <a:off x="0" y="3025914"/>
            <a:ext cx="9128153" cy="707886"/>
          </a:xfrm>
          <a:prstGeom prst="rect">
            <a:avLst/>
          </a:prstGeom>
          <a:noFill/>
        </p:spPr>
        <p:txBody>
          <a:bodyPr wrap="square" rtlCol="0">
            <a:spAutoFit/>
          </a:bodyPr>
          <a:lstStyle/>
          <a:p>
            <a:pPr algn="ctr"/>
            <a:r>
              <a:rPr lang="en-US" sz="2000" b="1" dirty="0" smtClean="0">
                <a:solidFill>
                  <a:srgbClr val="0000FF"/>
                </a:solidFill>
              </a:rPr>
              <a:t>Be thinking about your research question and hypotheses as you create your data displays:</a:t>
            </a:r>
            <a:endParaRPr lang="en-US" sz="2000" b="1" dirty="0">
              <a:solidFill>
                <a:srgbClr val="0000FF"/>
              </a:solidFill>
            </a:endParaRPr>
          </a:p>
        </p:txBody>
      </p:sp>
      <p:sp>
        <p:nvSpPr>
          <p:cNvPr id="11" name="Title 1"/>
          <p:cNvSpPr txBox="1">
            <a:spLocks/>
          </p:cNvSpPr>
          <p:nvPr/>
        </p:nvSpPr>
        <p:spPr>
          <a:xfrm>
            <a:off x="0" y="152400"/>
            <a:ext cx="9144000" cy="762000"/>
          </a:xfrm>
          <a:prstGeom prst="rect">
            <a:avLst/>
          </a:prstGeom>
        </p:spPr>
        <p:txBody>
          <a:bodyPr/>
          <a:lstStyle/>
          <a:p>
            <a:pPr algn="ctr" eaLnBrk="0" hangingPunct="0">
              <a:defRPr/>
            </a:pPr>
            <a:r>
              <a:rPr lang="en-US" sz="4000" b="1" dirty="0" smtClean="0">
                <a:solidFill>
                  <a:srgbClr val="C00000"/>
                </a:solidFill>
                <a:latin typeface="Arial" pitchFamily="34" charset="0"/>
                <a:ea typeface="+mj-ea"/>
                <a:cs typeface="Arial" pitchFamily="34" charset="0"/>
              </a:rPr>
              <a:t>Step 6:  Display Data</a:t>
            </a:r>
            <a:endParaRPr lang="en-US" sz="4000" b="1" dirty="0">
              <a:latin typeface="Arial" pitchFamily="34" charset="0"/>
              <a:ea typeface="+mj-ea"/>
              <a:cs typeface="Arial" pitchFamily="34" charset="0"/>
            </a:endParaRPr>
          </a:p>
        </p:txBody>
      </p:sp>
      <p:grpSp>
        <p:nvGrpSpPr>
          <p:cNvPr id="2" name="Group 1"/>
          <p:cNvGrpSpPr/>
          <p:nvPr/>
        </p:nvGrpSpPr>
        <p:grpSpPr>
          <a:xfrm>
            <a:off x="85825" y="3852484"/>
            <a:ext cx="8991600" cy="2624516"/>
            <a:chOff x="85825" y="3852484"/>
            <a:chExt cx="8991600" cy="2624516"/>
          </a:xfrm>
        </p:grpSpPr>
        <p:grpSp>
          <p:nvGrpSpPr>
            <p:cNvPr id="6" name="Group 5"/>
            <p:cNvGrpSpPr/>
            <p:nvPr/>
          </p:nvGrpSpPr>
          <p:grpSpPr>
            <a:xfrm>
              <a:off x="85825" y="3852484"/>
              <a:ext cx="8991600" cy="2624516"/>
              <a:chOff x="238125" y="3581400"/>
              <a:chExt cx="8695925" cy="2538213"/>
            </a:xfrm>
          </p:grpSpPr>
          <p:pic>
            <p:nvPicPr>
              <p:cNvPr id="8" name="Picture 2" descr="C:\Users\pgraff\Documents\CRATER_COMPARISONS\CraterComparisons_4_30_13\WikiImages\8_15_13\Hypothesis.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38125" y="3943150"/>
                <a:ext cx="8695925" cy="2176463"/>
              </a:xfrm>
              <a:prstGeom prst="rect">
                <a:avLst/>
              </a:prstGeom>
              <a:noFill/>
              <a:extLst>
                <a:ext uri="{909E8E84-426E-40DD-AFC4-6F175D3DCCD1}">
                  <a14:hiddenFill xmlns:a14="http://schemas.microsoft.com/office/drawing/2010/main" xmlns="">
                    <a:solidFill>
                      <a:srgbClr val="FFFFFF"/>
                    </a:solidFill>
                  </a14:hiddenFill>
                </a:ext>
              </a:extLst>
            </p:spPr>
          </p:pic>
          <p:pic>
            <p:nvPicPr>
              <p:cNvPr id="9" name="Picture 3" descr="C:\Users\pgraff\Documents\CRATER_COMPARISONS\CraterComparisons_4_30_13\WikiImages\8_15_13\researchquestion2.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38125" y="3581400"/>
                <a:ext cx="8667750" cy="336396"/>
              </a:xfrm>
              <a:prstGeom prst="rect">
                <a:avLst/>
              </a:prstGeom>
              <a:noFill/>
              <a:extLst>
                <a:ext uri="{909E8E84-426E-40DD-AFC4-6F175D3DCCD1}">
                  <a14:hiddenFill xmlns:a14="http://schemas.microsoft.com/office/drawing/2010/main" xmlns="">
                    <a:solidFill>
                      <a:srgbClr val="FFFFFF"/>
                    </a:solidFill>
                  </a14:hiddenFill>
                </a:ext>
              </a:extLst>
            </p:spPr>
          </p:pic>
        </p:grpSp>
        <p:sp>
          <p:nvSpPr>
            <p:cNvPr id="10" name="TextBox 9"/>
            <p:cNvSpPr txBox="1"/>
            <p:nvPr/>
          </p:nvSpPr>
          <p:spPr>
            <a:xfrm>
              <a:off x="1410100" y="5049560"/>
              <a:ext cx="2286000" cy="276999"/>
            </a:xfrm>
            <a:prstGeom prst="rect">
              <a:avLst/>
            </a:prstGeom>
            <a:solidFill>
              <a:schemeClr val="tx2">
                <a:lumMod val="60000"/>
                <a:lumOff val="40000"/>
              </a:schemeClr>
            </a:solidFill>
          </p:spPr>
          <p:txBody>
            <a:bodyPr wrap="square" rtlCol="0">
              <a:spAutoFit/>
            </a:bodyPr>
            <a:lstStyle/>
            <a:p>
              <a:r>
                <a:rPr lang="en-US" sz="1200" dirty="0" smtClean="0">
                  <a:solidFill>
                    <a:schemeClr val="bg1"/>
                  </a:solidFill>
                </a:rPr>
                <a:t>Relatively young</a:t>
              </a:r>
              <a:endParaRPr lang="en-US" sz="1200" dirty="0">
                <a:solidFill>
                  <a:schemeClr val="bg1"/>
                </a:solidFill>
              </a:endParaRPr>
            </a:p>
          </p:txBody>
        </p:sp>
        <p:sp>
          <p:nvSpPr>
            <p:cNvPr id="13" name="TextBox 12"/>
            <p:cNvSpPr txBox="1"/>
            <p:nvPr/>
          </p:nvSpPr>
          <p:spPr>
            <a:xfrm>
              <a:off x="3696100" y="5049559"/>
              <a:ext cx="5352192" cy="276999"/>
            </a:xfrm>
            <a:prstGeom prst="rect">
              <a:avLst/>
            </a:prstGeom>
            <a:solidFill>
              <a:schemeClr val="bg1">
                <a:lumMod val="50000"/>
              </a:schemeClr>
            </a:solidFill>
          </p:spPr>
          <p:txBody>
            <a:bodyPr wrap="square" rtlCol="0">
              <a:spAutoFit/>
            </a:bodyPr>
            <a:lstStyle/>
            <a:p>
              <a:r>
                <a:rPr lang="en-US" sz="1200" dirty="0" smtClean="0">
                  <a:solidFill>
                    <a:schemeClr val="bg1"/>
                  </a:solidFill>
                </a:rPr>
                <a:t>Throughout its history and currently</a:t>
              </a:r>
              <a:endParaRPr lang="en-US" sz="1200" dirty="0">
                <a:solidFill>
                  <a:schemeClr val="bg1"/>
                </a:solidFill>
              </a:endParaRPr>
            </a:p>
          </p:txBody>
        </p:sp>
        <p:sp>
          <p:nvSpPr>
            <p:cNvPr id="14" name="TextBox 13"/>
            <p:cNvSpPr txBox="1"/>
            <p:nvPr/>
          </p:nvSpPr>
          <p:spPr>
            <a:xfrm>
              <a:off x="2057400" y="5555159"/>
              <a:ext cx="4038600" cy="461665"/>
            </a:xfrm>
            <a:prstGeom prst="rect">
              <a:avLst/>
            </a:prstGeom>
            <a:solidFill>
              <a:srgbClr val="C00000"/>
            </a:solidFill>
          </p:spPr>
          <p:txBody>
            <a:bodyPr wrap="square" rtlCol="0">
              <a:spAutoFit/>
            </a:bodyPr>
            <a:lstStyle/>
            <a:p>
              <a:pPr algn="ctr"/>
              <a:r>
                <a:rPr lang="en-US" sz="1200" dirty="0" smtClean="0">
                  <a:solidFill>
                    <a:schemeClr val="bg1"/>
                  </a:solidFill>
                </a:rPr>
                <a:t>This information should not change from what was initially written.</a:t>
              </a:r>
            </a:p>
          </p:txBody>
        </p:sp>
      </p:grpSp>
    </p:spTree>
    <p:extLst>
      <p:ext uri="{BB962C8B-B14F-4D97-AF65-F5344CB8AC3E}">
        <p14:creationId xmlns:p14="http://schemas.microsoft.com/office/powerpoint/2010/main" xmlns="" val="2549380304"/>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81000" y="914400"/>
            <a:ext cx="8458199" cy="400110"/>
          </a:xfrm>
          <a:prstGeom prst="rect">
            <a:avLst/>
          </a:prstGeom>
          <a:solidFill>
            <a:schemeClr val="bg1">
              <a:lumMod val="85000"/>
            </a:schemeClr>
          </a:solidFill>
          <a:ln w="28575">
            <a:solidFill>
              <a:schemeClr val="tx1"/>
            </a:solidFill>
          </a:ln>
        </p:spPr>
        <p:txBody>
          <a:bodyPr wrap="square" rtlCol="0">
            <a:spAutoFit/>
          </a:bodyPr>
          <a:lstStyle/>
          <a:p>
            <a:pPr marL="0" lvl="1" eaLnBrk="0" hangingPunct="0">
              <a:spcBef>
                <a:spcPct val="20000"/>
              </a:spcBef>
            </a:pPr>
            <a:r>
              <a:rPr lang="en-US" sz="2000" b="1" dirty="0">
                <a:solidFill>
                  <a:srgbClr val="FF0000"/>
                </a:solidFill>
                <a:cs typeface="Arial" charset="0"/>
              </a:rPr>
              <a:t>A) Sorted Data Table </a:t>
            </a:r>
            <a:r>
              <a:rPr lang="en-US" sz="2000" b="1" dirty="0" smtClean="0">
                <a:solidFill>
                  <a:srgbClr val="FF0000"/>
                </a:solidFill>
                <a:cs typeface="Arial" charset="0"/>
              </a:rPr>
              <a:t>    </a:t>
            </a:r>
            <a:r>
              <a:rPr lang="en-US" sz="2000" dirty="0">
                <a:solidFill>
                  <a:srgbClr val="000000"/>
                </a:solidFill>
                <a:cs typeface="Arial" charset="0"/>
              </a:rPr>
              <a:t>B) </a:t>
            </a:r>
            <a:r>
              <a:rPr lang="en-US" sz="2000" dirty="0" smtClean="0">
                <a:solidFill>
                  <a:srgbClr val="000000"/>
                </a:solidFill>
                <a:cs typeface="Arial" charset="0"/>
              </a:rPr>
              <a:t>Graphs    </a:t>
            </a:r>
            <a:r>
              <a:rPr lang="en-US" sz="2000" dirty="0">
                <a:solidFill>
                  <a:srgbClr val="000000"/>
                </a:solidFill>
                <a:cs typeface="Arial" charset="0"/>
              </a:rPr>
              <a:t>C) </a:t>
            </a:r>
            <a:r>
              <a:rPr lang="en-US" sz="2000" dirty="0" smtClean="0">
                <a:solidFill>
                  <a:srgbClr val="000000"/>
                </a:solidFill>
                <a:cs typeface="Arial" charset="0"/>
              </a:rPr>
              <a:t>Maps     </a:t>
            </a:r>
            <a:r>
              <a:rPr lang="en-US" sz="2000" dirty="0">
                <a:solidFill>
                  <a:srgbClr val="000000"/>
                </a:solidFill>
                <a:cs typeface="Arial" charset="0"/>
              </a:rPr>
              <a:t>D) Image Illustrations</a:t>
            </a:r>
          </a:p>
        </p:txBody>
      </p:sp>
      <p:sp>
        <p:nvSpPr>
          <p:cNvPr id="7" name="Title 1"/>
          <p:cNvSpPr txBox="1">
            <a:spLocks/>
          </p:cNvSpPr>
          <p:nvPr/>
        </p:nvSpPr>
        <p:spPr>
          <a:xfrm>
            <a:off x="0" y="152400"/>
            <a:ext cx="9144000" cy="762000"/>
          </a:xfrm>
          <a:prstGeom prst="rect">
            <a:avLst/>
          </a:prstGeom>
        </p:spPr>
        <p:txBody>
          <a:bodyPr/>
          <a:lstStyle/>
          <a:p>
            <a:pPr algn="ctr" eaLnBrk="0" hangingPunct="0">
              <a:defRPr/>
            </a:pPr>
            <a:r>
              <a:rPr lang="en-US" sz="4000" b="1" dirty="0" smtClean="0">
                <a:solidFill>
                  <a:srgbClr val="C00000"/>
                </a:solidFill>
                <a:latin typeface="Arial" pitchFamily="34" charset="0"/>
                <a:ea typeface="+mj-ea"/>
                <a:cs typeface="Arial" pitchFamily="34" charset="0"/>
              </a:rPr>
              <a:t>Step 6:  Display Data</a:t>
            </a:r>
            <a:endParaRPr lang="en-US" sz="4000" b="1" dirty="0">
              <a:latin typeface="Arial" pitchFamily="34" charset="0"/>
              <a:ea typeface="+mj-ea"/>
              <a:cs typeface="Arial" pitchFamily="34" charset="0"/>
            </a:endParaRPr>
          </a:p>
        </p:txBody>
      </p:sp>
      <p:pic>
        <p:nvPicPr>
          <p:cNvPr id="2" name="Picture 1"/>
          <p:cNvPicPr>
            <a:picLocks noChangeAspect="1"/>
          </p:cNvPicPr>
          <p:nvPr/>
        </p:nvPicPr>
        <p:blipFill rotWithShape="1">
          <a:blip r:embed="rId2" cstate="print">
            <a:extLst>
              <a:ext uri="{28A0092B-C50C-407E-A947-70E740481C1C}">
                <a14:useLocalDpi xmlns:a14="http://schemas.microsoft.com/office/drawing/2010/main" xmlns="" val="0"/>
              </a:ext>
            </a:extLst>
          </a:blip>
          <a:srcRect l="6185" t="26386" r="6619" b="11579"/>
          <a:stretch/>
        </p:blipFill>
        <p:spPr>
          <a:xfrm>
            <a:off x="76200" y="1524000"/>
            <a:ext cx="9023317" cy="4960582"/>
          </a:xfrm>
          <a:prstGeom prst="rect">
            <a:avLst/>
          </a:prstGeom>
        </p:spPr>
      </p:pic>
    </p:spTree>
    <p:extLst>
      <p:ext uri="{BB962C8B-B14F-4D97-AF65-F5344CB8AC3E}">
        <p14:creationId xmlns:p14="http://schemas.microsoft.com/office/powerpoint/2010/main" xmlns="" val="139144680"/>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81000" y="914400"/>
            <a:ext cx="8458199" cy="400110"/>
          </a:xfrm>
          <a:prstGeom prst="rect">
            <a:avLst/>
          </a:prstGeom>
          <a:solidFill>
            <a:schemeClr val="bg1">
              <a:lumMod val="85000"/>
            </a:schemeClr>
          </a:solidFill>
          <a:ln w="28575">
            <a:solidFill>
              <a:schemeClr val="tx1"/>
            </a:solidFill>
          </a:ln>
        </p:spPr>
        <p:txBody>
          <a:bodyPr wrap="square" rtlCol="0">
            <a:spAutoFit/>
          </a:bodyPr>
          <a:lstStyle/>
          <a:p>
            <a:pPr marL="0" lvl="1" eaLnBrk="0" hangingPunct="0">
              <a:spcBef>
                <a:spcPct val="20000"/>
              </a:spcBef>
            </a:pPr>
            <a:r>
              <a:rPr lang="en-US" sz="2000" b="1" dirty="0">
                <a:solidFill>
                  <a:srgbClr val="FF0000"/>
                </a:solidFill>
                <a:cs typeface="Arial" charset="0"/>
              </a:rPr>
              <a:t>A) Sorted Data Table </a:t>
            </a:r>
            <a:r>
              <a:rPr lang="en-US" sz="2000" b="1" dirty="0" smtClean="0">
                <a:solidFill>
                  <a:srgbClr val="FF0000"/>
                </a:solidFill>
                <a:cs typeface="Arial" charset="0"/>
              </a:rPr>
              <a:t>    </a:t>
            </a:r>
            <a:r>
              <a:rPr lang="en-US" sz="2000" dirty="0">
                <a:solidFill>
                  <a:srgbClr val="000000"/>
                </a:solidFill>
                <a:cs typeface="Arial" charset="0"/>
              </a:rPr>
              <a:t>B) </a:t>
            </a:r>
            <a:r>
              <a:rPr lang="en-US" sz="2000" dirty="0" smtClean="0">
                <a:solidFill>
                  <a:srgbClr val="000000"/>
                </a:solidFill>
                <a:cs typeface="Arial" charset="0"/>
              </a:rPr>
              <a:t>Graphs    </a:t>
            </a:r>
            <a:r>
              <a:rPr lang="en-US" sz="2000" dirty="0">
                <a:solidFill>
                  <a:srgbClr val="000000"/>
                </a:solidFill>
                <a:cs typeface="Arial" charset="0"/>
              </a:rPr>
              <a:t>C) </a:t>
            </a:r>
            <a:r>
              <a:rPr lang="en-US" sz="2000" dirty="0" smtClean="0">
                <a:solidFill>
                  <a:srgbClr val="000000"/>
                </a:solidFill>
                <a:cs typeface="Arial" charset="0"/>
              </a:rPr>
              <a:t>Maps     </a:t>
            </a:r>
            <a:r>
              <a:rPr lang="en-US" sz="2000" dirty="0">
                <a:solidFill>
                  <a:srgbClr val="000000"/>
                </a:solidFill>
                <a:cs typeface="Arial" charset="0"/>
              </a:rPr>
              <a:t>D) Image Illustrations</a:t>
            </a:r>
          </a:p>
        </p:txBody>
      </p:sp>
      <p:sp>
        <p:nvSpPr>
          <p:cNvPr id="7" name="Title 1"/>
          <p:cNvSpPr txBox="1">
            <a:spLocks/>
          </p:cNvSpPr>
          <p:nvPr/>
        </p:nvSpPr>
        <p:spPr>
          <a:xfrm>
            <a:off x="0" y="152400"/>
            <a:ext cx="9144000" cy="762000"/>
          </a:xfrm>
          <a:prstGeom prst="rect">
            <a:avLst/>
          </a:prstGeom>
        </p:spPr>
        <p:txBody>
          <a:bodyPr/>
          <a:lstStyle/>
          <a:p>
            <a:pPr algn="ctr" eaLnBrk="0" hangingPunct="0">
              <a:defRPr/>
            </a:pPr>
            <a:r>
              <a:rPr lang="en-US" sz="4000" b="1" dirty="0" smtClean="0">
                <a:solidFill>
                  <a:srgbClr val="C00000"/>
                </a:solidFill>
                <a:latin typeface="Arial" pitchFamily="34" charset="0"/>
                <a:ea typeface="+mj-ea"/>
                <a:cs typeface="Arial" pitchFamily="34" charset="0"/>
              </a:rPr>
              <a:t>Step 6:  Display Data</a:t>
            </a:r>
            <a:endParaRPr lang="en-US" sz="4000" b="1" dirty="0">
              <a:latin typeface="Arial" pitchFamily="34" charset="0"/>
              <a:ea typeface="+mj-ea"/>
              <a:cs typeface="Arial" pitchFamily="34" charset="0"/>
            </a:endParaRPr>
          </a:p>
        </p:txBody>
      </p:sp>
      <p:pic>
        <p:nvPicPr>
          <p:cNvPr id="3" name="Picture 2"/>
          <p:cNvPicPr>
            <a:picLocks noChangeAspect="1"/>
          </p:cNvPicPr>
          <p:nvPr/>
        </p:nvPicPr>
        <p:blipFill rotWithShape="1">
          <a:blip r:embed="rId2" cstate="print">
            <a:extLst>
              <a:ext uri="{28A0092B-C50C-407E-A947-70E740481C1C}">
                <a14:useLocalDpi xmlns:a14="http://schemas.microsoft.com/office/drawing/2010/main" xmlns="" val="0"/>
              </a:ext>
            </a:extLst>
          </a:blip>
          <a:srcRect l="6619" t="13332" r="8029" b="13825"/>
          <a:stretch/>
        </p:blipFill>
        <p:spPr>
          <a:xfrm>
            <a:off x="381000" y="1371600"/>
            <a:ext cx="8153400" cy="5376894"/>
          </a:xfrm>
          <a:prstGeom prst="rect">
            <a:avLst/>
          </a:prstGeom>
        </p:spPr>
      </p:pic>
    </p:spTree>
    <p:extLst>
      <p:ext uri="{BB962C8B-B14F-4D97-AF65-F5344CB8AC3E}">
        <p14:creationId xmlns:p14="http://schemas.microsoft.com/office/powerpoint/2010/main" xmlns="" val="2285338159"/>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DataTable_Moon.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62000" y="863686"/>
            <a:ext cx="7578699" cy="5841914"/>
          </a:xfrm>
          <a:prstGeom prst="rect">
            <a:avLst/>
          </a:prstGeom>
          <a:noFill/>
          <a:extLst>
            <a:ext uri="{909E8E84-426E-40DD-AFC4-6F175D3DCCD1}">
              <a14:hiddenFill xmlns:a14="http://schemas.microsoft.com/office/drawing/2010/main" xmlns="">
                <a:solidFill>
                  <a:srgbClr val="FFFFFF"/>
                </a:solidFill>
              </a14:hiddenFill>
            </a:ext>
          </a:extLst>
        </p:spPr>
      </p:pic>
      <p:sp>
        <p:nvSpPr>
          <p:cNvPr id="3" name="TextBox 2"/>
          <p:cNvSpPr txBox="1"/>
          <p:nvPr/>
        </p:nvSpPr>
        <p:spPr>
          <a:xfrm>
            <a:off x="1644128" y="35317"/>
            <a:ext cx="5750293" cy="830997"/>
          </a:xfrm>
          <a:prstGeom prst="rect">
            <a:avLst/>
          </a:prstGeom>
          <a:noFill/>
        </p:spPr>
        <p:txBody>
          <a:bodyPr wrap="none" rtlCol="0">
            <a:spAutoFit/>
          </a:bodyPr>
          <a:lstStyle/>
          <a:p>
            <a:pPr algn="ctr"/>
            <a:r>
              <a:rPr lang="en-US" sz="2400" b="1" dirty="0" smtClean="0"/>
              <a:t>SORTED OR SUBSET DATA TABLE:  </a:t>
            </a:r>
          </a:p>
          <a:p>
            <a:pPr algn="ctr"/>
            <a:r>
              <a:rPr lang="en-US" sz="2400" dirty="0" smtClean="0"/>
              <a:t>Create electronically or on butcher paper</a:t>
            </a:r>
            <a:endParaRPr lang="en-US" sz="2400" dirty="0"/>
          </a:p>
        </p:txBody>
      </p:sp>
    </p:spTree>
    <p:extLst>
      <p:ext uri="{BB962C8B-B14F-4D97-AF65-F5344CB8AC3E}">
        <p14:creationId xmlns:p14="http://schemas.microsoft.com/office/powerpoint/2010/main" xmlns="" val="4119728666"/>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a:xfrm>
            <a:off x="0" y="152400"/>
            <a:ext cx="9144000" cy="762000"/>
          </a:xfrm>
          <a:prstGeom prst="rect">
            <a:avLst/>
          </a:prstGeom>
        </p:spPr>
        <p:txBody>
          <a:bodyPr/>
          <a:lstStyle/>
          <a:p>
            <a:pPr algn="ctr" eaLnBrk="0" hangingPunct="0">
              <a:defRPr/>
            </a:pPr>
            <a:r>
              <a:rPr lang="en-US" sz="4000" b="1" dirty="0" smtClean="0">
                <a:solidFill>
                  <a:srgbClr val="C00000"/>
                </a:solidFill>
                <a:latin typeface="Arial" pitchFamily="34" charset="0"/>
                <a:ea typeface="+mj-ea"/>
                <a:cs typeface="Arial" pitchFamily="34" charset="0"/>
              </a:rPr>
              <a:t>Step 6:  Display Data</a:t>
            </a:r>
            <a:endParaRPr lang="en-US" sz="4000" b="1" dirty="0">
              <a:latin typeface="Arial" pitchFamily="34" charset="0"/>
              <a:ea typeface="+mj-ea"/>
              <a:cs typeface="Arial" pitchFamily="34" charset="0"/>
            </a:endParaRPr>
          </a:p>
        </p:txBody>
      </p:sp>
      <p:sp>
        <p:nvSpPr>
          <p:cNvPr id="9" name="TextBox 8"/>
          <p:cNvSpPr txBox="1"/>
          <p:nvPr/>
        </p:nvSpPr>
        <p:spPr>
          <a:xfrm>
            <a:off x="381000" y="895290"/>
            <a:ext cx="8458199" cy="400110"/>
          </a:xfrm>
          <a:prstGeom prst="rect">
            <a:avLst/>
          </a:prstGeom>
          <a:solidFill>
            <a:schemeClr val="bg1">
              <a:lumMod val="85000"/>
            </a:schemeClr>
          </a:solidFill>
          <a:ln w="28575">
            <a:solidFill>
              <a:schemeClr val="tx1"/>
            </a:solidFill>
          </a:ln>
        </p:spPr>
        <p:txBody>
          <a:bodyPr wrap="square" rtlCol="0">
            <a:spAutoFit/>
          </a:bodyPr>
          <a:lstStyle/>
          <a:p>
            <a:pPr marL="0" lvl="1" eaLnBrk="0" hangingPunct="0">
              <a:spcBef>
                <a:spcPct val="20000"/>
              </a:spcBef>
            </a:pPr>
            <a:r>
              <a:rPr lang="en-US" sz="2000" dirty="0">
                <a:solidFill>
                  <a:srgbClr val="000000"/>
                </a:solidFill>
                <a:cs typeface="Arial" charset="0"/>
              </a:rPr>
              <a:t>A) </a:t>
            </a:r>
            <a:r>
              <a:rPr lang="en-US" sz="2000" dirty="0">
                <a:cs typeface="Arial" charset="0"/>
              </a:rPr>
              <a:t>Sorted Data Table </a:t>
            </a:r>
            <a:r>
              <a:rPr lang="en-US" sz="2000" dirty="0" smtClean="0">
                <a:cs typeface="Arial" charset="0"/>
              </a:rPr>
              <a:t>    </a:t>
            </a:r>
            <a:r>
              <a:rPr lang="en-US" sz="2000" b="1" dirty="0">
                <a:solidFill>
                  <a:srgbClr val="FF0000"/>
                </a:solidFill>
                <a:cs typeface="Arial" charset="0"/>
              </a:rPr>
              <a:t>B) </a:t>
            </a:r>
            <a:r>
              <a:rPr lang="en-US" sz="2000" b="1" dirty="0" smtClean="0">
                <a:solidFill>
                  <a:srgbClr val="FF0000"/>
                </a:solidFill>
                <a:cs typeface="Arial" charset="0"/>
              </a:rPr>
              <a:t>Graphs    </a:t>
            </a:r>
            <a:r>
              <a:rPr lang="en-US" sz="2000" b="1" dirty="0">
                <a:solidFill>
                  <a:srgbClr val="FF0000"/>
                </a:solidFill>
                <a:cs typeface="Arial" charset="0"/>
              </a:rPr>
              <a:t>C) </a:t>
            </a:r>
            <a:r>
              <a:rPr lang="en-US" sz="2000" b="1" dirty="0" smtClean="0">
                <a:solidFill>
                  <a:srgbClr val="FF0000"/>
                </a:solidFill>
                <a:cs typeface="Arial" charset="0"/>
              </a:rPr>
              <a:t>Maps     </a:t>
            </a:r>
            <a:r>
              <a:rPr lang="en-US" sz="2000" dirty="0">
                <a:solidFill>
                  <a:srgbClr val="000000"/>
                </a:solidFill>
                <a:cs typeface="Arial" charset="0"/>
              </a:rPr>
              <a:t>D) Image Illustrations</a:t>
            </a:r>
          </a:p>
        </p:txBody>
      </p:sp>
      <p:grpSp>
        <p:nvGrpSpPr>
          <p:cNvPr id="6" name="Group 5"/>
          <p:cNvGrpSpPr/>
          <p:nvPr/>
        </p:nvGrpSpPr>
        <p:grpSpPr>
          <a:xfrm>
            <a:off x="47325" y="1324275"/>
            <a:ext cx="8915400" cy="5515272"/>
            <a:chOff x="47325" y="1324275"/>
            <a:chExt cx="8915400" cy="5515272"/>
          </a:xfrm>
        </p:grpSpPr>
        <p:pic>
          <p:nvPicPr>
            <p:cNvPr id="3" name="Picture 2"/>
            <p:cNvPicPr>
              <a:picLocks noChangeAspect="1"/>
            </p:cNvPicPr>
            <p:nvPr/>
          </p:nvPicPr>
          <p:blipFill rotWithShape="1">
            <a:blip r:embed="rId2" cstate="print">
              <a:extLst>
                <a:ext uri="{28A0092B-C50C-407E-A947-70E740481C1C}">
                  <a14:useLocalDpi xmlns:a14="http://schemas.microsoft.com/office/drawing/2010/main" xmlns="" val="0"/>
                </a:ext>
              </a:extLst>
            </a:blip>
            <a:srcRect l="5534" t="13053" r="5643" b="13966"/>
            <a:stretch/>
          </p:blipFill>
          <p:spPr>
            <a:xfrm>
              <a:off x="275926" y="1324275"/>
              <a:ext cx="8686799" cy="5515272"/>
            </a:xfrm>
            <a:prstGeom prst="rect">
              <a:avLst/>
            </a:prstGeom>
          </p:spPr>
        </p:pic>
        <p:sp>
          <p:nvSpPr>
            <p:cNvPr id="5" name="Right Arrow 4"/>
            <p:cNvSpPr/>
            <p:nvPr/>
          </p:nvSpPr>
          <p:spPr>
            <a:xfrm>
              <a:off x="50566" y="1371600"/>
              <a:ext cx="330434" cy="163673"/>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Arrow 9"/>
            <p:cNvSpPr/>
            <p:nvPr/>
          </p:nvSpPr>
          <p:spPr>
            <a:xfrm>
              <a:off x="47325" y="4046577"/>
              <a:ext cx="330434" cy="163673"/>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644130" y="35317"/>
            <a:ext cx="5750293" cy="830997"/>
          </a:xfrm>
          <a:prstGeom prst="rect">
            <a:avLst/>
          </a:prstGeom>
          <a:noFill/>
        </p:spPr>
        <p:txBody>
          <a:bodyPr wrap="none" rtlCol="0">
            <a:spAutoFit/>
          </a:bodyPr>
          <a:lstStyle/>
          <a:p>
            <a:pPr algn="ctr"/>
            <a:r>
              <a:rPr lang="en-US" sz="2400" b="1" dirty="0" smtClean="0"/>
              <a:t>GRAPHS OR MAPS:</a:t>
            </a:r>
          </a:p>
          <a:p>
            <a:pPr algn="ctr"/>
            <a:r>
              <a:rPr lang="en-US" sz="2400" dirty="0" smtClean="0"/>
              <a:t>Create electronically or on butcher paper</a:t>
            </a:r>
            <a:endParaRPr lang="en-US" sz="2400" dirty="0"/>
          </a:p>
        </p:txBody>
      </p:sp>
      <p:pic>
        <p:nvPicPr>
          <p:cNvPr id="5122" name="Picture 2" descr="MoonCratersMap.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914400" y="834782"/>
            <a:ext cx="7541982" cy="599168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802240182"/>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a:xfrm>
            <a:off x="0" y="152400"/>
            <a:ext cx="9144000" cy="762000"/>
          </a:xfrm>
          <a:prstGeom prst="rect">
            <a:avLst/>
          </a:prstGeom>
        </p:spPr>
        <p:txBody>
          <a:bodyPr/>
          <a:lstStyle/>
          <a:p>
            <a:pPr algn="ctr" eaLnBrk="0" hangingPunct="0">
              <a:defRPr/>
            </a:pPr>
            <a:r>
              <a:rPr lang="en-US" sz="4000" b="1" dirty="0" smtClean="0">
                <a:solidFill>
                  <a:srgbClr val="C00000"/>
                </a:solidFill>
                <a:latin typeface="Arial" pitchFamily="34" charset="0"/>
                <a:ea typeface="+mj-ea"/>
                <a:cs typeface="Arial" pitchFamily="34" charset="0"/>
              </a:rPr>
              <a:t>Step 6:  Display Data</a:t>
            </a:r>
            <a:endParaRPr lang="en-US" sz="4000" b="1" dirty="0">
              <a:latin typeface="Arial" pitchFamily="34" charset="0"/>
              <a:ea typeface="+mj-ea"/>
              <a:cs typeface="Arial" pitchFamily="34" charset="0"/>
            </a:endParaRPr>
          </a:p>
        </p:txBody>
      </p:sp>
      <p:sp>
        <p:nvSpPr>
          <p:cNvPr id="9" name="TextBox 8"/>
          <p:cNvSpPr txBox="1"/>
          <p:nvPr/>
        </p:nvSpPr>
        <p:spPr>
          <a:xfrm>
            <a:off x="381000" y="895290"/>
            <a:ext cx="8458199" cy="400110"/>
          </a:xfrm>
          <a:prstGeom prst="rect">
            <a:avLst/>
          </a:prstGeom>
          <a:solidFill>
            <a:schemeClr val="bg1">
              <a:lumMod val="85000"/>
            </a:schemeClr>
          </a:solidFill>
          <a:ln w="28575">
            <a:solidFill>
              <a:schemeClr val="tx1"/>
            </a:solidFill>
          </a:ln>
        </p:spPr>
        <p:txBody>
          <a:bodyPr wrap="square" rtlCol="0">
            <a:spAutoFit/>
          </a:bodyPr>
          <a:lstStyle/>
          <a:p>
            <a:pPr marL="0" lvl="1" eaLnBrk="0" hangingPunct="0">
              <a:spcBef>
                <a:spcPct val="20000"/>
              </a:spcBef>
            </a:pPr>
            <a:r>
              <a:rPr lang="en-US" sz="2000" dirty="0">
                <a:cs typeface="Arial" charset="0"/>
              </a:rPr>
              <a:t>A) Sorted Data Table </a:t>
            </a:r>
            <a:r>
              <a:rPr lang="en-US" sz="2000" dirty="0" smtClean="0">
                <a:cs typeface="Arial" charset="0"/>
              </a:rPr>
              <a:t>    </a:t>
            </a:r>
            <a:r>
              <a:rPr lang="en-US" sz="2000" dirty="0">
                <a:solidFill>
                  <a:srgbClr val="000000"/>
                </a:solidFill>
                <a:cs typeface="Arial" charset="0"/>
              </a:rPr>
              <a:t>B) </a:t>
            </a:r>
            <a:r>
              <a:rPr lang="en-US" sz="2000" dirty="0" smtClean="0">
                <a:solidFill>
                  <a:srgbClr val="000000"/>
                </a:solidFill>
                <a:cs typeface="Arial" charset="0"/>
              </a:rPr>
              <a:t>Graphs    </a:t>
            </a:r>
            <a:r>
              <a:rPr lang="en-US" sz="2000" dirty="0">
                <a:solidFill>
                  <a:srgbClr val="000000"/>
                </a:solidFill>
                <a:cs typeface="Arial" charset="0"/>
              </a:rPr>
              <a:t>C) </a:t>
            </a:r>
            <a:r>
              <a:rPr lang="en-US" sz="2000" dirty="0" smtClean="0">
                <a:solidFill>
                  <a:srgbClr val="000000"/>
                </a:solidFill>
                <a:cs typeface="Arial" charset="0"/>
              </a:rPr>
              <a:t>Maps     </a:t>
            </a:r>
            <a:r>
              <a:rPr lang="en-US" sz="2000" b="1" dirty="0">
                <a:solidFill>
                  <a:srgbClr val="FF0000"/>
                </a:solidFill>
                <a:cs typeface="Arial" charset="0"/>
              </a:rPr>
              <a:t>D) Image Illustrations</a:t>
            </a:r>
          </a:p>
        </p:txBody>
      </p:sp>
      <p:pic>
        <p:nvPicPr>
          <p:cNvPr id="2" name="Picture 1"/>
          <p:cNvPicPr>
            <a:picLocks noChangeAspect="1"/>
          </p:cNvPicPr>
          <p:nvPr/>
        </p:nvPicPr>
        <p:blipFill rotWithShape="1">
          <a:blip r:embed="rId2" cstate="print">
            <a:extLst>
              <a:ext uri="{28A0092B-C50C-407E-A947-70E740481C1C}">
                <a14:useLocalDpi xmlns:a14="http://schemas.microsoft.com/office/drawing/2010/main" xmlns="" val="0"/>
              </a:ext>
            </a:extLst>
          </a:blip>
          <a:srcRect l="6293" t="13054" r="6511" b="14106"/>
          <a:stretch/>
        </p:blipFill>
        <p:spPr>
          <a:xfrm>
            <a:off x="366541" y="1324275"/>
            <a:ext cx="8499403" cy="5486400"/>
          </a:xfrm>
          <a:prstGeom prst="rect">
            <a:avLst/>
          </a:prstGeom>
        </p:spPr>
      </p:pic>
    </p:spTree>
    <p:extLst>
      <p:ext uri="{BB962C8B-B14F-4D97-AF65-F5344CB8AC3E}">
        <p14:creationId xmlns:p14="http://schemas.microsoft.com/office/powerpoint/2010/main" xmlns="" val="3728341434"/>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txBox="1">
            <a:spLocks/>
          </p:cNvSpPr>
          <p:nvPr/>
        </p:nvSpPr>
        <p:spPr bwMode="auto">
          <a:xfrm>
            <a:off x="86710" y="914400"/>
            <a:ext cx="8981090" cy="2057400"/>
          </a:xfrm>
          <a:prstGeom prst="rect">
            <a:avLst/>
          </a:prstGeom>
          <a:solidFill>
            <a:srgbClr val="FFFF66"/>
          </a:solidFill>
          <a:ln w="28575">
            <a:solidFill>
              <a:schemeClr val="tx1"/>
            </a:solidFill>
            <a:miter lim="800000"/>
            <a:headEnd/>
            <a:tailEnd/>
          </a:ln>
        </p:spPr>
        <p:txBody>
          <a:bodyPr/>
          <a:lstStyle/>
          <a:p>
            <a:pPr eaLnBrk="0" hangingPunct="0">
              <a:spcBef>
                <a:spcPct val="20000"/>
              </a:spcBef>
            </a:pPr>
            <a:r>
              <a:rPr lang="en-US" sz="2000" b="1" dirty="0" smtClean="0">
                <a:solidFill>
                  <a:srgbClr val="000000"/>
                </a:solidFill>
                <a:cs typeface="Arial" charset="0"/>
              </a:rPr>
              <a:t>WHAT TO DO:</a:t>
            </a:r>
          </a:p>
          <a:p>
            <a:pPr marL="914400" indent="-457200" eaLnBrk="0" hangingPunct="0">
              <a:spcBef>
                <a:spcPct val="20000"/>
              </a:spcBef>
              <a:buAutoNum type="arabicPeriod"/>
            </a:pPr>
            <a:r>
              <a:rPr lang="en-US" sz="2000" dirty="0" smtClean="0">
                <a:solidFill>
                  <a:srgbClr val="000000"/>
                </a:solidFill>
                <a:cs typeface="Arial" charset="0"/>
              </a:rPr>
              <a:t>Decide how to display your data:</a:t>
            </a:r>
          </a:p>
          <a:p>
            <a:pPr marL="1150938" lvl="1" eaLnBrk="0" hangingPunct="0">
              <a:spcBef>
                <a:spcPct val="20000"/>
              </a:spcBef>
            </a:pPr>
            <a:r>
              <a:rPr lang="en-US" sz="2000" i="1" dirty="0">
                <a:solidFill>
                  <a:srgbClr val="000000"/>
                </a:solidFill>
                <a:cs typeface="Arial" charset="0"/>
              </a:rPr>
              <a:t>A</a:t>
            </a:r>
            <a:r>
              <a:rPr lang="en-US" sz="2000" i="1" dirty="0" smtClean="0">
                <a:solidFill>
                  <a:srgbClr val="000000"/>
                </a:solidFill>
                <a:cs typeface="Arial" charset="0"/>
              </a:rPr>
              <a:t>) Sorted Data Table   B) Graphs  C) Maps   D) Image Illustrations</a:t>
            </a:r>
          </a:p>
          <a:p>
            <a:pPr marL="914400" indent="-457200" eaLnBrk="0" hangingPunct="0">
              <a:spcBef>
                <a:spcPct val="20000"/>
              </a:spcBef>
              <a:buAutoNum type="arabicPeriod"/>
            </a:pPr>
            <a:r>
              <a:rPr lang="en-US" sz="2000" dirty="0" smtClean="0">
                <a:solidFill>
                  <a:srgbClr val="000000"/>
                </a:solidFill>
                <a:cs typeface="Arial" charset="0"/>
              </a:rPr>
              <a:t>Create your data display(s)</a:t>
            </a:r>
          </a:p>
          <a:p>
            <a:pPr marL="914400" indent="-457200" eaLnBrk="0" hangingPunct="0">
              <a:spcBef>
                <a:spcPct val="20000"/>
              </a:spcBef>
              <a:buAutoNum type="arabicPeriod"/>
            </a:pPr>
            <a:r>
              <a:rPr lang="en-US" sz="2000" dirty="0" smtClean="0">
                <a:solidFill>
                  <a:srgbClr val="000000"/>
                </a:solidFill>
                <a:cs typeface="Arial" charset="0"/>
              </a:rPr>
              <a:t>List 2-3 observations of each data display.  </a:t>
            </a:r>
            <a:endParaRPr lang="en-US" sz="2000" dirty="0">
              <a:solidFill>
                <a:srgbClr val="000000"/>
              </a:solidFill>
              <a:cs typeface="Arial" charset="0"/>
            </a:endParaRPr>
          </a:p>
          <a:p>
            <a:pPr lvl="1" eaLnBrk="0" hangingPunct="0">
              <a:spcBef>
                <a:spcPct val="20000"/>
              </a:spcBef>
            </a:pPr>
            <a:endParaRPr lang="en-US" sz="2000" dirty="0" smtClean="0">
              <a:solidFill>
                <a:srgbClr val="000000"/>
              </a:solidFill>
              <a:cs typeface="Arial" charset="0"/>
            </a:endParaRPr>
          </a:p>
        </p:txBody>
      </p:sp>
      <p:sp>
        <p:nvSpPr>
          <p:cNvPr id="5" name="TextBox 4"/>
          <p:cNvSpPr txBox="1"/>
          <p:nvPr/>
        </p:nvSpPr>
        <p:spPr>
          <a:xfrm>
            <a:off x="0" y="3025914"/>
            <a:ext cx="9128153" cy="707886"/>
          </a:xfrm>
          <a:prstGeom prst="rect">
            <a:avLst/>
          </a:prstGeom>
          <a:noFill/>
        </p:spPr>
        <p:txBody>
          <a:bodyPr wrap="square" rtlCol="0">
            <a:spAutoFit/>
          </a:bodyPr>
          <a:lstStyle/>
          <a:p>
            <a:pPr algn="ctr"/>
            <a:r>
              <a:rPr lang="en-US" sz="2000" b="1" dirty="0" smtClean="0">
                <a:solidFill>
                  <a:srgbClr val="0000FF"/>
                </a:solidFill>
              </a:rPr>
              <a:t>Be thinking about your research question and hypotheses as you create your data displays:</a:t>
            </a:r>
            <a:endParaRPr lang="en-US" sz="2000" b="1" dirty="0">
              <a:solidFill>
                <a:srgbClr val="0000FF"/>
              </a:solidFill>
            </a:endParaRPr>
          </a:p>
        </p:txBody>
      </p:sp>
      <p:sp>
        <p:nvSpPr>
          <p:cNvPr id="11" name="Title 1"/>
          <p:cNvSpPr txBox="1">
            <a:spLocks/>
          </p:cNvSpPr>
          <p:nvPr/>
        </p:nvSpPr>
        <p:spPr>
          <a:xfrm>
            <a:off x="0" y="152400"/>
            <a:ext cx="9144000" cy="762000"/>
          </a:xfrm>
          <a:prstGeom prst="rect">
            <a:avLst/>
          </a:prstGeom>
        </p:spPr>
        <p:txBody>
          <a:bodyPr/>
          <a:lstStyle/>
          <a:p>
            <a:pPr algn="ctr" eaLnBrk="0" hangingPunct="0">
              <a:defRPr/>
            </a:pPr>
            <a:r>
              <a:rPr lang="en-US" sz="4000" b="1" dirty="0" smtClean="0">
                <a:solidFill>
                  <a:srgbClr val="C00000"/>
                </a:solidFill>
                <a:latin typeface="Arial" pitchFamily="34" charset="0"/>
                <a:ea typeface="+mj-ea"/>
                <a:cs typeface="Arial" pitchFamily="34" charset="0"/>
              </a:rPr>
              <a:t>Step 6:  Display Data</a:t>
            </a:r>
            <a:endParaRPr lang="en-US" sz="4000" b="1" dirty="0">
              <a:latin typeface="Arial" pitchFamily="34" charset="0"/>
              <a:ea typeface="+mj-ea"/>
              <a:cs typeface="Arial" pitchFamily="34" charset="0"/>
            </a:endParaRPr>
          </a:p>
        </p:txBody>
      </p:sp>
      <p:grpSp>
        <p:nvGrpSpPr>
          <p:cNvPr id="6" name="Group 5"/>
          <p:cNvGrpSpPr/>
          <p:nvPr/>
        </p:nvGrpSpPr>
        <p:grpSpPr>
          <a:xfrm>
            <a:off x="85825" y="3852484"/>
            <a:ext cx="8991600" cy="2624516"/>
            <a:chOff x="85825" y="3852484"/>
            <a:chExt cx="8991600" cy="2624516"/>
          </a:xfrm>
        </p:grpSpPr>
        <p:grpSp>
          <p:nvGrpSpPr>
            <p:cNvPr id="8" name="Group 7"/>
            <p:cNvGrpSpPr/>
            <p:nvPr/>
          </p:nvGrpSpPr>
          <p:grpSpPr>
            <a:xfrm>
              <a:off x="85825" y="3852484"/>
              <a:ext cx="8991600" cy="2624516"/>
              <a:chOff x="238125" y="3581400"/>
              <a:chExt cx="8695925" cy="2538213"/>
            </a:xfrm>
          </p:grpSpPr>
          <p:pic>
            <p:nvPicPr>
              <p:cNvPr id="14" name="Picture 2" descr="C:\Users\pgraff\Documents\CRATER_COMPARISONS\CraterComparisons_4_30_13\WikiImages\8_15_13\Hypothesis.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38125" y="3943150"/>
                <a:ext cx="8695925" cy="2176463"/>
              </a:xfrm>
              <a:prstGeom prst="rect">
                <a:avLst/>
              </a:prstGeom>
              <a:noFill/>
              <a:extLst>
                <a:ext uri="{909E8E84-426E-40DD-AFC4-6F175D3DCCD1}">
                  <a14:hiddenFill xmlns:a14="http://schemas.microsoft.com/office/drawing/2010/main" xmlns="">
                    <a:solidFill>
                      <a:srgbClr val="FFFFFF"/>
                    </a:solidFill>
                  </a14:hiddenFill>
                </a:ext>
              </a:extLst>
            </p:spPr>
          </p:pic>
          <p:pic>
            <p:nvPicPr>
              <p:cNvPr id="15" name="Picture 3" descr="C:\Users\pgraff\Documents\CRATER_COMPARISONS\CraterComparisons_4_30_13\WikiImages\8_15_13\researchquestion2.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38125" y="3581400"/>
                <a:ext cx="8667750" cy="336396"/>
              </a:xfrm>
              <a:prstGeom prst="rect">
                <a:avLst/>
              </a:prstGeom>
              <a:noFill/>
              <a:extLst>
                <a:ext uri="{909E8E84-426E-40DD-AFC4-6F175D3DCCD1}">
                  <a14:hiddenFill xmlns:a14="http://schemas.microsoft.com/office/drawing/2010/main" xmlns="">
                    <a:solidFill>
                      <a:srgbClr val="FFFFFF"/>
                    </a:solidFill>
                  </a14:hiddenFill>
                </a:ext>
              </a:extLst>
            </p:spPr>
          </p:pic>
        </p:grpSp>
        <p:sp>
          <p:nvSpPr>
            <p:cNvPr id="9" name="TextBox 8"/>
            <p:cNvSpPr txBox="1"/>
            <p:nvPr/>
          </p:nvSpPr>
          <p:spPr>
            <a:xfrm>
              <a:off x="1410100" y="5049560"/>
              <a:ext cx="2286000" cy="276999"/>
            </a:xfrm>
            <a:prstGeom prst="rect">
              <a:avLst/>
            </a:prstGeom>
            <a:solidFill>
              <a:schemeClr val="tx2">
                <a:lumMod val="60000"/>
                <a:lumOff val="40000"/>
              </a:schemeClr>
            </a:solidFill>
          </p:spPr>
          <p:txBody>
            <a:bodyPr wrap="square" rtlCol="0">
              <a:spAutoFit/>
            </a:bodyPr>
            <a:lstStyle/>
            <a:p>
              <a:r>
                <a:rPr lang="en-US" sz="1200" dirty="0" smtClean="0">
                  <a:solidFill>
                    <a:schemeClr val="bg1"/>
                  </a:solidFill>
                </a:rPr>
                <a:t>Relatively young</a:t>
              </a:r>
              <a:endParaRPr lang="en-US" sz="1200" dirty="0">
                <a:solidFill>
                  <a:schemeClr val="bg1"/>
                </a:solidFill>
              </a:endParaRPr>
            </a:p>
          </p:txBody>
        </p:sp>
        <p:sp>
          <p:nvSpPr>
            <p:cNvPr id="10" name="TextBox 9"/>
            <p:cNvSpPr txBox="1"/>
            <p:nvPr/>
          </p:nvSpPr>
          <p:spPr>
            <a:xfrm>
              <a:off x="3696100" y="5049559"/>
              <a:ext cx="5352192" cy="276999"/>
            </a:xfrm>
            <a:prstGeom prst="rect">
              <a:avLst/>
            </a:prstGeom>
            <a:solidFill>
              <a:schemeClr val="bg1">
                <a:lumMod val="50000"/>
              </a:schemeClr>
            </a:solidFill>
          </p:spPr>
          <p:txBody>
            <a:bodyPr wrap="square" rtlCol="0">
              <a:spAutoFit/>
            </a:bodyPr>
            <a:lstStyle/>
            <a:p>
              <a:r>
                <a:rPr lang="en-US" sz="1200" dirty="0" smtClean="0">
                  <a:solidFill>
                    <a:schemeClr val="bg1"/>
                  </a:solidFill>
                </a:rPr>
                <a:t>Throughout its history and currently</a:t>
              </a:r>
              <a:endParaRPr lang="en-US" sz="1200" dirty="0">
                <a:solidFill>
                  <a:schemeClr val="bg1"/>
                </a:solidFill>
              </a:endParaRPr>
            </a:p>
          </p:txBody>
        </p:sp>
        <p:sp>
          <p:nvSpPr>
            <p:cNvPr id="13" name="TextBox 12"/>
            <p:cNvSpPr txBox="1"/>
            <p:nvPr/>
          </p:nvSpPr>
          <p:spPr>
            <a:xfrm>
              <a:off x="2057400" y="5555159"/>
              <a:ext cx="4038600" cy="461665"/>
            </a:xfrm>
            <a:prstGeom prst="rect">
              <a:avLst/>
            </a:prstGeom>
            <a:solidFill>
              <a:srgbClr val="C00000"/>
            </a:solidFill>
          </p:spPr>
          <p:txBody>
            <a:bodyPr wrap="square" rtlCol="0">
              <a:spAutoFit/>
            </a:bodyPr>
            <a:lstStyle/>
            <a:p>
              <a:pPr algn="ctr"/>
              <a:r>
                <a:rPr lang="en-US" sz="1200" dirty="0" smtClean="0">
                  <a:solidFill>
                    <a:schemeClr val="bg1"/>
                  </a:solidFill>
                </a:rPr>
                <a:t>This information should not change from what was initially written.</a:t>
              </a:r>
            </a:p>
          </p:txBody>
        </p:sp>
      </p:grpSp>
    </p:spTree>
    <p:extLst>
      <p:ext uri="{BB962C8B-B14F-4D97-AF65-F5344CB8AC3E}">
        <p14:creationId xmlns:p14="http://schemas.microsoft.com/office/powerpoint/2010/main" xmlns="" val="1977523020"/>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85825" y="2057400"/>
            <a:ext cx="8952842" cy="381000"/>
          </a:xfrm>
          <a:prstGeom prst="rect">
            <a:avLst/>
          </a:prstGeom>
          <a:solidFill>
            <a:srgbClr val="FFFF99"/>
          </a:solidFill>
          <a:ln w="28575">
            <a:solidFill>
              <a:schemeClr val="tx1"/>
            </a:solidFill>
          </a:ln>
        </p:spPr>
        <p:txBody>
          <a:bodyPr wrap="square" rtlCol="0">
            <a:spAutoFit/>
          </a:bodyPr>
          <a:lstStyle/>
          <a:p>
            <a:r>
              <a:rPr lang="en-US" b="1" dirty="0" smtClean="0"/>
              <a:t>Be sure to focus your analysis on the research question and your hypotheses:</a:t>
            </a:r>
            <a:endParaRPr lang="en-US" dirty="0"/>
          </a:p>
        </p:txBody>
      </p:sp>
      <p:sp>
        <p:nvSpPr>
          <p:cNvPr id="7" name="TextBox 6"/>
          <p:cNvSpPr txBox="1"/>
          <p:nvPr/>
        </p:nvSpPr>
        <p:spPr>
          <a:xfrm>
            <a:off x="94649" y="5284351"/>
            <a:ext cx="8991600" cy="923330"/>
          </a:xfrm>
          <a:prstGeom prst="rect">
            <a:avLst/>
          </a:prstGeom>
          <a:solidFill>
            <a:schemeClr val="bg1">
              <a:lumMod val="85000"/>
            </a:schemeClr>
          </a:solidFill>
          <a:ln w="28575">
            <a:solidFill>
              <a:schemeClr val="tx1"/>
            </a:solidFill>
          </a:ln>
        </p:spPr>
        <p:txBody>
          <a:bodyPr wrap="square" rtlCol="0">
            <a:spAutoFit/>
          </a:bodyPr>
          <a:lstStyle/>
          <a:p>
            <a:r>
              <a:rPr lang="en-US" b="1" dirty="0" smtClean="0"/>
              <a:t>For this step you will:</a:t>
            </a:r>
          </a:p>
          <a:p>
            <a:pPr marL="342900" indent="-342900">
              <a:buAutoNum type="arabicPeriod"/>
            </a:pPr>
            <a:r>
              <a:rPr lang="en-US" dirty="0" smtClean="0"/>
              <a:t>Fill out an </a:t>
            </a:r>
            <a:r>
              <a:rPr lang="en-US" i="1" dirty="0" smtClean="0"/>
              <a:t>Analysis and Interpretation of Data </a:t>
            </a:r>
            <a:r>
              <a:rPr lang="en-US" dirty="0" smtClean="0"/>
              <a:t>table</a:t>
            </a:r>
          </a:p>
          <a:p>
            <a:pPr marL="342900" indent="-342900">
              <a:buAutoNum type="arabicPeriod"/>
            </a:pPr>
            <a:r>
              <a:rPr lang="en-US" dirty="0" smtClean="0"/>
              <a:t>Share your analysis with the class.</a:t>
            </a:r>
          </a:p>
        </p:txBody>
      </p:sp>
      <p:sp>
        <p:nvSpPr>
          <p:cNvPr id="8" name="Title 1"/>
          <p:cNvSpPr txBox="1">
            <a:spLocks/>
          </p:cNvSpPr>
          <p:nvPr/>
        </p:nvSpPr>
        <p:spPr>
          <a:xfrm>
            <a:off x="304800" y="76200"/>
            <a:ext cx="8382000" cy="762000"/>
          </a:xfrm>
          <a:prstGeom prst="rect">
            <a:avLst/>
          </a:prstGeom>
        </p:spPr>
        <p:txBody>
          <a:bodyPr/>
          <a:lstStyle/>
          <a:p>
            <a:pPr algn="ctr" eaLnBrk="0" hangingPunct="0">
              <a:defRPr/>
            </a:pPr>
            <a:r>
              <a:rPr lang="en-US" sz="4000" b="1" dirty="0" smtClean="0">
                <a:solidFill>
                  <a:srgbClr val="C00000"/>
                </a:solidFill>
                <a:latin typeface="Arial" pitchFamily="34" charset="0"/>
                <a:ea typeface="+mj-ea"/>
                <a:cs typeface="Arial" pitchFamily="34" charset="0"/>
              </a:rPr>
              <a:t>Step 7: Analyze &amp; Interpret Data</a:t>
            </a:r>
            <a:endParaRPr lang="en-US" sz="4000" b="1" dirty="0">
              <a:latin typeface="Arial" pitchFamily="34" charset="0"/>
              <a:ea typeface="+mj-ea"/>
              <a:cs typeface="Arial" pitchFamily="34" charset="0"/>
            </a:endParaRPr>
          </a:p>
        </p:txBody>
      </p:sp>
      <p:grpSp>
        <p:nvGrpSpPr>
          <p:cNvPr id="10" name="Group 9"/>
          <p:cNvGrpSpPr/>
          <p:nvPr/>
        </p:nvGrpSpPr>
        <p:grpSpPr>
          <a:xfrm>
            <a:off x="85825" y="2507435"/>
            <a:ext cx="8991600" cy="2624516"/>
            <a:chOff x="85825" y="3852484"/>
            <a:chExt cx="8991600" cy="2624516"/>
          </a:xfrm>
        </p:grpSpPr>
        <p:grpSp>
          <p:nvGrpSpPr>
            <p:cNvPr id="12" name="Group 11"/>
            <p:cNvGrpSpPr/>
            <p:nvPr/>
          </p:nvGrpSpPr>
          <p:grpSpPr>
            <a:xfrm>
              <a:off x="85825" y="3852484"/>
              <a:ext cx="8991600" cy="2624516"/>
              <a:chOff x="238125" y="3581400"/>
              <a:chExt cx="8695925" cy="2538213"/>
            </a:xfrm>
          </p:grpSpPr>
          <p:pic>
            <p:nvPicPr>
              <p:cNvPr id="16" name="Picture 2" descr="C:\Users\pgraff\Documents\CRATER_COMPARISONS\CraterComparisons_4_30_13\WikiImages\8_15_13\Hypothesis.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38125" y="3943150"/>
                <a:ext cx="8695925" cy="2176463"/>
              </a:xfrm>
              <a:prstGeom prst="rect">
                <a:avLst/>
              </a:prstGeom>
              <a:noFill/>
              <a:extLst>
                <a:ext uri="{909E8E84-426E-40DD-AFC4-6F175D3DCCD1}">
                  <a14:hiddenFill xmlns:a14="http://schemas.microsoft.com/office/drawing/2010/main" xmlns="">
                    <a:solidFill>
                      <a:srgbClr val="FFFFFF"/>
                    </a:solidFill>
                  </a14:hiddenFill>
                </a:ext>
              </a:extLst>
            </p:spPr>
          </p:pic>
          <p:pic>
            <p:nvPicPr>
              <p:cNvPr id="17" name="Picture 3" descr="C:\Users\pgraff\Documents\CRATER_COMPARISONS\CraterComparisons_4_30_13\WikiImages\8_15_13\researchquestion2.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38125" y="3581400"/>
                <a:ext cx="8667750" cy="336396"/>
              </a:xfrm>
              <a:prstGeom prst="rect">
                <a:avLst/>
              </a:prstGeom>
              <a:noFill/>
              <a:extLst>
                <a:ext uri="{909E8E84-426E-40DD-AFC4-6F175D3DCCD1}">
                  <a14:hiddenFill xmlns:a14="http://schemas.microsoft.com/office/drawing/2010/main" xmlns="">
                    <a:solidFill>
                      <a:srgbClr val="FFFFFF"/>
                    </a:solidFill>
                  </a14:hiddenFill>
                </a:ext>
              </a:extLst>
            </p:spPr>
          </p:pic>
        </p:grpSp>
        <p:sp>
          <p:nvSpPr>
            <p:cNvPr id="13" name="TextBox 12"/>
            <p:cNvSpPr txBox="1"/>
            <p:nvPr/>
          </p:nvSpPr>
          <p:spPr>
            <a:xfrm>
              <a:off x="1410100" y="5049560"/>
              <a:ext cx="2286000" cy="276999"/>
            </a:xfrm>
            <a:prstGeom prst="rect">
              <a:avLst/>
            </a:prstGeom>
            <a:solidFill>
              <a:schemeClr val="tx2">
                <a:lumMod val="60000"/>
                <a:lumOff val="40000"/>
              </a:schemeClr>
            </a:solidFill>
          </p:spPr>
          <p:txBody>
            <a:bodyPr wrap="square" rtlCol="0">
              <a:spAutoFit/>
            </a:bodyPr>
            <a:lstStyle/>
            <a:p>
              <a:r>
                <a:rPr lang="en-US" sz="1200" dirty="0" smtClean="0">
                  <a:solidFill>
                    <a:schemeClr val="bg1"/>
                  </a:solidFill>
                </a:rPr>
                <a:t>Relatively young</a:t>
              </a:r>
              <a:endParaRPr lang="en-US" sz="1200" dirty="0">
                <a:solidFill>
                  <a:schemeClr val="bg1"/>
                </a:solidFill>
              </a:endParaRPr>
            </a:p>
          </p:txBody>
        </p:sp>
        <p:sp>
          <p:nvSpPr>
            <p:cNvPr id="14" name="TextBox 13"/>
            <p:cNvSpPr txBox="1"/>
            <p:nvPr/>
          </p:nvSpPr>
          <p:spPr>
            <a:xfrm>
              <a:off x="3696100" y="5049559"/>
              <a:ext cx="5352192" cy="276999"/>
            </a:xfrm>
            <a:prstGeom prst="rect">
              <a:avLst/>
            </a:prstGeom>
            <a:solidFill>
              <a:schemeClr val="bg1">
                <a:lumMod val="50000"/>
              </a:schemeClr>
            </a:solidFill>
          </p:spPr>
          <p:txBody>
            <a:bodyPr wrap="square" rtlCol="0">
              <a:spAutoFit/>
            </a:bodyPr>
            <a:lstStyle/>
            <a:p>
              <a:r>
                <a:rPr lang="en-US" sz="1200" dirty="0" smtClean="0">
                  <a:solidFill>
                    <a:schemeClr val="bg1"/>
                  </a:solidFill>
                </a:rPr>
                <a:t>Throughout its history and currently</a:t>
              </a:r>
              <a:endParaRPr lang="en-US" sz="1200" dirty="0">
                <a:solidFill>
                  <a:schemeClr val="bg1"/>
                </a:solidFill>
              </a:endParaRPr>
            </a:p>
          </p:txBody>
        </p:sp>
        <p:sp>
          <p:nvSpPr>
            <p:cNvPr id="15" name="TextBox 14"/>
            <p:cNvSpPr txBox="1"/>
            <p:nvPr/>
          </p:nvSpPr>
          <p:spPr>
            <a:xfrm>
              <a:off x="2057400" y="5555159"/>
              <a:ext cx="4038600" cy="461665"/>
            </a:xfrm>
            <a:prstGeom prst="rect">
              <a:avLst/>
            </a:prstGeom>
            <a:solidFill>
              <a:srgbClr val="C00000"/>
            </a:solidFill>
          </p:spPr>
          <p:txBody>
            <a:bodyPr wrap="square" rtlCol="0">
              <a:spAutoFit/>
            </a:bodyPr>
            <a:lstStyle/>
            <a:p>
              <a:pPr algn="ctr"/>
              <a:r>
                <a:rPr lang="en-US" sz="1200" dirty="0" smtClean="0">
                  <a:solidFill>
                    <a:schemeClr val="bg1"/>
                  </a:solidFill>
                </a:rPr>
                <a:t>This information should not change from what was initially written.</a:t>
              </a:r>
            </a:p>
          </p:txBody>
        </p:sp>
      </p:grpSp>
      <p:sp>
        <p:nvSpPr>
          <p:cNvPr id="2" name="Rectangle 1"/>
          <p:cNvSpPr/>
          <p:nvPr/>
        </p:nvSpPr>
        <p:spPr>
          <a:xfrm>
            <a:off x="0" y="838200"/>
            <a:ext cx="9144000" cy="1169551"/>
          </a:xfrm>
          <a:prstGeom prst="rect">
            <a:avLst/>
          </a:prstGeom>
        </p:spPr>
        <p:txBody>
          <a:bodyPr wrap="square">
            <a:spAutoFit/>
          </a:bodyPr>
          <a:lstStyle/>
          <a:p>
            <a:r>
              <a:rPr lang="en-US" sz="1400" b="1" dirty="0" smtClean="0"/>
              <a:t>PROCESS OF SCIENCE STEP 7:  Analyze &amp; Interpret Data</a:t>
            </a:r>
            <a:endParaRPr lang="en-US" sz="1400" dirty="0" smtClean="0"/>
          </a:p>
          <a:p>
            <a:r>
              <a:rPr lang="en-US" sz="1400" dirty="0" smtClean="0"/>
              <a:t>Once </a:t>
            </a:r>
            <a:r>
              <a:rPr lang="en-US" sz="1400" dirty="0"/>
              <a:t>you display your data </a:t>
            </a:r>
            <a:r>
              <a:rPr lang="en-US" sz="1400" b="1" u="sng" dirty="0"/>
              <a:t>and</a:t>
            </a:r>
            <a:r>
              <a:rPr lang="en-US" sz="1400" dirty="0"/>
              <a:t> have listed observations of those data displays, you are ready to do one of the most important steps of your research – analyze and interpret the data.  Analysis and interpretation of data are done by thinking about how specific observations and knowledge you have directly relate to your question.  Your goal is to be able to draw conclusions about your research with supporting evidence.</a:t>
            </a:r>
          </a:p>
        </p:txBody>
      </p:sp>
    </p:spTree>
    <p:extLst>
      <p:ext uri="{BB962C8B-B14F-4D97-AF65-F5344CB8AC3E}">
        <p14:creationId xmlns:p14="http://schemas.microsoft.com/office/powerpoint/2010/main" xmlns="" val="962447244"/>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0" y="761762"/>
            <a:ext cx="9144000" cy="1600438"/>
          </a:xfrm>
          <a:prstGeom prst="rect">
            <a:avLst/>
          </a:prstGeom>
          <a:solidFill>
            <a:schemeClr val="bg1">
              <a:lumMod val="95000"/>
            </a:schemeClr>
          </a:solidFill>
          <a:ln w="28575">
            <a:solidFill>
              <a:schemeClr val="tx1"/>
            </a:solidFill>
          </a:ln>
        </p:spPr>
        <p:txBody>
          <a:bodyPr wrap="square" rtlCol="0">
            <a:spAutoFit/>
          </a:bodyPr>
          <a:lstStyle/>
          <a:p>
            <a:r>
              <a:rPr lang="en-US" b="1" dirty="0" smtClean="0"/>
              <a:t>TABLE IS DIVIDED INTO THREE COLUMNS:  </a:t>
            </a:r>
          </a:p>
          <a:p>
            <a:pPr marL="342900" indent="-342900">
              <a:buAutoNum type="arabicParenR"/>
            </a:pPr>
            <a:r>
              <a:rPr lang="en-US" dirty="0" smtClean="0"/>
              <a:t>Specific observations from Data Displays</a:t>
            </a:r>
          </a:p>
          <a:p>
            <a:pPr marL="342900" indent="-342900">
              <a:buAutoNum type="arabicParenR"/>
            </a:pPr>
            <a:r>
              <a:rPr lang="en-US" dirty="0" smtClean="0"/>
              <a:t>Your interpretation of what those observations mean.</a:t>
            </a:r>
          </a:p>
          <a:p>
            <a:pPr marL="342900" indent="-342900">
              <a:buAutoNum type="arabicParenR"/>
            </a:pPr>
            <a:r>
              <a:rPr lang="en-US" dirty="0" smtClean="0"/>
              <a:t>Evidence that support your interpretation</a:t>
            </a:r>
          </a:p>
          <a:p>
            <a:pPr lvl="0"/>
            <a:endParaRPr lang="en-US" sz="1000" dirty="0" smtClean="0">
              <a:solidFill>
                <a:srgbClr val="000000"/>
              </a:solidFill>
              <a:latin typeface="Arial" pitchFamily="34" charset="0"/>
              <a:ea typeface="Times New Roman" pitchFamily="18" charset="0"/>
              <a:cs typeface="Arial" pitchFamily="34" charset="0"/>
            </a:endParaRPr>
          </a:p>
          <a:p>
            <a:pPr lvl="0"/>
            <a:r>
              <a:rPr lang="en-US" sz="1600" dirty="0" smtClean="0">
                <a:solidFill>
                  <a:srgbClr val="000000"/>
                </a:solidFill>
                <a:latin typeface="Arial" pitchFamily="34" charset="0"/>
                <a:ea typeface="Times New Roman" pitchFamily="18" charset="0"/>
                <a:cs typeface="Arial" pitchFamily="34" charset="0"/>
              </a:rPr>
              <a:t>Focus </a:t>
            </a:r>
            <a:r>
              <a:rPr lang="en-US" sz="1600" dirty="0">
                <a:solidFill>
                  <a:srgbClr val="000000"/>
                </a:solidFill>
                <a:latin typeface="Arial" pitchFamily="34" charset="0"/>
                <a:ea typeface="Times New Roman" pitchFamily="18" charset="0"/>
                <a:cs typeface="Arial" pitchFamily="34" charset="0"/>
              </a:rPr>
              <a:t>your analysis on </a:t>
            </a:r>
            <a:r>
              <a:rPr lang="en-US" sz="1600" dirty="0" smtClean="0">
                <a:solidFill>
                  <a:srgbClr val="000000"/>
                </a:solidFill>
                <a:latin typeface="Arial" pitchFamily="34" charset="0"/>
                <a:ea typeface="Times New Roman" pitchFamily="18" charset="0"/>
                <a:cs typeface="Arial" pitchFamily="34" charset="0"/>
              </a:rPr>
              <a:t>data you logged: </a:t>
            </a:r>
            <a:r>
              <a:rPr lang="en-US" sz="1500" b="1" dirty="0" smtClean="0">
                <a:solidFill>
                  <a:srgbClr val="0000FF"/>
                </a:solidFill>
                <a:latin typeface="Arial" pitchFamily="34" charset="0"/>
                <a:ea typeface="Times New Roman" pitchFamily="18" charset="0"/>
                <a:cs typeface="Arial" pitchFamily="34" charset="0"/>
              </a:rPr>
              <a:t>1</a:t>
            </a:r>
            <a:r>
              <a:rPr lang="en-US" sz="1500" b="1" dirty="0">
                <a:solidFill>
                  <a:srgbClr val="0000FF"/>
                </a:solidFill>
                <a:latin typeface="Arial" pitchFamily="34" charset="0"/>
                <a:ea typeface="Times New Roman" pitchFamily="18" charset="0"/>
                <a:cs typeface="Arial" pitchFamily="34" charset="0"/>
              </a:rPr>
              <a:t>) </a:t>
            </a:r>
            <a:r>
              <a:rPr lang="en-US" sz="1500" b="1" i="1" dirty="0">
                <a:solidFill>
                  <a:srgbClr val="0000FF"/>
                </a:solidFill>
                <a:latin typeface="Arial" pitchFamily="34" charset="0"/>
                <a:ea typeface="Times New Roman" pitchFamily="18" charset="0"/>
                <a:cs typeface="Arial" pitchFamily="34" charset="0"/>
              </a:rPr>
              <a:t>crater </a:t>
            </a:r>
            <a:r>
              <a:rPr lang="en-US" sz="1500" b="1" i="1" dirty="0" smtClean="0">
                <a:solidFill>
                  <a:srgbClr val="0000FF"/>
                </a:solidFill>
                <a:latin typeface="Arial" pitchFamily="34" charset="0"/>
                <a:ea typeface="Times New Roman" pitchFamily="18" charset="0"/>
                <a:cs typeface="Arial" pitchFamily="34" charset="0"/>
              </a:rPr>
              <a:t>classification, </a:t>
            </a:r>
            <a:r>
              <a:rPr lang="en-US" sz="1500" b="1" dirty="0">
                <a:solidFill>
                  <a:srgbClr val="FF0000"/>
                </a:solidFill>
                <a:latin typeface="Arial" pitchFamily="34" charset="0"/>
                <a:ea typeface="Times New Roman" pitchFamily="18" charset="0"/>
                <a:cs typeface="Arial" pitchFamily="34" charset="0"/>
              </a:rPr>
              <a:t>2) </a:t>
            </a:r>
            <a:r>
              <a:rPr lang="en-US" sz="1500" b="1" i="1" dirty="0">
                <a:solidFill>
                  <a:srgbClr val="FF0000"/>
                </a:solidFill>
                <a:latin typeface="Arial" pitchFamily="34" charset="0"/>
                <a:ea typeface="Times New Roman" pitchFamily="18" charset="0"/>
                <a:cs typeface="Arial" pitchFamily="34" charset="0"/>
              </a:rPr>
              <a:t>crater </a:t>
            </a:r>
            <a:r>
              <a:rPr lang="en-US" sz="1500" b="1" i="1" dirty="0" smtClean="0">
                <a:solidFill>
                  <a:srgbClr val="FF0000"/>
                </a:solidFill>
                <a:latin typeface="Arial" pitchFamily="34" charset="0"/>
                <a:ea typeface="Times New Roman" pitchFamily="18" charset="0"/>
                <a:cs typeface="Arial" pitchFamily="34" charset="0"/>
              </a:rPr>
              <a:t>diameter,</a:t>
            </a:r>
            <a:r>
              <a:rPr lang="en-US" sz="1500" b="1" dirty="0" smtClean="0">
                <a:solidFill>
                  <a:srgbClr val="FF0000"/>
                </a:solidFill>
                <a:latin typeface="Arial" pitchFamily="34" charset="0"/>
                <a:ea typeface="Times New Roman" pitchFamily="18" charset="0"/>
                <a:cs typeface="Arial" pitchFamily="34" charset="0"/>
              </a:rPr>
              <a:t> </a:t>
            </a:r>
            <a:r>
              <a:rPr lang="en-US" sz="1500" b="1" dirty="0">
                <a:solidFill>
                  <a:srgbClr val="00B050"/>
                </a:solidFill>
                <a:latin typeface="Arial" pitchFamily="34" charset="0"/>
                <a:ea typeface="Times New Roman" pitchFamily="18" charset="0"/>
                <a:cs typeface="Arial" pitchFamily="34" charset="0"/>
              </a:rPr>
              <a:t>3) </a:t>
            </a:r>
            <a:r>
              <a:rPr lang="en-US" sz="1500" b="1" i="1" dirty="0">
                <a:solidFill>
                  <a:srgbClr val="00B050"/>
                </a:solidFill>
                <a:latin typeface="Arial" pitchFamily="34" charset="0"/>
                <a:ea typeface="Times New Roman" pitchFamily="18" charset="0"/>
                <a:cs typeface="Arial" pitchFamily="34" charset="0"/>
              </a:rPr>
              <a:t>crater type</a:t>
            </a:r>
            <a:r>
              <a:rPr lang="en-US" sz="1500" b="1" dirty="0">
                <a:solidFill>
                  <a:srgbClr val="00B050"/>
                </a:solidFill>
                <a:latin typeface="Arial" pitchFamily="34" charset="0"/>
                <a:ea typeface="Times New Roman" pitchFamily="18" charset="0"/>
                <a:cs typeface="Arial" pitchFamily="34" charset="0"/>
              </a:rPr>
              <a:t>.  </a:t>
            </a:r>
          </a:p>
        </p:txBody>
      </p:sp>
      <p:sp>
        <p:nvSpPr>
          <p:cNvPr id="2" name="Rectangle 1"/>
          <p:cNvSpPr/>
          <p:nvPr/>
        </p:nvSpPr>
        <p:spPr>
          <a:xfrm>
            <a:off x="152400" y="115697"/>
            <a:ext cx="8534400" cy="646331"/>
          </a:xfrm>
          <a:prstGeom prst="rect">
            <a:avLst/>
          </a:prstGeom>
        </p:spPr>
        <p:txBody>
          <a:bodyPr wrap="square">
            <a:spAutoFit/>
          </a:bodyPr>
          <a:lstStyle/>
          <a:p>
            <a:pPr algn="ctr"/>
            <a:r>
              <a:rPr lang="en-US" sz="3600" b="1" i="1" dirty="0">
                <a:solidFill>
                  <a:srgbClr val="C00000"/>
                </a:solidFill>
              </a:rPr>
              <a:t>Analysis and Interpretation of </a:t>
            </a:r>
            <a:r>
              <a:rPr lang="en-US" sz="3600" b="1" i="1" dirty="0" smtClean="0">
                <a:solidFill>
                  <a:srgbClr val="C00000"/>
                </a:solidFill>
              </a:rPr>
              <a:t>Data</a:t>
            </a:r>
            <a:endParaRPr lang="en-US" sz="3600" b="1" dirty="0" smtClean="0">
              <a:solidFill>
                <a:srgbClr val="C00000"/>
              </a:solidFill>
            </a:endParaRPr>
          </a:p>
        </p:txBody>
      </p:sp>
      <p:grpSp>
        <p:nvGrpSpPr>
          <p:cNvPr id="16" name="Group 15"/>
          <p:cNvGrpSpPr/>
          <p:nvPr/>
        </p:nvGrpSpPr>
        <p:grpSpPr>
          <a:xfrm>
            <a:off x="228600" y="2390874"/>
            <a:ext cx="8686800" cy="4467125"/>
            <a:chOff x="228600" y="2390874"/>
            <a:chExt cx="8686800" cy="4467125"/>
          </a:xfrm>
        </p:grpSpPr>
        <p:pic>
          <p:nvPicPr>
            <p:cNvPr id="5" name="Picture 1"/>
            <p:cNvPicPr>
              <a:picLocks noChangeAspect="1" noChangeArrowheads="1"/>
            </p:cNvPicPr>
            <p:nvPr/>
          </p:nvPicPr>
          <p:blipFill>
            <a:blip r:embed="rId2" cstate="print"/>
            <a:srcRect l="26556" t="25135" r="25311" b="29328"/>
            <a:stretch>
              <a:fillRect/>
            </a:stretch>
          </p:blipFill>
          <p:spPr bwMode="auto">
            <a:xfrm>
              <a:off x="228600" y="2390874"/>
              <a:ext cx="8686800" cy="4467125"/>
            </a:xfrm>
            <a:prstGeom prst="rect">
              <a:avLst/>
            </a:prstGeom>
            <a:noFill/>
            <a:ln w="9525">
              <a:noFill/>
              <a:miter lim="800000"/>
              <a:headEnd/>
              <a:tailEnd/>
            </a:ln>
          </p:spPr>
        </p:pic>
        <p:sp>
          <p:nvSpPr>
            <p:cNvPr id="6" name="Rectangle 5"/>
            <p:cNvSpPr/>
            <p:nvPr/>
          </p:nvSpPr>
          <p:spPr>
            <a:xfrm>
              <a:off x="277368" y="4191000"/>
              <a:ext cx="8534400" cy="25908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Connector 9"/>
            <p:cNvCxnSpPr/>
            <p:nvPr/>
          </p:nvCxnSpPr>
          <p:spPr>
            <a:xfrm>
              <a:off x="2383536" y="4191000"/>
              <a:ext cx="0" cy="25908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5763768" y="4191000"/>
              <a:ext cx="0" cy="25908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flipH="1">
              <a:off x="228600" y="5029200"/>
              <a:ext cx="86106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H="1">
              <a:off x="228600" y="5885688"/>
              <a:ext cx="86106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247494830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304800" y="152400"/>
            <a:ext cx="8229600" cy="1015663"/>
          </a:xfrm>
          <a:prstGeom prst="rect">
            <a:avLst/>
          </a:prstGeom>
          <a:noFill/>
        </p:spPr>
        <p:txBody>
          <a:bodyPr wrap="square" rtlCol="0">
            <a:spAutoFit/>
          </a:bodyPr>
          <a:lstStyle/>
          <a:p>
            <a:pPr algn="ctr"/>
            <a:r>
              <a:rPr lang="en-US" sz="4000" b="1" dirty="0" smtClean="0">
                <a:effectLst>
                  <a:outerShdw blurRad="38100" dist="38100" dir="2700000" algn="tl">
                    <a:srgbClr val="000000">
                      <a:alpha val="43137"/>
                    </a:srgbClr>
                  </a:outerShdw>
                </a:effectLst>
              </a:rPr>
              <a:t>CRATER COMPARISONS  </a:t>
            </a:r>
          </a:p>
          <a:p>
            <a:pPr algn="ctr"/>
            <a:r>
              <a:rPr lang="en-US" sz="2000" b="1" dirty="0" smtClean="0">
                <a:effectLst>
                  <a:outerShdw blurRad="38100" dist="38100" dir="2700000" algn="tl">
                    <a:srgbClr val="000000">
                      <a:alpha val="43137"/>
                    </a:srgbClr>
                  </a:outerShdw>
                </a:effectLst>
              </a:rPr>
              <a:t>Investigating Impact Craters on Earth and Other Planetary Worlds</a:t>
            </a:r>
            <a:endParaRPr lang="en-US" sz="2000" b="1" dirty="0">
              <a:effectLst>
                <a:outerShdw blurRad="38100" dist="38100" dir="2700000" algn="tl">
                  <a:srgbClr val="000000">
                    <a:alpha val="43137"/>
                  </a:srgbClr>
                </a:outerShdw>
              </a:effectLst>
            </a:endParaRPr>
          </a:p>
        </p:txBody>
      </p:sp>
      <p:sp>
        <p:nvSpPr>
          <p:cNvPr id="12" name="Rectangle 11"/>
          <p:cNvSpPr/>
          <p:nvPr/>
        </p:nvSpPr>
        <p:spPr>
          <a:xfrm>
            <a:off x="43116" y="1344519"/>
            <a:ext cx="9037820" cy="1541776"/>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13"/>
          <p:cNvSpPr txBox="1">
            <a:spLocks/>
          </p:cNvSpPr>
          <p:nvPr/>
        </p:nvSpPr>
        <p:spPr>
          <a:xfrm>
            <a:off x="43116" y="1371600"/>
            <a:ext cx="9190220" cy="1514695"/>
          </a:xfrm>
          <a:prstGeom prst="rect">
            <a:avLst/>
          </a:prstGeom>
        </p:spPr>
        <p:txBody>
          <a:bodyPr/>
          <a:lstStyle/>
          <a:p>
            <a:pPr marL="342900" marR="0" lvl="0" indent="-342900" algn="l" defTabSz="914400" rtl="0" eaLnBrk="0" fontAlgn="base" latinLnBrk="0" hangingPunct="0">
              <a:lnSpc>
                <a:spcPct val="100000"/>
              </a:lnSpc>
              <a:spcBef>
                <a:spcPct val="20000"/>
              </a:spcBef>
              <a:spcAft>
                <a:spcPct val="0"/>
              </a:spcAft>
              <a:buClrTx/>
              <a:buSzTx/>
              <a:buFont typeface="Arial" charset="0"/>
              <a:buNone/>
              <a:tabLst/>
              <a:defRPr/>
            </a:pPr>
            <a:r>
              <a:rPr kumimoji="0" lang="en-US" sz="2000" b="1" i="1" u="none" strike="noStrike" kern="1200" cap="none" spc="0" normalizeH="0" baseline="0" noProof="0" dirty="0" smtClean="0">
                <a:ln>
                  <a:noFill/>
                </a:ln>
                <a:solidFill>
                  <a:schemeClr val="tx1"/>
                </a:solidFill>
                <a:effectLst/>
                <a:uLnTx/>
                <a:uFillTx/>
                <a:latin typeface="Arial" charset="0"/>
                <a:ea typeface="+mn-ea"/>
                <a:cs typeface="Arial" charset="0"/>
              </a:rPr>
              <a:t>PART 1:  OBSERVATIONS AND PRELIMINARY QUESTIONS</a:t>
            </a:r>
          </a:p>
          <a:p>
            <a:pPr marL="463550" marR="0" lvl="1" indent="-350838" algn="l" defTabSz="914400" rtl="0" eaLnBrk="0" fontAlgn="base" latinLnBrk="0" hangingPunct="0">
              <a:lnSpc>
                <a:spcPct val="100000"/>
              </a:lnSpc>
              <a:spcBef>
                <a:spcPct val="20000"/>
              </a:spcBef>
              <a:spcAft>
                <a:spcPct val="0"/>
              </a:spcAft>
              <a:buClrTx/>
              <a:buSzTx/>
              <a:buFont typeface="Wingdings" pitchFamily="2" charset="2"/>
              <a:buChar char="v"/>
              <a:tabLst/>
              <a:defRPr/>
            </a:pPr>
            <a:r>
              <a:rPr kumimoji="0" lang="en-US" sz="2000" b="0" i="0" u="none" strike="noStrike" kern="1200" cap="none" spc="0" normalizeH="0" baseline="0" noProof="0" dirty="0" smtClean="0">
                <a:ln>
                  <a:noFill/>
                </a:ln>
                <a:solidFill>
                  <a:schemeClr val="tx1"/>
                </a:solidFill>
                <a:effectLst/>
                <a:uLnTx/>
                <a:uFillTx/>
                <a:latin typeface="Arial" charset="0"/>
                <a:ea typeface="+mn-ea"/>
                <a:cs typeface="Arial" charset="0"/>
              </a:rPr>
              <a:t>Observe the images of impact craters. </a:t>
            </a:r>
            <a:endParaRPr lang="en-US" sz="2000" dirty="0" smtClean="0">
              <a:cs typeface="Arial" charset="0"/>
            </a:endParaRPr>
          </a:p>
          <a:p>
            <a:pPr marL="463550" marR="0" lvl="1" indent="-350838" algn="l" defTabSz="914400" rtl="0" eaLnBrk="0" fontAlgn="base" latinLnBrk="0" hangingPunct="0">
              <a:lnSpc>
                <a:spcPct val="100000"/>
              </a:lnSpc>
              <a:spcBef>
                <a:spcPct val="20000"/>
              </a:spcBef>
              <a:spcAft>
                <a:spcPct val="0"/>
              </a:spcAft>
              <a:buClrTx/>
              <a:buSzTx/>
              <a:buFont typeface="Wingdings" pitchFamily="2" charset="2"/>
              <a:buChar char="v"/>
              <a:tabLst/>
              <a:defRPr/>
            </a:pPr>
            <a:r>
              <a:rPr kumimoji="0" lang="en-US" sz="2000" b="0" i="0" u="none" strike="noStrike" kern="1200" cap="none" spc="0" normalizeH="0" baseline="0" noProof="0" dirty="0" smtClean="0">
                <a:ln>
                  <a:noFill/>
                </a:ln>
                <a:solidFill>
                  <a:srgbClr val="C00000"/>
                </a:solidFill>
                <a:effectLst/>
                <a:uLnTx/>
                <a:uFillTx/>
                <a:latin typeface="Arial" charset="0"/>
                <a:ea typeface="+mn-ea"/>
                <a:cs typeface="Arial" charset="0"/>
              </a:rPr>
              <a:t>List your observations</a:t>
            </a:r>
            <a:r>
              <a:rPr kumimoji="0" lang="en-US" sz="2000" b="0" i="0" u="none" strike="noStrike" kern="1200" cap="none" spc="0" normalizeH="0" noProof="0" dirty="0" smtClean="0">
                <a:ln>
                  <a:noFill/>
                </a:ln>
                <a:solidFill>
                  <a:srgbClr val="C00000"/>
                </a:solidFill>
                <a:effectLst/>
                <a:uLnTx/>
                <a:uFillTx/>
                <a:latin typeface="Arial" charset="0"/>
                <a:ea typeface="+mn-ea"/>
                <a:cs typeface="Arial" charset="0"/>
              </a:rPr>
              <a:t> </a:t>
            </a:r>
            <a:r>
              <a:rPr lang="en-US" sz="2000" dirty="0" smtClean="0">
                <a:solidFill>
                  <a:srgbClr val="C00000"/>
                </a:solidFill>
                <a:cs typeface="Arial" charset="0"/>
              </a:rPr>
              <a:t>(</a:t>
            </a:r>
            <a:r>
              <a:rPr kumimoji="0" lang="en-US" sz="2000" b="0" i="0" u="none" strike="noStrike" kern="1200" cap="none" spc="0" normalizeH="0" baseline="0" noProof="0" dirty="0" smtClean="0">
                <a:ln>
                  <a:noFill/>
                </a:ln>
                <a:solidFill>
                  <a:srgbClr val="C00000"/>
                </a:solidFill>
                <a:effectLst/>
                <a:uLnTx/>
                <a:uFillTx/>
                <a:cs typeface="Arial" charset="0"/>
              </a:rPr>
              <a:t>similarities and differences of visible characteristics)</a:t>
            </a:r>
          </a:p>
          <a:p>
            <a:pPr marL="463550" marR="0" lvl="1" indent="-350838" algn="l" defTabSz="914400" rtl="0" eaLnBrk="0" fontAlgn="base" latinLnBrk="0" hangingPunct="0">
              <a:lnSpc>
                <a:spcPct val="100000"/>
              </a:lnSpc>
              <a:spcBef>
                <a:spcPct val="20000"/>
              </a:spcBef>
              <a:spcAft>
                <a:spcPct val="0"/>
              </a:spcAft>
              <a:buClrTx/>
              <a:buSzTx/>
              <a:buFont typeface="Wingdings" pitchFamily="2" charset="2"/>
              <a:buChar char="v"/>
              <a:tabLst/>
              <a:defRPr/>
            </a:pPr>
            <a:r>
              <a:rPr lang="en-US" sz="2000" dirty="0" smtClean="0">
                <a:solidFill>
                  <a:srgbClr val="C00000"/>
                </a:solidFill>
                <a:cs typeface="Arial" charset="0"/>
              </a:rPr>
              <a:t>List at least 1 question you have about craters.</a:t>
            </a:r>
            <a:endParaRPr kumimoji="0" lang="en-US" sz="2000" b="0" i="0" u="none" strike="noStrike" kern="1200" cap="none" spc="0" normalizeH="0" baseline="0" noProof="0" dirty="0" smtClean="0">
              <a:ln>
                <a:noFill/>
              </a:ln>
              <a:solidFill>
                <a:srgbClr val="C00000"/>
              </a:solidFill>
              <a:effectLst/>
              <a:uLnTx/>
              <a:uFillTx/>
              <a:latin typeface="Arial" charset="0"/>
              <a:ea typeface="+mn-ea"/>
              <a:cs typeface="Arial" charset="0"/>
            </a:endParaRPr>
          </a:p>
          <a:p>
            <a:pPr marL="0" marR="0" lvl="1" algn="l" defTabSz="914400" rtl="0" eaLnBrk="0" fontAlgn="base" latinLnBrk="0" hangingPunct="0">
              <a:lnSpc>
                <a:spcPct val="100000"/>
              </a:lnSpc>
              <a:spcBef>
                <a:spcPts val="0"/>
              </a:spcBef>
              <a:spcAft>
                <a:spcPct val="0"/>
              </a:spcAft>
              <a:buClrTx/>
              <a:buSzTx/>
              <a:tabLst/>
              <a:defRPr/>
            </a:pPr>
            <a:endParaRPr kumimoji="0" lang="en-US" sz="2400" b="0" i="0" u="none" strike="noStrike" kern="1200" cap="none" spc="0" normalizeH="0" baseline="0" noProof="0" dirty="0" smtClean="0">
              <a:ln>
                <a:noFill/>
              </a:ln>
              <a:solidFill>
                <a:srgbClr val="C00000"/>
              </a:solidFill>
              <a:effectLst/>
              <a:uLnTx/>
              <a:uFillTx/>
              <a:latin typeface="Arial" charset="0"/>
              <a:ea typeface="+mn-ea"/>
              <a:cs typeface="Arial" charset="0"/>
            </a:endParaRPr>
          </a:p>
          <a:p>
            <a:pPr marL="463550" marR="0" lvl="1" indent="-350838" algn="l" defTabSz="914400" rtl="0" eaLnBrk="0" fontAlgn="base" latinLnBrk="0" hangingPunct="0">
              <a:lnSpc>
                <a:spcPct val="100000"/>
              </a:lnSpc>
              <a:spcBef>
                <a:spcPct val="20000"/>
              </a:spcBef>
              <a:spcAft>
                <a:spcPct val="0"/>
              </a:spcAft>
              <a:buClrTx/>
              <a:buSzTx/>
              <a:buFont typeface="Arial" charset="0"/>
              <a:buNone/>
              <a:tabLst/>
              <a:defRPr/>
            </a:pPr>
            <a:endParaRPr kumimoji="0" lang="en-US" sz="400" b="0" i="0" u="none" strike="noStrike" kern="1200" cap="none" spc="0" normalizeH="0" baseline="0" noProof="0" dirty="0" smtClean="0">
              <a:ln>
                <a:noFill/>
              </a:ln>
              <a:solidFill>
                <a:schemeClr val="tx1"/>
              </a:solidFill>
              <a:effectLst/>
              <a:uLnTx/>
              <a:uFillTx/>
              <a:latin typeface="Arial" charset="0"/>
              <a:ea typeface="+mn-ea"/>
              <a:cs typeface="Arial" charset="0"/>
            </a:endParaRPr>
          </a:p>
          <a:p>
            <a:pPr marL="463550" marR="0" lvl="1" indent="-350838" algn="l" defTabSz="914400" rtl="0" eaLnBrk="0" fontAlgn="base" latinLnBrk="0" hangingPunct="0">
              <a:lnSpc>
                <a:spcPct val="100000"/>
              </a:lnSpc>
              <a:spcBef>
                <a:spcPct val="20000"/>
              </a:spcBef>
              <a:spcAft>
                <a:spcPct val="0"/>
              </a:spcAft>
              <a:buClrTx/>
              <a:buSzTx/>
              <a:buFont typeface="Arial" charset="0"/>
              <a:buNone/>
              <a:tabLst/>
              <a:defRPr/>
            </a:pPr>
            <a:r>
              <a:rPr kumimoji="0" lang="en-US" sz="2000" b="0" i="0" u="none" strike="noStrike" kern="1200" cap="none" spc="0" normalizeH="0" baseline="0" noProof="0" dirty="0" smtClean="0">
                <a:ln>
                  <a:noFill/>
                </a:ln>
                <a:solidFill>
                  <a:schemeClr val="tx1"/>
                </a:solidFill>
                <a:effectLst/>
                <a:uLnTx/>
                <a:uFillTx/>
                <a:latin typeface="Arial" charset="0"/>
                <a:ea typeface="+mn-ea"/>
                <a:cs typeface="Arial" charset="0"/>
              </a:rPr>
              <a:t>   </a:t>
            </a:r>
          </a:p>
          <a:p>
            <a:pPr marL="342900" marR="0" lvl="0" indent="-342900" algn="l" defTabSz="914400" rtl="0" eaLnBrk="0" fontAlgn="base" latinLnBrk="0" hangingPunct="0">
              <a:lnSpc>
                <a:spcPct val="100000"/>
              </a:lnSpc>
              <a:spcBef>
                <a:spcPct val="20000"/>
              </a:spcBef>
              <a:spcAft>
                <a:spcPct val="0"/>
              </a:spcAft>
              <a:buClrTx/>
              <a:buSzTx/>
              <a:buFont typeface="Wingdings" pitchFamily="2" charset="2"/>
              <a:buChar char="Ø"/>
              <a:tabLst/>
              <a:defRPr/>
            </a:pPr>
            <a:endParaRPr kumimoji="0" lang="en-US" sz="600" b="0" i="0" u="none" strike="noStrike" kern="1200" cap="none" spc="0" normalizeH="0" baseline="0" noProof="0" dirty="0" smtClean="0">
              <a:ln>
                <a:noFill/>
              </a:ln>
              <a:solidFill>
                <a:schemeClr val="tx1"/>
              </a:solidFill>
              <a:effectLst/>
              <a:uLnTx/>
              <a:uFillTx/>
              <a:latin typeface="Arial" charset="0"/>
              <a:ea typeface="+mn-ea"/>
              <a:cs typeface="Arial" charset="0"/>
            </a:endParaRPr>
          </a:p>
          <a:p>
            <a:pPr marL="342900" marR="0" lvl="0" indent="-342900" algn="l" defTabSz="914400" rtl="0" eaLnBrk="0" fontAlgn="base" latinLnBrk="0" hangingPunct="0">
              <a:lnSpc>
                <a:spcPct val="100000"/>
              </a:lnSpc>
              <a:spcBef>
                <a:spcPct val="20000"/>
              </a:spcBef>
              <a:spcAft>
                <a:spcPct val="0"/>
              </a:spcAft>
              <a:buClrTx/>
              <a:buSzTx/>
              <a:buFont typeface="Arial" charset="0"/>
              <a:buNone/>
              <a:tabLst/>
              <a:defRPr/>
            </a:pPr>
            <a:endParaRPr kumimoji="0" lang="en-US" sz="2800" b="0" i="0" u="none" strike="noStrike" kern="1200" cap="none" spc="0" normalizeH="0" baseline="0" noProof="0" dirty="0" smtClean="0">
              <a:ln>
                <a:noFill/>
              </a:ln>
              <a:solidFill>
                <a:schemeClr val="tx1"/>
              </a:solidFill>
              <a:effectLst/>
              <a:uLnTx/>
              <a:uFillTx/>
              <a:latin typeface="Arial" charset="0"/>
              <a:ea typeface="+mn-ea"/>
              <a:cs typeface="Arial" charset="0"/>
            </a:endParaRPr>
          </a:p>
        </p:txBody>
      </p:sp>
      <p:grpSp>
        <p:nvGrpSpPr>
          <p:cNvPr id="8" name="Group 7"/>
          <p:cNvGrpSpPr/>
          <p:nvPr/>
        </p:nvGrpSpPr>
        <p:grpSpPr>
          <a:xfrm>
            <a:off x="2764466" y="2950870"/>
            <a:ext cx="6324600" cy="3678530"/>
            <a:chOff x="1371600" y="1105162"/>
            <a:chExt cx="6324600" cy="3678530"/>
          </a:xfrm>
        </p:grpSpPr>
        <p:pic>
          <p:nvPicPr>
            <p:cNvPr id="9" name="Picture 8"/>
            <p:cNvPicPr>
              <a:picLocks noChangeAspect="1"/>
            </p:cNvPicPr>
            <p:nvPr/>
          </p:nvPicPr>
          <p:blipFill rotWithShape="1">
            <a:blip r:embed="rId3" cstate="print">
              <a:extLst>
                <a:ext uri="{28A0092B-C50C-407E-A947-70E740481C1C}">
                  <a14:useLocalDpi xmlns:a14="http://schemas.microsoft.com/office/drawing/2010/main" xmlns="" val="0"/>
                </a:ext>
              </a:extLst>
            </a:blip>
            <a:srcRect b="7244"/>
            <a:stretch/>
          </p:blipFill>
          <p:spPr>
            <a:xfrm>
              <a:off x="1371600" y="1105162"/>
              <a:ext cx="6324600" cy="3678529"/>
            </a:xfrm>
            <a:prstGeom prst="rect">
              <a:avLst/>
            </a:prstGeom>
            <a:ln>
              <a:noFill/>
            </a:ln>
            <a:effectLst>
              <a:outerShdw blurRad="292100" dist="139700" dir="2700000" algn="tl" rotWithShape="0">
                <a:srgbClr val="333333">
                  <a:alpha val="65000"/>
                </a:srgbClr>
              </a:outerShdw>
            </a:effectLst>
          </p:spPr>
        </p:pic>
        <p:pic>
          <p:nvPicPr>
            <p:cNvPr id="11" name="Picture 2" descr="http://photojournal.jpl.nasa.gov/jpegMod/PIA16489_modest.jpg"/>
            <p:cNvPicPr>
              <a:picLocks noChangeAspect="1" noChangeArrowheads="1"/>
            </p:cNvPicPr>
            <p:nvPr/>
          </p:nvPicPr>
          <p:blipFill>
            <a:blip r:embed="rId4" cstate="print"/>
            <a:srcRect b="6873"/>
            <a:stretch>
              <a:fillRect/>
            </a:stretch>
          </p:blipFill>
          <p:spPr bwMode="auto">
            <a:xfrm rot="10800000">
              <a:off x="5669129" y="2895601"/>
              <a:ext cx="1992299" cy="1888091"/>
            </a:xfrm>
            <a:prstGeom prst="rect">
              <a:avLst/>
            </a:prstGeom>
            <a:noFill/>
          </p:spPr>
        </p:pic>
        <p:sp>
          <p:nvSpPr>
            <p:cNvPr id="13" name="TextBox 12"/>
            <p:cNvSpPr txBox="1"/>
            <p:nvPr/>
          </p:nvSpPr>
          <p:spPr>
            <a:xfrm>
              <a:off x="7350712" y="2903733"/>
              <a:ext cx="298148" cy="400110"/>
            </a:xfrm>
            <a:prstGeom prst="rect">
              <a:avLst/>
            </a:prstGeom>
            <a:solidFill>
              <a:schemeClr val="bg1"/>
            </a:solidFill>
            <a:ln w="19050">
              <a:solidFill>
                <a:schemeClr val="tx1"/>
              </a:solidFill>
            </a:ln>
          </p:spPr>
          <p:txBody>
            <a:bodyPr wrap="square" rtlCol="0">
              <a:spAutoFit/>
            </a:bodyPr>
            <a:lstStyle/>
            <a:p>
              <a:pPr algn="ctr"/>
              <a:r>
                <a:rPr lang="en-US" sz="2000" b="1" dirty="0" smtClean="0"/>
                <a:t>F</a:t>
              </a:r>
              <a:endParaRPr lang="en-US" sz="2000" b="1" dirty="0"/>
            </a:p>
          </p:txBody>
        </p:sp>
        <p:sp>
          <p:nvSpPr>
            <p:cNvPr id="14" name="Rectangle 13"/>
            <p:cNvSpPr/>
            <p:nvPr/>
          </p:nvSpPr>
          <p:spPr>
            <a:xfrm>
              <a:off x="7515936" y="4554244"/>
              <a:ext cx="118858" cy="211691"/>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5" name="Picture 14"/>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110273" y="3150926"/>
            <a:ext cx="2632927" cy="3407317"/>
          </a:xfrm>
          <a:prstGeom prst="rect">
            <a:avLst/>
          </a:prstGeom>
          <a:ln>
            <a:solidFill>
              <a:schemeClr val="tx1"/>
            </a:solidFill>
          </a:ln>
        </p:spPr>
      </p:pic>
    </p:spTree>
    <p:extLst>
      <p:ext uri="{BB962C8B-B14F-4D97-AF65-F5344CB8AC3E}">
        <p14:creationId xmlns:p14="http://schemas.microsoft.com/office/powerpoint/2010/main" xmlns="" val="1276074776"/>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1"/>
          <p:cNvPicPr>
            <a:picLocks noChangeAspect="1" noChangeArrowheads="1"/>
          </p:cNvPicPr>
          <p:nvPr/>
        </p:nvPicPr>
        <p:blipFill>
          <a:blip r:embed="rId2" cstate="print"/>
          <a:srcRect l="26556" t="25135" r="25311" b="29328"/>
          <a:stretch>
            <a:fillRect/>
          </a:stretch>
        </p:blipFill>
        <p:spPr bwMode="auto">
          <a:xfrm>
            <a:off x="76200" y="899548"/>
            <a:ext cx="9067800" cy="4663052"/>
          </a:xfrm>
          <a:prstGeom prst="rect">
            <a:avLst/>
          </a:prstGeom>
          <a:noFill/>
          <a:ln w="9525">
            <a:noFill/>
            <a:miter lim="800000"/>
            <a:headEnd/>
            <a:tailEnd/>
          </a:ln>
        </p:spPr>
      </p:pic>
      <p:sp>
        <p:nvSpPr>
          <p:cNvPr id="4" name="TextBox 3"/>
          <p:cNvSpPr txBox="1"/>
          <p:nvPr/>
        </p:nvSpPr>
        <p:spPr>
          <a:xfrm>
            <a:off x="228600" y="4648200"/>
            <a:ext cx="3222721" cy="1477328"/>
          </a:xfrm>
          <a:prstGeom prst="rect">
            <a:avLst/>
          </a:prstGeom>
          <a:solidFill>
            <a:srgbClr val="FFFF00"/>
          </a:solidFill>
          <a:ln>
            <a:solidFill>
              <a:schemeClr val="tx1"/>
            </a:solidFill>
          </a:ln>
        </p:spPr>
        <p:txBody>
          <a:bodyPr wrap="square" rtlCol="0">
            <a:spAutoFit/>
          </a:bodyPr>
          <a:lstStyle/>
          <a:p>
            <a:pPr algn="ctr"/>
            <a:r>
              <a:rPr lang="en-US" b="1" dirty="0" smtClean="0"/>
              <a:t>Observation from specific data table display is listed The parenthesis state the name of the display and observation # for reference. </a:t>
            </a:r>
            <a:endParaRPr lang="en-US" b="1" dirty="0"/>
          </a:p>
        </p:txBody>
      </p:sp>
      <p:cxnSp>
        <p:nvCxnSpPr>
          <p:cNvPr id="5" name="Straight Arrow Connector 4"/>
          <p:cNvCxnSpPr/>
          <p:nvPr/>
        </p:nvCxnSpPr>
        <p:spPr>
          <a:xfrm flipH="1" flipV="1">
            <a:off x="1219200" y="3696100"/>
            <a:ext cx="304800" cy="1028300"/>
          </a:xfrm>
          <a:prstGeom prst="straightConnector1">
            <a:avLst/>
          </a:prstGeom>
          <a:ln w="508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152400" y="115697"/>
            <a:ext cx="8534400" cy="646331"/>
          </a:xfrm>
          <a:prstGeom prst="rect">
            <a:avLst/>
          </a:prstGeom>
        </p:spPr>
        <p:txBody>
          <a:bodyPr wrap="square">
            <a:spAutoFit/>
          </a:bodyPr>
          <a:lstStyle/>
          <a:p>
            <a:pPr algn="ctr"/>
            <a:r>
              <a:rPr lang="en-US" sz="3600" b="1" i="1" dirty="0">
                <a:solidFill>
                  <a:srgbClr val="C00000"/>
                </a:solidFill>
              </a:rPr>
              <a:t>Analysis and Interpretation of </a:t>
            </a:r>
            <a:r>
              <a:rPr lang="en-US" sz="3600" b="1" i="1" dirty="0" smtClean="0">
                <a:solidFill>
                  <a:srgbClr val="C00000"/>
                </a:solidFill>
              </a:rPr>
              <a:t>Data</a:t>
            </a:r>
            <a:endParaRPr lang="en-US" sz="3600" b="1" dirty="0" smtClean="0">
              <a:solidFill>
                <a:srgbClr val="C00000"/>
              </a:solidFill>
            </a:endParaRPr>
          </a:p>
        </p:txBody>
      </p:sp>
    </p:spTree>
    <p:extLst>
      <p:ext uri="{BB962C8B-B14F-4D97-AF65-F5344CB8AC3E}">
        <p14:creationId xmlns:p14="http://schemas.microsoft.com/office/powerpoint/2010/main" xmlns="" val="450772759"/>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
          <p:cNvPicPr>
            <a:picLocks noChangeAspect="1" noChangeArrowheads="1"/>
          </p:cNvPicPr>
          <p:nvPr/>
        </p:nvPicPr>
        <p:blipFill>
          <a:blip r:embed="rId2" cstate="print"/>
          <a:srcRect l="26556" t="25135" r="25311" b="29328"/>
          <a:stretch>
            <a:fillRect/>
          </a:stretch>
        </p:blipFill>
        <p:spPr bwMode="auto">
          <a:xfrm>
            <a:off x="76200" y="899548"/>
            <a:ext cx="9067800" cy="4663052"/>
          </a:xfrm>
          <a:prstGeom prst="rect">
            <a:avLst/>
          </a:prstGeom>
          <a:noFill/>
          <a:ln w="9525">
            <a:noFill/>
            <a:miter lim="800000"/>
            <a:headEnd/>
            <a:tailEnd/>
          </a:ln>
        </p:spPr>
      </p:pic>
      <p:sp>
        <p:nvSpPr>
          <p:cNvPr id="8" name="Rectangle 7"/>
          <p:cNvSpPr/>
          <p:nvPr/>
        </p:nvSpPr>
        <p:spPr>
          <a:xfrm>
            <a:off x="152400" y="115697"/>
            <a:ext cx="8534400" cy="646331"/>
          </a:xfrm>
          <a:prstGeom prst="rect">
            <a:avLst/>
          </a:prstGeom>
        </p:spPr>
        <p:txBody>
          <a:bodyPr wrap="square">
            <a:spAutoFit/>
          </a:bodyPr>
          <a:lstStyle/>
          <a:p>
            <a:pPr algn="ctr"/>
            <a:r>
              <a:rPr lang="en-US" sz="3600" b="1" i="1" dirty="0">
                <a:solidFill>
                  <a:srgbClr val="C00000"/>
                </a:solidFill>
              </a:rPr>
              <a:t>Analysis and Interpretation of </a:t>
            </a:r>
            <a:r>
              <a:rPr lang="en-US" sz="3600" b="1" i="1" dirty="0" smtClean="0">
                <a:solidFill>
                  <a:srgbClr val="C00000"/>
                </a:solidFill>
              </a:rPr>
              <a:t>Data</a:t>
            </a:r>
            <a:endParaRPr lang="en-US" sz="3600" b="1" dirty="0" smtClean="0">
              <a:solidFill>
                <a:srgbClr val="C00000"/>
              </a:solidFill>
            </a:endParaRPr>
          </a:p>
        </p:txBody>
      </p:sp>
      <p:sp>
        <p:nvSpPr>
          <p:cNvPr id="6" name="TextBox 5"/>
          <p:cNvSpPr txBox="1"/>
          <p:nvPr/>
        </p:nvSpPr>
        <p:spPr>
          <a:xfrm>
            <a:off x="1143000" y="4800600"/>
            <a:ext cx="4191000" cy="1600438"/>
          </a:xfrm>
          <a:prstGeom prst="rect">
            <a:avLst/>
          </a:prstGeom>
          <a:solidFill>
            <a:srgbClr val="FFFF00"/>
          </a:solidFill>
          <a:ln>
            <a:solidFill>
              <a:schemeClr val="tx1"/>
            </a:solidFill>
          </a:ln>
        </p:spPr>
        <p:txBody>
          <a:bodyPr wrap="square" rtlCol="0">
            <a:spAutoFit/>
          </a:bodyPr>
          <a:lstStyle/>
          <a:p>
            <a:r>
              <a:rPr lang="en-US" b="1" dirty="0" smtClean="0"/>
              <a:t>How can this observation be applied to your question/hypotheses:</a:t>
            </a:r>
          </a:p>
          <a:p>
            <a:pPr>
              <a:buFont typeface="Arial" pitchFamily="34" charset="0"/>
              <a:buChar char="•"/>
            </a:pPr>
            <a:r>
              <a:rPr lang="en-US" b="1" dirty="0" smtClean="0">
                <a:solidFill>
                  <a:srgbClr val="C00000"/>
                </a:solidFill>
              </a:rPr>
              <a:t>Relative age of planetary surface</a:t>
            </a:r>
          </a:p>
          <a:p>
            <a:pPr>
              <a:buFont typeface="Arial" pitchFamily="34" charset="0"/>
              <a:buChar char="•"/>
            </a:pPr>
            <a:endParaRPr lang="en-US" sz="800" b="1" dirty="0" smtClean="0">
              <a:solidFill>
                <a:srgbClr val="C00000"/>
              </a:solidFill>
            </a:endParaRPr>
          </a:p>
          <a:p>
            <a:pPr marL="119063" indent="-119063">
              <a:buFont typeface="Arial" pitchFamily="34" charset="0"/>
              <a:buChar char="•"/>
            </a:pPr>
            <a:r>
              <a:rPr lang="en-US" b="1" dirty="0" smtClean="0">
                <a:solidFill>
                  <a:srgbClr val="C00000"/>
                </a:solidFill>
              </a:rPr>
              <a:t>Inferences about when geologic processes may have been active</a:t>
            </a:r>
            <a:endParaRPr lang="en-US" b="1" dirty="0">
              <a:solidFill>
                <a:srgbClr val="C00000"/>
              </a:solidFill>
            </a:endParaRPr>
          </a:p>
        </p:txBody>
      </p:sp>
      <p:cxnSp>
        <p:nvCxnSpPr>
          <p:cNvPr id="7" name="Straight Arrow Connector 6"/>
          <p:cNvCxnSpPr/>
          <p:nvPr/>
        </p:nvCxnSpPr>
        <p:spPr>
          <a:xfrm flipV="1">
            <a:off x="2057400" y="3657600"/>
            <a:ext cx="381000" cy="1219200"/>
          </a:xfrm>
          <a:prstGeom prst="straightConnector1">
            <a:avLst/>
          </a:prstGeom>
          <a:ln w="508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flipH="1" flipV="1">
            <a:off x="1447800" y="3733800"/>
            <a:ext cx="609600" cy="1143000"/>
          </a:xfrm>
          <a:prstGeom prst="straightConnector1">
            <a:avLst/>
          </a:prstGeom>
          <a:ln w="38100">
            <a:solidFill>
              <a:srgbClr val="0000FF"/>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187317667"/>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1"/>
          <p:cNvPicPr>
            <a:picLocks noChangeAspect="1" noChangeArrowheads="1"/>
          </p:cNvPicPr>
          <p:nvPr/>
        </p:nvPicPr>
        <p:blipFill>
          <a:blip r:embed="rId3" cstate="print"/>
          <a:srcRect l="26556" t="25135" r="25311" b="29328"/>
          <a:stretch>
            <a:fillRect/>
          </a:stretch>
        </p:blipFill>
        <p:spPr bwMode="auto">
          <a:xfrm>
            <a:off x="76200" y="899548"/>
            <a:ext cx="9067800" cy="4663052"/>
          </a:xfrm>
          <a:prstGeom prst="rect">
            <a:avLst/>
          </a:prstGeom>
          <a:noFill/>
          <a:ln w="9525">
            <a:noFill/>
            <a:miter lim="800000"/>
            <a:headEnd/>
            <a:tailEnd/>
          </a:ln>
        </p:spPr>
      </p:pic>
      <p:sp>
        <p:nvSpPr>
          <p:cNvPr id="8" name="Rectangle 7"/>
          <p:cNvSpPr/>
          <p:nvPr/>
        </p:nvSpPr>
        <p:spPr>
          <a:xfrm>
            <a:off x="152400" y="115697"/>
            <a:ext cx="8534400" cy="646331"/>
          </a:xfrm>
          <a:prstGeom prst="rect">
            <a:avLst/>
          </a:prstGeom>
        </p:spPr>
        <p:txBody>
          <a:bodyPr wrap="square">
            <a:spAutoFit/>
          </a:bodyPr>
          <a:lstStyle/>
          <a:p>
            <a:pPr algn="ctr"/>
            <a:r>
              <a:rPr lang="en-US" sz="3600" b="1" i="1" dirty="0">
                <a:solidFill>
                  <a:srgbClr val="C00000"/>
                </a:solidFill>
              </a:rPr>
              <a:t>Analysis and Interpretation of </a:t>
            </a:r>
            <a:r>
              <a:rPr lang="en-US" sz="3600" b="1" i="1" dirty="0" smtClean="0">
                <a:solidFill>
                  <a:srgbClr val="C00000"/>
                </a:solidFill>
              </a:rPr>
              <a:t>Data</a:t>
            </a:r>
            <a:r>
              <a:rPr lang="en-US" sz="3600" b="1" dirty="0" smtClean="0">
                <a:solidFill>
                  <a:srgbClr val="C00000"/>
                </a:solidFill>
              </a:rPr>
              <a:t> </a:t>
            </a:r>
          </a:p>
        </p:txBody>
      </p:sp>
      <p:sp>
        <p:nvSpPr>
          <p:cNvPr id="10" name="TextBox 9"/>
          <p:cNvSpPr txBox="1"/>
          <p:nvPr/>
        </p:nvSpPr>
        <p:spPr>
          <a:xfrm>
            <a:off x="1524000" y="4455338"/>
            <a:ext cx="3640341" cy="1200329"/>
          </a:xfrm>
          <a:prstGeom prst="rect">
            <a:avLst/>
          </a:prstGeom>
          <a:solidFill>
            <a:srgbClr val="FFFF00"/>
          </a:solidFill>
          <a:ln>
            <a:solidFill>
              <a:schemeClr val="tx1"/>
            </a:solidFill>
          </a:ln>
        </p:spPr>
        <p:txBody>
          <a:bodyPr wrap="square" rtlCol="0">
            <a:spAutoFit/>
          </a:bodyPr>
          <a:lstStyle/>
          <a:p>
            <a:pPr algn="ctr"/>
            <a:r>
              <a:rPr lang="en-US" b="1" dirty="0" smtClean="0"/>
              <a:t>What additional evidence (other data displays or background knowledge you have) supports this interpretation.</a:t>
            </a:r>
            <a:endParaRPr lang="en-US" b="1" dirty="0"/>
          </a:p>
        </p:txBody>
      </p:sp>
      <p:cxnSp>
        <p:nvCxnSpPr>
          <p:cNvPr id="11" name="Straight Arrow Connector 10"/>
          <p:cNvCxnSpPr/>
          <p:nvPr/>
        </p:nvCxnSpPr>
        <p:spPr>
          <a:xfrm flipV="1">
            <a:off x="3146521" y="3778468"/>
            <a:ext cx="430260" cy="814864"/>
          </a:xfrm>
          <a:prstGeom prst="straightConnector1">
            <a:avLst/>
          </a:prstGeom>
          <a:ln w="38100">
            <a:solidFill>
              <a:srgbClr val="0000FF"/>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flipH="1" flipV="1">
            <a:off x="2079721" y="3733800"/>
            <a:ext cx="457200" cy="814864"/>
          </a:xfrm>
          <a:prstGeom prst="straightConnector1">
            <a:avLst/>
          </a:prstGeom>
          <a:ln w="38100">
            <a:solidFill>
              <a:srgbClr val="0000FF"/>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flipV="1">
            <a:off x="5029200" y="3581400"/>
            <a:ext cx="1143000" cy="967264"/>
          </a:xfrm>
          <a:prstGeom prst="straightConnector1">
            <a:avLst/>
          </a:prstGeom>
          <a:ln w="508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607153580"/>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304801" y="65782"/>
            <a:ext cx="8458199" cy="10772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3200" b="1" dirty="0" smtClean="0">
                <a:solidFill>
                  <a:srgbClr val="C00000"/>
                </a:solidFill>
                <a:latin typeface="Arial" pitchFamily="34" charset="0"/>
                <a:ea typeface="Times New Roman" pitchFamily="18" charset="0"/>
                <a:cs typeface="Arial" pitchFamily="34" charset="0"/>
              </a:rPr>
              <a:t>BLANK </a:t>
            </a:r>
            <a:r>
              <a:rPr kumimoji="0" lang="en-US" sz="3200" b="1" i="1" u="none" strike="noStrike" cap="none" normalizeH="0" baseline="0" dirty="0" smtClean="0">
                <a:ln>
                  <a:noFill/>
                </a:ln>
                <a:solidFill>
                  <a:srgbClr val="C00000"/>
                </a:solidFill>
                <a:effectLst/>
                <a:latin typeface="Arial" pitchFamily="34" charset="0"/>
                <a:ea typeface="Times New Roman" pitchFamily="18" charset="0"/>
                <a:cs typeface="Arial" pitchFamily="34" charset="0"/>
              </a:rPr>
              <a:t>ANALYSIS &amp; INTERPRETATION </a:t>
            </a:r>
            <a:r>
              <a:rPr kumimoji="0" lang="en-US" sz="3200" b="1" i="0" u="none" strike="noStrike" cap="none" normalizeH="0" baseline="0" dirty="0" smtClean="0">
                <a:ln>
                  <a:noFill/>
                </a:ln>
                <a:solidFill>
                  <a:srgbClr val="C00000"/>
                </a:solidFill>
                <a:effectLst/>
                <a:latin typeface="Arial" pitchFamily="34" charset="0"/>
                <a:ea typeface="Times New Roman" pitchFamily="18" charset="0"/>
                <a:cs typeface="Arial" pitchFamily="34" charset="0"/>
              </a:rPr>
              <a:t>TABLE</a:t>
            </a:r>
            <a:endParaRPr kumimoji="0" lang="en-US" sz="3200" b="0" i="0" u="none" strike="noStrike" cap="none" normalizeH="0" baseline="0" dirty="0" smtClean="0">
              <a:ln>
                <a:noFill/>
              </a:ln>
              <a:solidFill>
                <a:srgbClr val="C00000"/>
              </a:solidFill>
              <a:effectLst/>
              <a:latin typeface="Arial" pitchFamily="34" charset="0"/>
              <a:cs typeface="Arial" pitchFamily="34" charset="0"/>
            </a:endParaRPr>
          </a:p>
        </p:txBody>
      </p:sp>
      <p:pic>
        <p:nvPicPr>
          <p:cNvPr id="2" name="Picture 1"/>
          <p:cNvPicPr>
            <a:picLocks noChangeAspect="1"/>
          </p:cNvPicPr>
          <p:nvPr/>
        </p:nvPicPr>
        <p:blipFill rotWithShape="1">
          <a:blip r:embed="rId2" cstate="print">
            <a:extLst>
              <a:ext uri="{28A0092B-C50C-407E-A947-70E740481C1C}">
                <a14:useLocalDpi xmlns:a14="http://schemas.microsoft.com/office/drawing/2010/main" xmlns="" val="0"/>
              </a:ext>
            </a:extLst>
          </a:blip>
          <a:srcRect l="6892" t="16092" r="6790" b="14443"/>
          <a:stretch/>
        </p:blipFill>
        <p:spPr>
          <a:xfrm>
            <a:off x="105075" y="1143000"/>
            <a:ext cx="8915400" cy="5544230"/>
          </a:xfrm>
          <a:prstGeom prst="rect">
            <a:avLst/>
          </a:prstGeom>
          <a:ln>
            <a:solidFill>
              <a:schemeClr val="tx1"/>
            </a:solidFill>
          </a:ln>
        </p:spPr>
      </p:pic>
    </p:spTree>
    <p:extLst>
      <p:ext uri="{BB962C8B-B14F-4D97-AF65-F5344CB8AC3E}">
        <p14:creationId xmlns:p14="http://schemas.microsoft.com/office/powerpoint/2010/main" xmlns="" val="292251860"/>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36634" y="762000"/>
            <a:ext cx="8902291" cy="1477328"/>
          </a:xfrm>
          <a:prstGeom prst="rect">
            <a:avLst/>
          </a:prstGeom>
          <a:solidFill>
            <a:schemeClr val="bg1">
              <a:lumMod val="95000"/>
            </a:schemeClr>
          </a:solidFill>
          <a:ln w="28575">
            <a:solidFill>
              <a:schemeClr val="tx1"/>
            </a:solidFill>
          </a:ln>
        </p:spPr>
        <p:txBody>
          <a:bodyPr wrap="square" rtlCol="0">
            <a:spAutoFit/>
          </a:bodyPr>
          <a:lstStyle/>
          <a:p>
            <a:r>
              <a:rPr lang="en-US" b="1" dirty="0" smtClean="0"/>
              <a:t>SHARE YOUR ANALYSIS</a:t>
            </a:r>
          </a:p>
          <a:p>
            <a:pPr marL="342900" indent="-342900">
              <a:buAutoNum type="arabicParenR"/>
            </a:pPr>
            <a:r>
              <a:rPr lang="en-US" dirty="0" smtClean="0"/>
              <a:t>Be prepared to discuss your information related to all 3 crater characteristics</a:t>
            </a:r>
          </a:p>
          <a:p>
            <a:pPr marL="342900" indent="-342900">
              <a:buAutoNum type="arabicParenR"/>
            </a:pPr>
            <a:r>
              <a:rPr lang="en-US" dirty="0" smtClean="0"/>
              <a:t>Be prepared to show any related data displays that allow you to illustrate your specific observations and help support your interpretations.</a:t>
            </a:r>
          </a:p>
          <a:p>
            <a:pPr marL="342900" indent="-342900">
              <a:buAutoNum type="arabicParenR"/>
            </a:pPr>
            <a:r>
              <a:rPr lang="en-US" dirty="0" smtClean="0"/>
              <a:t>Be prepared to discuss any limitations </a:t>
            </a:r>
            <a:r>
              <a:rPr lang="en-US" sz="1200" dirty="0" smtClean="0"/>
              <a:t>(not enough data, needed more area to be shown in images, etc.) </a:t>
            </a:r>
          </a:p>
        </p:txBody>
      </p:sp>
      <p:sp>
        <p:nvSpPr>
          <p:cNvPr id="10" name="Title 1"/>
          <p:cNvSpPr txBox="1">
            <a:spLocks/>
          </p:cNvSpPr>
          <p:nvPr/>
        </p:nvSpPr>
        <p:spPr>
          <a:xfrm>
            <a:off x="381000" y="76200"/>
            <a:ext cx="8382000" cy="762000"/>
          </a:xfrm>
          <a:prstGeom prst="rect">
            <a:avLst/>
          </a:prstGeom>
        </p:spPr>
        <p:txBody>
          <a:bodyPr/>
          <a:lstStyle/>
          <a:p>
            <a:pPr algn="ctr" eaLnBrk="0" hangingPunct="0">
              <a:defRPr/>
            </a:pPr>
            <a:r>
              <a:rPr lang="en-US" sz="3600" b="1" dirty="0" smtClean="0">
                <a:solidFill>
                  <a:srgbClr val="C00000"/>
                </a:solidFill>
                <a:latin typeface="Arial" pitchFamily="34" charset="0"/>
                <a:ea typeface="+mj-ea"/>
                <a:cs typeface="Arial" pitchFamily="34" charset="0"/>
              </a:rPr>
              <a:t>Step 7: Analyze &amp; Interpret Data</a:t>
            </a:r>
            <a:endParaRPr lang="en-US" sz="3600" b="1" dirty="0">
              <a:latin typeface="Arial" pitchFamily="34" charset="0"/>
              <a:ea typeface="+mj-ea"/>
              <a:cs typeface="Arial" pitchFamily="34" charset="0"/>
            </a:endParaRPr>
          </a:p>
        </p:txBody>
      </p:sp>
      <p:pic>
        <p:nvPicPr>
          <p:cNvPr id="2" name="Picture 1"/>
          <p:cNvPicPr>
            <a:picLocks noChangeAspect="1"/>
          </p:cNvPicPr>
          <p:nvPr/>
        </p:nvPicPr>
        <p:blipFill rotWithShape="1">
          <a:blip r:embed="rId2" cstate="print">
            <a:extLst>
              <a:ext uri="{28A0092B-C50C-407E-A947-70E740481C1C}">
                <a14:useLocalDpi xmlns:a14="http://schemas.microsoft.com/office/drawing/2010/main" xmlns="" val="0"/>
              </a:ext>
            </a:extLst>
          </a:blip>
          <a:srcRect l="6511" t="32653" r="5751" b="11298"/>
          <a:stretch/>
        </p:blipFill>
        <p:spPr>
          <a:xfrm>
            <a:off x="76200" y="2362200"/>
            <a:ext cx="8953215" cy="4419600"/>
          </a:xfrm>
          <a:prstGeom prst="rect">
            <a:avLst/>
          </a:prstGeom>
        </p:spPr>
      </p:pic>
    </p:spTree>
    <p:extLst>
      <p:ext uri="{BB962C8B-B14F-4D97-AF65-F5344CB8AC3E}">
        <p14:creationId xmlns:p14="http://schemas.microsoft.com/office/powerpoint/2010/main" xmlns="" val="2331972753"/>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a:xfrm>
            <a:off x="0" y="29395"/>
            <a:ext cx="9144000" cy="651638"/>
          </a:xfrm>
          <a:prstGeom prst="rect">
            <a:avLst/>
          </a:prstGeom>
        </p:spPr>
        <p:txBody>
          <a:bodyPr/>
          <a:lstStyle/>
          <a:p>
            <a:pPr algn="ctr" eaLnBrk="0" hangingPunct="0">
              <a:defRPr/>
            </a:pPr>
            <a:r>
              <a:rPr lang="en-US" sz="4000" b="1" dirty="0" smtClean="0">
                <a:solidFill>
                  <a:srgbClr val="C00000"/>
                </a:solidFill>
                <a:latin typeface="Arial" pitchFamily="34" charset="0"/>
                <a:ea typeface="+mj-ea"/>
                <a:cs typeface="Arial" pitchFamily="34" charset="0"/>
              </a:rPr>
              <a:t>Step 8:  Draw Conclusions</a:t>
            </a:r>
            <a:endParaRPr lang="en-US" sz="4000" b="1" dirty="0">
              <a:latin typeface="Arial" pitchFamily="34" charset="0"/>
              <a:ea typeface="+mj-ea"/>
              <a:cs typeface="Arial" pitchFamily="34" charset="0"/>
            </a:endParaRPr>
          </a:p>
        </p:txBody>
      </p:sp>
      <p:sp>
        <p:nvSpPr>
          <p:cNvPr id="2" name="Rectangle 1"/>
          <p:cNvSpPr/>
          <p:nvPr/>
        </p:nvSpPr>
        <p:spPr>
          <a:xfrm>
            <a:off x="0" y="685800"/>
            <a:ext cx="9144000" cy="1815882"/>
          </a:xfrm>
          <a:prstGeom prst="rect">
            <a:avLst/>
          </a:prstGeom>
        </p:spPr>
        <p:txBody>
          <a:bodyPr wrap="square">
            <a:spAutoFit/>
          </a:bodyPr>
          <a:lstStyle/>
          <a:p>
            <a:r>
              <a:rPr lang="en-US" sz="1400" b="1" dirty="0"/>
              <a:t>PROCESS OF SCIENCE STEP 8:  Draw Conclusions</a:t>
            </a:r>
            <a:endParaRPr lang="en-US" sz="1400" dirty="0"/>
          </a:p>
          <a:p>
            <a:r>
              <a:rPr lang="en-US" sz="1400" dirty="0"/>
              <a:t>Now that you have completed all the above steps, you are now ready to draw conclusions about your question and hypothesis/</a:t>
            </a:r>
            <a:r>
              <a:rPr lang="en-US" sz="1400" dirty="0" err="1"/>
              <a:t>es</a:t>
            </a:r>
            <a:r>
              <a:rPr lang="en-US" sz="1400" dirty="0"/>
              <a:t>.  This is an essential part of your investigation as it allows you to synthesize your overall research and state your results.  It also allows others to expand or build on your research in the future.  </a:t>
            </a:r>
          </a:p>
          <a:p>
            <a:r>
              <a:rPr lang="en-US" sz="1400" dirty="0"/>
              <a:t> </a:t>
            </a:r>
          </a:p>
          <a:p>
            <a:r>
              <a:rPr lang="en-US" sz="1400" dirty="0"/>
              <a:t>1</a:t>
            </a:r>
            <a:r>
              <a:rPr lang="en-US" sz="1400" b="1" dirty="0"/>
              <a:t>. RESEARCH QUESTION:</a:t>
            </a:r>
            <a:r>
              <a:rPr lang="en-US" sz="1400" dirty="0"/>
              <a:t>  What do the characteristics of craters reveal about the geologic history of planetary worlds?</a:t>
            </a:r>
            <a:r>
              <a:rPr lang="en-US" sz="1400" b="1" dirty="0"/>
              <a:t>  </a:t>
            </a:r>
            <a:r>
              <a:rPr lang="en-US" sz="1400" dirty="0" smtClean="0"/>
              <a:t>Based </a:t>
            </a:r>
            <a:r>
              <a:rPr lang="en-US" sz="1400" dirty="0"/>
              <a:t>on your research and analysis of data, what do you think is the answer to your question?  Provide specific details. </a:t>
            </a:r>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xmlns="" val="0"/>
              </a:ext>
            </a:extLst>
          </a:blip>
          <a:srcRect l="6510" t="35649" r="5426" b="11579"/>
          <a:stretch/>
        </p:blipFill>
        <p:spPr>
          <a:xfrm>
            <a:off x="45100" y="2514600"/>
            <a:ext cx="9050775" cy="4191000"/>
          </a:xfrm>
          <a:prstGeom prst="rect">
            <a:avLst/>
          </a:prstGeom>
        </p:spPr>
      </p:pic>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a:xfrm>
            <a:off x="0" y="29395"/>
            <a:ext cx="9144000" cy="651638"/>
          </a:xfrm>
          <a:prstGeom prst="rect">
            <a:avLst/>
          </a:prstGeom>
        </p:spPr>
        <p:txBody>
          <a:bodyPr/>
          <a:lstStyle/>
          <a:p>
            <a:pPr algn="ctr" eaLnBrk="0" hangingPunct="0">
              <a:defRPr/>
            </a:pPr>
            <a:r>
              <a:rPr lang="en-US" sz="4000" b="1" dirty="0" smtClean="0">
                <a:solidFill>
                  <a:srgbClr val="C00000"/>
                </a:solidFill>
                <a:latin typeface="Arial" pitchFamily="34" charset="0"/>
                <a:ea typeface="+mj-ea"/>
                <a:cs typeface="Arial" pitchFamily="34" charset="0"/>
              </a:rPr>
              <a:t>Step 8:  Draw Conclusions</a:t>
            </a:r>
            <a:endParaRPr lang="en-US" sz="4000" b="1" dirty="0">
              <a:latin typeface="Arial" pitchFamily="34" charset="0"/>
              <a:ea typeface="+mj-ea"/>
              <a:cs typeface="Arial" pitchFamily="34" charset="0"/>
            </a:endParaRPr>
          </a:p>
        </p:txBody>
      </p:sp>
      <p:sp>
        <p:nvSpPr>
          <p:cNvPr id="2" name="Rectangle 1"/>
          <p:cNvSpPr/>
          <p:nvPr/>
        </p:nvSpPr>
        <p:spPr>
          <a:xfrm>
            <a:off x="0" y="685800"/>
            <a:ext cx="9144000" cy="1815882"/>
          </a:xfrm>
          <a:prstGeom prst="rect">
            <a:avLst/>
          </a:prstGeom>
        </p:spPr>
        <p:txBody>
          <a:bodyPr wrap="square">
            <a:spAutoFit/>
          </a:bodyPr>
          <a:lstStyle/>
          <a:p>
            <a:r>
              <a:rPr lang="en-US" sz="1400" b="1" dirty="0"/>
              <a:t>PROCESS OF SCIENCE STEP 8:  Draw Conclusions</a:t>
            </a:r>
            <a:endParaRPr lang="en-US" sz="1400" dirty="0"/>
          </a:p>
          <a:p>
            <a:r>
              <a:rPr lang="en-US" sz="1400" dirty="0"/>
              <a:t>Now that you have completed all the above steps, you are now ready to draw conclusions about your question and hypothesis/</a:t>
            </a:r>
            <a:r>
              <a:rPr lang="en-US" sz="1400" dirty="0" err="1"/>
              <a:t>es</a:t>
            </a:r>
            <a:r>
              <a:rPr lang="en-US" sz="1400" dirty="0"/>
              <a:t>.  This is an essential part of your investigation as it allows you to synthesize your overall research and state your results.  It also allows others to expand or build on your research in the future.  </a:t>
            </a:r>
          </a:p>
          <a:p>
            <a:r>
              <a:rPr lang="en-US" sz="1400" dirty="0"/>
              <a:t> </a:t>
            </a:r>
          </a:p>
          <a:p>
            <a:r>
              <a:rPr lang="en-US" sz="1400" dirty="0"/>
              <a:t>1</a:t>
            </a:r>
            <a:r>
              <a:rPr lang="en-US" sz="1400" b="1" dirty="0"/>
              <a:t>. RESEARCH QUESTION:</a:t>
            </a:r>
            <a:r>
              <a:rPr lang="en-US" sz="1400" dirty="0"/>
              <a:t>  What do the characteristics of craters reveal about the geologic history of planetary worlds?</a:t>
            </a:r>
            <a:r>
              <a:rPr lang="en-US" sz="1400" b="1" dirty="0"/>
              <a:t>  </a:t>
            </a:r>
            <a:r>
              <a:rPr lang="en-US" sz="1400" dirty="0" smtClean="0"/>
              <a:t>Based </a:t>
            </a:r>
            <a:r>
              <a:rPr lang="en-US" sz="1400" dirty="0"/>
              <a:t>on your research and analysis of data, what do you think is the answer to your question?  Provide specific details. </a:t>
            </a:r>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xmlns="" val="0"/>
              </a:ext>
            </a:extLst>
          </a:blip>
          <a:srcRect l="6510" t="35649" r="5426" b="11579"/>
          <a:stretch/>
        </p:blipFill>
        <p:spPr>
          <a:xfrm>
            <a:off x="45100" y="2514600"/>
            <a:ext cx="9050775" cy="4191000"/>
          </a:xfrm>
          <a:prstGeom prst="rect">
            <a:avLst/>
          </a:prstGeom>
        </p:spPr>
      </p:pic>
      <p:sp>
        <p:nvSpPr>
          <p:cNvPr id="7" name="TextBox 6"/>
          <p:cNvSpPr txBox="1"/>
          <p:nvPr/>
        </p:nvSpPr>
        <p:spPr>
          <a:xfrm>
            <a:off x="76200" y="2590800"/>
            <a:ext cx="8915400" cy="1200329"/>
          </a:xfrm>
          <a:prstGeom prst="rect">
            <a:avLst/>
          </a:prstGeom>
          <a:solidFill>
            <a:srgbClr val="FFFF00"/>
          </a:solidFill>
          <a:ln>
            <a:solidFill>
              <a:schemeClr val="tx1"/>
            </a:solidFill>
          </a:ln>
        </p:spPr>
        <p:txBody>
          <a:bodyPr wrap="square" rtlCol="0">
            <a:spAutoFit/>
          </a:bodyPr>
          <a:lstStyle/>
          <a:p>
            <a:pPr algn="ctr"/>
            <a:r>
              <a:rPr lang="en-US" dirty="0" smtClean="0"/>
              <a:t>Answer </a:t>
            </a:r>
            <a:r>
              <a:rPr lang="en-US" dirty="0" smtClean="0"/>
              <a:t>should indicate </a:t>
            </a:r>
            <a:r>
              <a:rPr lang="en-US" b="1" dirty="0" smtClean="0"/>
              <a:t>how you can use the characteristics of craters to make inferences about the geologic history of the planetary world. </a:t>
            </a:r>
          </a:p>
          <a:p>
            <a:pPr algn="ctr"/>
            <a:r>
              <a:rPr lang="en-US" dirty="0" smtClean="0"/>
              <a:t>(Include specifics that allow you to know if the surface is young or old and how you can infer when geologic processes may have occurred</a:t>
            </a:r>
            <a:r>
              <a:rPr lang="en-US" dirty="0" smtClean="0"/>
              <a:t>).</a:t>
            </a:r>
            <a:endParaRPr lang="en-US" dirty="0"/>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a:xfrm>
            <a:off x="0" y="29395"/>
            <a:ext cx="9144000" cy="651638"/>
          </a:xfrm>
          <a:prstGeom prst="rect">
            <a:avLst/>
          </a:prstGeom>
        </p:spPr>
        <p:txBody>
          <a:bodyPr/>
          <a:lstStyle/>
          <a:p>
            <a:pPr algn="ctr" eaLnBrk="0" hangingPunct="0">
              <a:defRPr/>
            </a:pPr>
            <a:r>
              <a:rPr lang="en-US" sz="4000" b="1" dirty="0" smtClean="0">
                <a:solidFill>
                  <a:srgbClr val="C00000"/>
                </a:solidFill>
                <a:latin typeface="Arial" pitchFamily="34" charset="0"/>
                <a:ea typeface="+mj-ea"/>
                <a:cs typeface="Arial" pitchFamily="34" charset="0"/>
              </a:rPr>
              <a:t>Step 8:  Draw Conclusions</a:t>
            </a:r>
            <a:endParaRPr lang="en-US" sz="4000" b="1" dirty="0">
              <a:latin typeface="Arial" pitchFamily="34" charset="0"/>
              <a:ea typeface="+mj-ea"/>
              <a:cs typeface="Arial" pitchFamily="34" charset="0"/>
            </a:endParaRPr>
          </a:p>
        </p:txBody>
      </p:sp>
      <p:sp>
        <p:nvSpPr>
          <p:cNvPr id="2" name="Rectangle 1"/>
          <p:cNvSpPr/>
          <p:nvPr/>
        </p:nvSpPr>
        <p:spPr>
          <a:xfrm>
            <a:off x="0" y="685800"/>
            <a:ext cx="9144000" cy="1815882"/>
          </a:xfrm>
          <a:prstGeom prst="rect">
            <a:avLst/>
          </a:prstGeom>
        </p:spPr>
        <p:txBody>
          <a:bodyPr wrap="square">
            <a:spAutoFit/>
          </a:bodyPr>
          <a:lstStyle/>
          <a:p>
            <a:r>
              <a:rPr lang="en-US" sz="1400" b="1" dirty="0"/>
              <a:t>PROCESS OF SCIENCE STEP 8:  Draw Conclusions</a:t>
            </a:r>
            <a:endParaRPr lang="en-US" sz="1400" dirty="0"/>
          </a:p>
          <a:p>
            <a:r>
              <a:rPr lang="en-US" sz="1400" dirty="0"/>
              <a:t>Now that you have completed all the above steps, you are now ready to draw conclusions about your question and hypothesis/</a:t>
            </a:r>
            <a:r>
              <a:rPr lang="en-US" sz="1400" dirty="0" err="1"/>
              <a:t>es</a:t>
            </a:r>
            <a:r>
              <a:rPr lang="en-US" sz="1400" dirty="0"/>
              <a:t>.  This is an essential part of your investigation as it allows you to synthesize your overall research and state your results.  It also allows others to expand or build on your research in the future.  </a:t>
            </a:r>
          </a:p>
          <a:p>
            <a:r>
              <a:rPr lang="en-US" sz="1400" dirty="0"/>
              <a:t> </a:t>
            </a:r>
          </a:p>
          <a:p>
            <a:r>
              <a:rPr lang="en-US" sz="1400" dirty="0"/>
              <a:t>1</a:t>
            </a:r>
            <a:r>
              <a:rPr lang="en-US" sz="1400" b="1" dirty="0"/>
              <a:t>. RESEARCH QUESTION:</a:t>
            </a:r>
            <a:r>
              <a:rPr lang="en-US" sz="1400" dirty="0"/>
              <a:t>  What do the characteristics of craters reveal about the geologic history of planetary worlds?</a:t>
            </a:r>
            <a:r>
              <a:rPr lang="en-US" sz="1400" b="1" dirty="0"/>
              <a:t>  </a:t>
            </a:r>
            <a:r>
              <a:rPr lang="en-US" sz="1400" dirty="0" smtClean="0"/>
              <a:t>Based </a:t>
            </a:r>
            <a:r>
              <a:rPr lang="en-US" sz="1400" dirty="0"/>
              <a:t>on your research and analysis of data, what do you think is the answer to your question?  Provide specific details. </a:t>
            </a:r>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xmlns="" val="0"/>
              </a:ext>
            </a:extLst>
          </a:blip>
          <a:srcRect l="6510" t="35649" r="5426" b="11579"/>
          <a:stretch/>
        </p:blipFill>
        <p:spPr>
          <a:xfrm>
            <a:off x="45100" y="2514600"/>
            <a:ext cx="9050775" cy="4191000"/>
          </a:xfrm>
          <a:prstGeom prst="rect">
            <a:avLst/>
          </a:prstGeom>
        </p:spPr>
      </p:pic>
      <p:pic>
        <p:nvPicPr>
          <p:cNvPr id="134146" name="Picture 2"/>
          <p:cNvPicPr>
            <a:picLocks noChangeAspect="1" noChangeArrowheads="1"/>
          </p:cNvPicPr>
          <p:nvPr/>
        </p:nvPicPr>
        <p:blipFill>
          <a:blip r:embed="rId3" cstate="print"/>
          <a:srcRect l="24896" t="32890" r="24481" b="41985"/>
          <a:stretch>
            <a:fillRect/>
          </a:stretch>
        </p:blipFill>
        <p:spPr bwMode="auto">
          <a:xfrm>
            <a:off x="76200" y="3850640"/>
            <a:ext cx="8991600" cy="2397760"/>
          </a:xfrm>
          <a:prstGeom prst="rect">
            <a:avLst/>
          </a:prstGeom>
          <a:solidFill>
            <a:schemeClr val="tx1"/>
          </a:solidFill>
          <a:ln w="38100">
            <a:solidFill>
              <a:schemeClr val="tx1"/>
            </a:solidFill>
            <a:miter lim="800000"/>
            <a:headEnd/>
            <a:tailEnd/>
          </a:ln>
        </p:spPr>
      </p:pic>
      <p:sp>
        <p:nvSpPr>
          <p:cNvPr id="7" name="TextBox 6"/>
          <p:cNvSpPr txBox="1"/>
          <p:nvPr/>
        </p:nvSpPr>
        <p:spPr>
          <a:xfrm>
            <a:off x="76200" y="2590800"/>
            <a:ext cx="8915400" cy="1200329"/>
          </a:xfrm>
          <a:prstGeom prst="rect">
            <a:avLst/>
          </a:prstGeom>
          <a:solidFill>
            <a:srgbClr val="FFFF00"/>
          </a:solidFill>
          <a:ln>
            <a:solidFill>
              <a:schemeClr val="tx1"/>
            </a:solidFill>
          </a:ln>
        </p:spPr>
        <p:txBody>
          <a:bodyPr wrap="square" rtlCol="0">
            <a:spAutoFit/>
          </a:bodyPr>
          <a:lstStyle/>
          <a:p>
            <a:pPr algn="ctr"/>
            <a:r>
              <a:rPr lang="en-US" dirty="0" smtClean="0"/>
              <a:t>Answer should indicate </a:t>
            </a:r>
            <a:r>
              <a:rPr lang="en-US" b="1" dirty="0" smtClean="0"/>
              <a:t>how you can use the characteristics of craters to make inferences about the geologic history of the planetary world. </a:t>
            </a:r>
          </a:p>
          <a:p>
            <a:pPr algn="ctr"/>
            <a:r>
              <a:rPr lang="en-US" dirty="0" smtClean="0"/>
              <a:t>(Include specifics that allow you to know if the surface is young or old and how you can infer when geologic processes may have occurred).</a:t>
            </a:r>
            <a:endParaRPr lang="en-US" dirty="0"/>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a:xfrm>
            <a:off x="0" y="29395"/>
            <a:ext cx="9144000" cy="651638"/>
          </a:xfrm>
          <a:prstGeom prst="rect">
            <a:avLst/>
          </a:prstGeom>
        </p:spPr>
        <p:txBody>
          <a:bodyPr/>
          <a:lstStyle/>
          <a:p>
            <a:pPr algn="ctr" eaLnBrk="0" hangingPunct="0">
              <a:defRPr/>
            </a:pPr>
            <a:r>
              <a:rPr lang="en-US" sz="4000" b="1" dirty="0" smtClean="0">
                <a:solidFill>
                  <a:srgbClr val="C00000"/>
                </a:solidFill>
                <a:latin typeface="Arial" pitchFamily="34" charset="0"/>
                <a:ea typeface="+mj-ea"/>
                <a:cs typeface="Arial" pitchFamily="34" charset="0"/>
              </a:rPr>
              <a:t>Step 8:  Draw Conclusions</a:t>
            </a:r>
            <a:endParaRPr lang="en-US" sz="4000" b="1" dirty="0">
              <a:latin typeface="Arial" pitchFamily="34" charset="0"/>
              <a:ea typeface="+mj-ea"/>
              <a:cs typeface="Arial" pitchFamily="34" charset="0"/>
            </a:endParaRPr>
          </a:p>
        </p:txBody>
      </p:sp>
      <p:sp>
        <p:nvSpPr>
          <p:cNvPr id="2" name="Rectangle 1"/>
          <p:cNvSpPr/>
          <p:nvPr/>
        </p:nvSpPr>
        <p:spPr>
          <a:xfrm>
            <a:off x="0" y="685800"/>
            <a:ext cx="9144000" cy="1815882"/>
          </a:xfrm>
          <a:prstGeom prst="rect">
            <a:avLst/>
          </a:prstGeom>
        </p:spPr>
        <p:txBody>
          <a:bodyPr wrap="square">
            <a:spAutoFit/>
          </a:bodyPr>
          <a:lstStyle/>
          <a:p>
            <a:r>
              <a:rPr lang="en-US" sz="1400" b="1" dirty="0"/>
              <a:t>PROCESS OF SCIENCE STEP 8:  Draw Conclusions</a:t>
            </a:r>
            <a:endParaRPr lang="en-US" sz="1400" dirty="0"/>
          </a:p>
          <a:p>
            <a:r>
              <a:rPr lang="en-US" sz="1400" dirty="0"/>
              <a:t>Now that you have completed all the above steps, you are now ready to draw conclusions about your question and hypothesis/</a:t>
            </a:r>
            <a:r>
              <a:rPr lang="en-US" sz="1400" dirty="0" err="1"/>
              <a:t>es</a:t>
            </a:r>
            <a:r>
              <a:rPr lang="en-US" sz="1400" dirty="0"/>
              <a:t>.  This is an essential part of your investigation as it allows you to synthesize your overall research and state your results.  It also allows others to expand or build on your research in the future.  </a:t>
            </a:r>
          </a:p>
          <a:p>
            <a:r>
              <a:rPr lang="en-US" sz="1400" dirty="0"/>
              <a:t> </a:t>
            </a:r>
          </a:p>
          <a:p>
            <a:r>
              <a:rPr lang="en-US" sz="1400" dirty="0"/>
              <a:t>1</a:t>
            </a:r>
            <a:r>
              <a:rPr lang="en-US" sz="1400" b="1" dirty="0"/>
              <a:t>. RESEARCH QUESTION:</a:t>
            </a:r>
            <a:r>
              <a:rPr lang="en-US" sz="1400" dirty="0"/>
              <a:t>  What do the characteristics of craters reveal about the geologic history of planetary worlds?</a:t>
            </a:r>
            <a:r>
              <a:rPr lang="en-US" sz="1400" b="1" dirty="0"/>
              <a:t>  </a:t>
            </a:r>
            <a:r>
              <a:rPr lang="en-US" sz="1400" dirty="0" smtClean="0"/>
              <a:t>Based </a:t>
            </a:r>
            <a:r>
              <a:rPr lang="en-US" sz="1400" dirty="0"/>
              <a:t>on your research and analysis of data, what do you think is the answer to your question?  Provide specific details. </a:t>
            </a:r>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xmlns="" val="0"/>
              </a:ext>
            </a:extLst>
          </a:blip>
          <a:srcRect l="6510" t="35649" r="5426" b="11579"/>
          <a:stretch/>
        </p:blipFill>
        <p:spPr>
          <a:xfrm>
            <a:off x="45100" y="2514600"/>
            <a:ext cx="9050775" cy="4191000"/>
          </a:xfrm>
          <a:prstGeom prst="rect">
            <a:avLst/>
          </a:prstGeom>
        </p:spPr>
      </p:pic>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52400" y="304800"/>
            <a:ext cx="8610600" cy="575438"/>
          </a:xfrm>
          <a:prstGeom prst="rect">
            <a:avLst/>
          </a:prstGeom>
        </p:spPr>
        <p:txBody>
          <a:bodyPr/>
          <a:lstStyle/>
          <a:p>
            <a:pPr algn="ctr" eaLnBrk="0" hangingPunct="0">
              <a:defRPr/>
            </a:pPr>
            <a:r>
              <a:rPr lang="en-US" sz="3200" b="1" i="1" dirty="0" smtClean="0">
                <a:solidFill>
                  <a:srgbClr val="C00000"/>
                </a:solidFill>
                <a:latin typeface="Arial" pitchFamily="34" charset="0"/>
                <a:ea typeface="+mj-ea"/>
                <a:cs typeface="Arial" pitchFamily="34" charset="0"/>
              </a:rPr>
              <a:t>Conclusions/Hypotheses Table Sample</a:t>
            </a:r>
            <a:endParaRPr lang="en-US" sz="3200" b="1" i="1" dirty="0">
              <a:latin typeface="Arial" pitchFamily="34" charset="0"/>
              <a:ea typeface="+mj-ea"/>
              <a:cs typeface="Arial" pitchFamily="34" charset="0"/>
            </a:endParaRPr>
          </a:p>
        </p:txBody>
      </p:sp>
      <p:grpSp>
        <p:nvGrpSpPr>
          <p:cNvPr id="13" name="Group 12"/>
          <p:cNvGrpSpPr/>
          <p:nvPr/>
        </p:nvGrpSpPr>
        <p:grpSpPr>
          <a:xfrm>
            <a:off x="49305" y="990600"/>
            <a:ext cx="9029110" cy="4620538"/>
            <a:chOff x="49305" y="990600"/>
            <a:chExt cx="9029110" cy="4620538"/>
          </a:xfrm>
        </p:grpSpPr>
        <p:grpSp>
          <p:nvGrpSpPr>
            <p:cNvPr id="7" name="Group 6"/>
            <p:cNvGrpSpPr/>
            <p:nvPr/>
          </p:nvGrpSpPr>
          <p:grpSpPr>
            <a:xfrm>
              <a:off x="49305" y="990600"/>
              <a:ext cx="9029110" cy="4620538"/>
              <a:chOff x="76200" y="951687"/>
              <a:chExt cx="9029110" cy="4620538"/>
            </a:xfrm>
          </p:grpSpPr>
          <p:pic>
            <p:nvPicPr>
              <p:cNvPr id="3" name="Picture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76200" y="951687"/>
                <a:ext cx="9029110" cy="4610913"/>
              </a:xfrm>
              <a:prstGeom prst="rect">
                <a:avLst/>
              </a:prstGeom>
            </p:spPr>
          </p:pic>
          <p:sp>
            <p:nvSpPr>
              <p:cNvPr id="5" name="Rectangle 4"/>
              <p:cNvSpPr/>
              <p:nvPr/>
            </p:nvSpPr>
            <p:spPr>
              <a:xfrm>
                <a:off x="685800" y="1524000"/>
                <a:ext cx="914400" cy="4038600"/>
              </a:xfrm>
              <a:prstGeom prst="rect">
                <a:avLst/>
              </a:prstGeom>
              <a:solidFill>
                <a:srgbClr val="FFFF66">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4229500" y="1533625"/>
                <a:ext cx="1371600" cy="4038600"/>
              </a:xfrm>
              <a:prstGeom prst="rect">
                <a:avLst/>
              </a:prstGeom>
              <a:solidFill>
                <a:srgbClr val="FFFF66">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sp>
          <p:nvSpPr>
            <p:cNvPr id="8" name="Down Arrow 7"/>
            <p:cNvSpPr/>
            <p:nvPr/>
          </p:nvSpPr>
          <p:spPr>
            <a:xfrm rot="10800000">
              <a:off x="891058" y="3576106"/>
              <a:ext cx="484632" cy="978408"/>
            </a:xfrm>
            <a:prstGeom prst="downArrow">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Down Arrow 8"/>
            <p:cNvSpPr/>
            <p:nvPr/>
          </p:nvSpPr>
          <p:spPr>
            <a:xfrm rot="10800000">
              <a:off x="4692806" y="3575002"/>
              <a:ext cx="484632" cy="978408"/>
            </a:xfrm>
            <a:prstGeom prst="downArrow">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1009850" y="4572000"/>
              <a:ext cx="4038600" cy="461665"/>
            </a:xfrm>
            <a:prstGeom prst="rect">
              <a:avLst/>
            </a:prstGeom>
            <a:solidFill>
              <a:srgbClr val="FF0000"/>
            </a:solidFill>
            <a:ln w="28575">
              <a:solidFill>
                <a:schemeClr val="tx1"/>
              </a:solidFill>
            </a:ln>
          </p:spPr>
          <p:txBody>
            <a:bodyPr wrap="square" rtlCol="0">
              <a:spAutoFit/>
            </a:bodyPr>
            <a:lstStyle/>
            <a:p>
              <a:pPr algn="ctr"/>
              <a:r>
                <a:rPr lang="en-US" sz="1200" dirty="0" smtClean="0">
                  <a:solidFill>
                    <a:schemeClr val="bg1"/>
                  </a:solidFill>
                </a:rPr>
                <a:t>This information should not change from what was initially written.</a:t>
              </a:r>
            </a:p>
          </p:txBody>
        </p:sp>
        <p:sp>
          <p:nvSpPr>
            <p:cNvPr id="11" name="TextBox 10"/>
            <p:cNvSpPr txBox="1"/>
            <p:nvPr/>
          </p:nvSpPr>
          <p:spPr>
            <a:xfrm>
              <a:off x="4227576" y="1657290"/>
              <a:ext cx="1295400" cy="400110"/>
            </a:xfrm>
            <a:prstGeom prst="rect">
              <a:avLst/>
            </a:prstGeom>
            <a:solidFill>
              <a:srgbClr val="FFFFCC"/>
            </a:solidFill>
          </p:spPr>
          <p:txBody>
            <a:bodyPr wrap="square" rtlCol="0">
              <a:spAutoFit/>
            </a:bodyPr>
            <a:lstStyle/>
            <a:p>
              <a:r>
                <a:rPr lang="en-US" sz="1000" i="1" dirty="0" smtClean="0">
                  <a:solidFill>
                    <a:srgbClr val="FF0000"/>
                  </a:solidFill>
                  <a:latin typeface="+mn-lt"/>
                </a:rPr>
                <a:t>Throughout its history and currently</a:t>
              </a:r>
              <a:endParaRPr lang="en-US" sz="1000" i="1" dirty="0">
                <a:solidFill>
                  <a:srgbClr val="FF0000"/>
                </a:solidFill>
                <a:latin typeface="+mn-lt"/>
              </a:endParaRPr>
            </a:p>
          </p:txBody>
        </p:sp>
      </p:grpSp>
      <p:sp>
        <p:nvSpPr>
          <p:cNvPr id="12" name="Rectangle 11"/>
          <p:cNvSpPr/>
          <p:nvPr/>
        </p:nvSpPr>
        <p:spPr>
          <a:xfrm>
            <a:off x="2286000" y="2209800"/>
            <a:ext cx="1905000" cy="533400"/>
          </a:xfrm>
          <a:prstGeom prst="rect">
            <a:avLst/>
          </a:prstGeom>
          <a:solidFill>
            <a:schemeClr val="accent1">
              <a:lumMod val="60000"/>
              <a:lumOff val="40000"/>
            </a:schemeClr>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2286000" y="2828544"/>
            <a:ext cx="1905000" cy="914400"/>
          </a:xfrm>
          <a:prstGeom prst="rect">
            <a:avLst/>
          </a:prstGeom>
          <a:solidFill>
            <a:schemeClr val="accent1">
              <a:lumMod val="60000"/>
              <a:lumOff val="40000"/>
            </a:schemeClr>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6364224" y="2197608"/>
            <a:ext cx="2703576" cy="533400"/>
          </a:xfrm>
          <a:prstGeom prst="rect">
            <a:avLst/>
          </a:prstGeom>
          <a:solidFill>
            <a:schemeClr val="accent1">
              <a:lumMod val="60000"/>
              <a:lumOff val="40000"/>
            </a:schemeClr>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p:cNvSpPr/>
          <p:nvPr/>
        </p:nvSpPr>
        <p:spPr>
          <a:xfrm>
            <a:off x="6364224" y="2816352"/>
            <a:ext cx="2703576" cy="914400"/>
          </a:xfrm>
          <a:prstGeom prst="rect">
            <a:avLst/>
          </a:prstGeom>
          <a:solidFill>
            <a:schemeClr val="accent1">
              <a:lumMod val="60000"/>
              <a:lumOff val="40000"/>
            </a:schemeClr>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2286000" y="1600200"/>
            <a:ext cx="1905000" cy="533400"/>
          </a:xfrm>
          <a:prstGeom prst="rect">
            <a:avLst/>
          </a:prstGeom>
          <a:solidFill>
            <a:schemeClr val="accent1">
              <a:lumMod val="60000"/>
              <a:lumOff val="40000"/>
            </a:schemeClr>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6382512" y="1600200"/>
            <a:ext cx="2667000" cy="533400"/>
          </a:xfrm>
          <a:prstGeom prst="rect">
            <a:avLst/>
          </a:prstGeom>
          <a:solidFill>
            <a:schemeClr val="accent1">
              <a:lumMod val="60000"/>
              <a:lumOff val="40000"/>
            </a:schemeClr>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p:cNvSpPr txBox="1"/>
          <p:nvPr/>
        </p:nvSpPr>
        <p:spPr>
          <a:xfrm>
            <a:off x="6382138" y="2191138"/>
            <a:ext cx="2628124" cy="1600438"/>
          </a:xfrm>
          <a:prstGeom prst="rect">
            <a:avLst/>
          </a:prstGeom>
          <a:solidFill>
            <a:srgbClr val="FFFF00"/>
          </a:solidFill>
          <a:ln>
            <a:solidFill>
              <a:schemeClr val="tx1"/>
            </a:solidFill>
          </a:ln>
        </p:spPr>
        <p:txBody>
          <a:bodyPr wrap="square" rtlCol="0">
            <a:spAutoFit/>
          </a:bodyPr>
          <a:lstStyle/>
          <a:p>
            <a:r>
              <a:rPr lang="en-US" sz="1400" i="1" dirty="0" smtClean="0"/>
              <a:t>Since these hypotheses were </a:t>
            </a:r>
            <a:r>
              <a:rPr lang="en-US" sz="1400" i="1" u="sng" dirty="0" smtClean="0"/>
              <a:t>refuted</a:t>
            </a:r>
            <a:r>
              <a:rPr lang="en-US" sz="1400" i="1" dirty="0" smtClean="0"/>
              <a:t>, include a summary of pertinent evidence and also include a </a:t>
            </a:r>
            <a:r>
              <a:rPr lang="en-US" sz="1400" b="1" i="1" dirty="0" smtClean="0"/>
              <a:t>HYPOTHESIS REVISION </a:t>
            </a:r>
            <a:r>
              <a:rPr lang="en-US" sz="1400" i="1" dirty="0" smtClean="0"/>
              <a:t>statement (what is your new hypothesis that your data now supports).</a:t>
            </a:r>
            <a:endParaRPr lang="en-US" sz="1400" i="1" dirty="0"/>
          </a:p>
        </p:txBody>
      </p:sp>
      <p:sp>
        <p:nvSpPr>
          <p:cNvPr id="20" name="TextBox 19"/>
          <p:cNvSpPr txBox="1"/>
          <p:nvPr/>
        </p:nvSpPr>
        <p:spPr>
          <a:xfrm>
            <a:off x="2286000" y="2743200"/>
            <a:ext cx="1905000" cy="1446550"/>
          </a:xfrm>
          <a:prstGeom prst="rect">
            <a:avLst/>
          </a:prstGeom>
          <a:solidFill>
            <a:srgbClr val="FFFF00"/>
          </a:solidFill>
          <a:ln>
            <a:solidFill>
              <a:schemeClr val="tx1"/>
            </a:solidFill>
          </a:ln>
        </p:spPr>
        <p:txBody>
          <a:bodyPr wrap="square" rtlCol="0">
            <a:spAutoFit/>
          </a:bodyPr>
          <a:lstStyle/>
          <a:p>
            <a:r>
              <a:rPr lang="en-US" sz="1100" i="1" dirty="0" smtClean="0"/>
              <a:t>Since this hypothesis was somewhat </a:t>
            </a:r>
            <a:r>
              <a:rPr lang="en-US" sz="1100" i="1" u="sng" dirty="0" smtClean="0"/>
              <a:t>refuted</a:t>
            </a:r>
            <a:r>
              <a:rPr lang="en-US" sz="1100" i="1" dirty="0" smtClean="0"/>
              <a:t>, include a summary of pertinent evidence and also include a </a:t>
            </a:r>
            <a:r>
              <a:rPr lang="en-US" sz="1100" b="1" i="1" dirty="0" smtClean="0"/>
              <a:t>HYPOTHESIS REVISION </a:t>
            </a:r>
            <a:r>
              <a:rPr lang="en-US" sz="1100" i="1" dirty="0" smtClean="0"/>
              <a:t>statement (what is your new hypothesis that your data now supports).</a:t>
            </a:r>
            <a:endParaRPr lang="en-US" sz="1100" i="1" dirty="0"/>
          </a:p>
        </p:txBody>
      </p:sp>
    </p:spTree>
    <p:extLst>
      <p:ext uri="{BB962C8B-B14F-4D97-AF65-F5344CB8AC3E}">
        <p14:creationId xmlns:p14="http://schemas.microsoft.com/office/powerpoint/2010/main" xmlns="" val="198859901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txBox="1">
            <a:spLocks/>
          </p:cNvSpPr>
          <p:nvPr/>
        </p:nvSpPr>
        <p:spPr bwMode="auto">
          <a:xfrm>
            <a:off x="0" y="838200"/>
            <a:ext cx="5715000" cy="6019800"/>
          </a:xfrm>
          <a:prstGeom prst="rect">
            <a:avLst/>
          </a:prstGeom>
          <a:noFill/>
          <a:ln w="9525">
            <a:noFill/>
            <a:miter lim="800000"/>
            <a:headEnd/>
            <a:tailEnd/>
          </a:ln>
        </p:spPr>
        <p:txBody>
          <a:bodyPr/>
          <a:lstStyle/>
          <a:p>
            <a:pPr marL="173038" indent="-173038" eaLnBrk="0" hangingPunct="0">
              <a:spcBef>
                <a:spcPts val="0"/>
              </a:spcBef>
            </a:pPr>
            <a:r>
              <a:rPr lang="en-US" sz="2000" b="1" dirty="0" smtClean="0">
                <a:solidFill>
                  <a:srgbClr val="0000FF"/>
                </a:solidFill>
                <a:cs typeface="Arial" charset="0"/>
              </a:rPr>
              <a:t>A. CAUSES OF IMPACTS:  </a:t>
            </a:r>
          </a:p>
          <a:p>
            <a:pPr eaLnBrk="0" hangingPunct="0">
              <a:spcBef>
                <a:spcPts val="0"/>
              </a:spcBef>
            </a:pPr>
            <a:r>
              <a:rPr lang="en-US" sz="2000" dirty="0" smtClean="0">
                <a:solidFill>
                  <a:srgbClr val="000000"/>
                </a:solidFill>
                <a:cs typeface="Arial" charset="0"/>
              </a:rPr>
              <a:t>Impact craters are features created on the surface of a planetary body when a meteoroid strikes the surface creating a bowl-shaped hole.</a:t>
            </a:r>
          </a:p>
          <a:p>
            <a:pPr eaLnBrk="0" hangingPunct="0">
              <a:spcBef>
                <a:spcPts val="0"/>
              </a:spcBef>
            </a:pPr>
            <a:endParaRPr lang="en-US" sz="2400" dirty="0" smtClean="0">
              <a:solidFill>
                <a:srgbClr val="000000"/>
              </a:solidFill>
              <a:cs typeface="Arial" charset="0"/>
            </a:endParaRPr>
          </a:p>
          <a:p>
            <a:pPr marL="173038" indent="-173038" eaLnBrk="0" hangingPunct="0">
              <a:spcBef>
                <a:spcPts val="0"/>
              </a:spcBef>
            </a:pPr>
            <a:r>
              <a:rPr lang="en-US" sz="2000" b="1" dirty="0" smtClean="0">
                <a:solidFill>
                  <a:srgbClr val="0000FF"/>
                </a:solidFill>
                <a:cs typeface="Arial" charset="0"/>
              </a:rPr>
              <a:t>B. FORMATION OF CRATERS:  </a:t>
            </a:r>
          </a:p>
          <a:p>
            <a:pPr eaLnBrk="0" hangingPunct="0">
              <a:spcBef>
                <a:spcPts val="0"/>
              </a:spcBef>
            </a:pPr>
            <a:r>
              <a:rPr lang="en-US" sz="2000" b="1" i="1" dirty="0" smtClean="0">
                <a:solidFill>
                  <a:srgbClr val="000000"/>
                </a:solidFill>
                <a:cs typeface="Arial" charset="0"/>
              </a:rPr>
              <a:t>Stage 1:  Contact/Compression Stage  </a:t>
            </a:r>
          </a:p>
          <a:p>
            <a:pPr lvl="1" eaLnBrk="0" hangingPunct="0">
              <a:spcBef>
                <a:spcPts val="0"/>
              </a:spcBef>
              <a:buFont typeface="Arial" pitchFamily="34" charset="0"/>
              <a:buChar char="•"/>
            </a:pPr>
            <a:r>
              <a:rPr lang="en-US" sz="2000" dirty="0" smtClean="0">
                <a:solidFill>
                  <a:srgbClr val="000000"/>
                </a:solidFill>
                <a:cs typeface="Arial" charset="0"/>
              </a:rPr>
              <a:t>Meteoroid strikes the surface</a:t>
            </a:r>
          </a:p>
          <a:p>
            <a:pPr eaLnBrk="0" hangingPunct="0">
              <a:spcBef>
                <a:spcPts val="0"/>
              </a:spcBef>
            </a:pPr>
            <a:endParaRPr lang="en-US" sz="2000" b="1" i="1" dirty="0" smtClean="0">
              <a:solidFill>
                <a:srgbClr val="000000"/>
              </a:solidFill>
              <a:cs typeface="Arial" charset="0"/>
            </a:endParaRPr>
          </a:p>
          <a:p>
            <a:pPr eaLnBrk="0" hangingPunct="0">
              <a:spcBef>
                <a:spcPts val="0"/>
              </a:spcBef>
            </a:pPr>
            <a:r>
              <a:rPr lang="en-US" sz="2000" b="1" i="1" dirty="0" smtClean="0">
                <a:solidFill>
                  <a:srgbClr val="000000"/>
                </a:solidFill>
                <a:cs typeface="Arial" charset="0"/>
              </a:rPr>
              <a:t>Stage 2:  Excavation Stage</a:t>
            </a:r>
          </a:p>
          <a:p>
            <a:pPr lvl="1" eaLnBrk="0" hangingPunct="0">
              <a:spcBef>
                <a:spcPts val="0"/>
              </a:spcBef>
              <a:buFont typeface="Arial" pitchFamily="34" charset="0"/>
              <a:buChar char="•"/>
            </a:pPr>
            <a:r>
              <a:rPr lang="en-US" sz="2000" dirty="0" smtClean="0">
                <a:solidFill>
                  <a:srgbClr val="000000"/>
                </a:solidFill>
                <a:cs typeface="Arial" charset="0"/>
              </a:rPr>
              <a:t>Material gets ejected or thrown out</a:t>
            </a:r>
          </a:p>
          <a:p>
            <a:pPr eaLnBrk="0" hangingPunct="0">
              <a:spcBef>
                <a:spcPts val="0"/>
              </a:spcBef>
            </a:pPr>
            <a:endParaRPr lang="en-US" sz="2000" b="1" i="1" dirty="0" smtClean="0">
              <a:solidFill>
                <a:srgbClr val="000000"/>
              </a:solidFill>
              <a:cs typeface="Arial" charset="0"/>
            </a:endParaRPr>
          </a:p>
          <a:p>
            <a:pPr eaLnBrk="0" hangingPunct="0">
              <a:spcBef>
                <a:spcPts val="0"/>
              </a:spcBef>
            </a:pPr>
            <a:r>
              <a:rPr lang="en-US" sz="2000" b="1" i="1" dirty="0" smtClean="0">
                <a:solidFill>
                  <a:srgbClr val="000000"/>
                </a:solidFill>
                <a:cs typeface="Arial" charset="0"/>
              </a:rPr>
              <a:t>Stage 3:  Modification Stage</a:t>
            </a:r>
          </a:p>
          <a:p>
            <a:pPr marL="461963" lvl="1" eaLnBrk="0" hangingPunct="0">
              <a:spcBef>
                <a:spcPct val="20000"/>
              </a:spcBef>
              <a:buFont typeface="Arial" pitchFamily="34" charset="0"/>
              <a:buChar char="•"/>
            </a:pPr>
            <a:r>
              <a:rPr lang="en-US" sz="2000" dirty="0" err="1" smtClean="0">
                <a:solidFill>
                  <a:srgbClr val="000000"/>
                </a:solidFill>
                <a:cs typeface="Arial" charset="0"/>
              </a:rPr>
              <a:t>Ejecta</a:t>
            </a:r>
            <a:r>
              <a:rPr lang="en-US" sz="2000" dirty="0" smtClean="0">
                <a:solidFill>
                  <a:srgbClr val="000000"/>
                </a:solidFill>
                <a:cs typeface="Arial" charset="0"/>
              </a:rPr>
              <a:t> settles out onto surface and materials in the walls begin to slump.</a:t>
            </a:r>
          </a:p>
          <a:p>
            <a:pPr eaLnBrk="0" hangingPunct="0">
              <a:spcBef>
                <a:spcPct val="20000"/>
              </a:spcBef>
            </a:pPr>
            <a:endParaRPr lang="en-US" sz="1000" dirty="0" smtClean="0">
              <a:solidFill>
                <a:srgbClr val="000000"/>
              </a:solidFill>
              <a:cs typeface="Arial" charset="0"/>
            </a:endParaRPr>
          </a:p>
          <a:p>
            <a:pPr eaLnBrk="0" hangingPunct="0">
              <a:spcBef>
                <a:spcPct val="20000"/>
              </a:spcBef>
            </a:pPr>
            <a:r>
              <a:rPr lang="en-US" sz="2000" dirty="0" smtClean="0">
                <a:solidFill>
                  <a:srgbClr val="000000"/>
                </a:solidFill>
                <a:cs typeface="Arial" charset="0"/>
              </a:rPr>
              <a:t>The crater formation process occurs in seconds.  The final crater will continue to be modified by gravity, erosion, and/or other geologic processes.</a:t>
            </a:r>
          </a:p>
          <a:p>
            <a:pPr marL="342900" indent="-342900" eaLnBrk="0" hangingPunct="0">
              <a:spcBef>
                <a:spcPct val="20000"/>
              </a:spcBef>
            </a:pPr>
            <a:endParaRPr lang="en-US" sz="2000" dirty="0">
              <a:solidFill>
                <a:srgbClr val="000000"/>
              </a:solidFill>
              <a:cs typeface="Arial" charset="0"/>
            </a:endParaRPr>
          </a:p>
        </p:txBody>
      </p:sp>
      <p:sp>
        <p:nvSpPr>
          <p:cNvPr id="5" name="Content Placeholder 13"/>
          <p:cNvSpPr txBox="1">
            <a:spLocks/>
          </p:cNvSpPr>
          <p:nvPr/>
        </p:nvSpPr>
        <p:spPr>
          <a:xfrm>
            <a:off x="0" y="0"/>
            <a:ext cx="9146630" cy="838199"/>
          </a:xfrm>
          <a:prstGeom prst="rect">
            <a:avLst/>
          </a:prstGeom>
          <a:solidFill>
            <a:schemeClr val="bg1">
              <a:lumMod val="85000"/>
            </a:schemeClr>
          </a:solidFill>
          <a:ln>
            <a:solidFill>
              <a:schemeClr val="tx1"/>
            </a:solidFill>
          </a:ln>
        </p:spPr>
        <p:txBody>
          <a:bodyPr/>
          <a:lstStyle/>
          <a:p>
            <a:pPr marR="0" lvl="0" algn="ctr" defTabSz="914400" rtl="0" eaLnBrk="0" fontAlgn="base" latinLnBrk="0" hangingPunct="0">
              <a:lnSpc>
                <a:spcPct val="100000"/>
              </a:lnSpc>
              <a:spcBef>
                <a:spcPts val="0"/>
              </a:spcBef>
              <a:spcAft>
                <a:spcPct val="0"/>
              </a:spcAft>
              <a:buClrTx/>
              <a:buSzTx/>
              <a:buFont typeface="Arial" charset="0"/>
              <a:buNone/>
              <a:tabLst/>
              <a:defRPr/>
            </a:pPr>
            <a:r>
              <a:rPr kumimoji="0" lang="en-US" sz="2400" b="1" i="1" u="none" strike="noStrike" kern="1200" cap="none" spc="0" normalizeH="0" baseline="0" noProof="0" dirty="0" smtClean="0">
                <a:ln>
                  <a:noFill/>
                </a:ln>
                <a:solidFill>
                  <a:schemeClr val="tx1"/>
                </a:solidFill>
                <a:effectLst/>
                <a:uLnTx/>
                <a:uFillTx/>
                <a:latin typeface="Arial" charset="0"/>
                <a:ea typeface="+mn-ea"/>
                <a:cs typeface="Arial" charset="0"/>
              </a:rPr>
              <a:t>PART 2:  BACKGROUND</a:t>
            </a:r>
            <a:r>
              <a:rPr kumimoji="0" lang="en-US" sz="2400" b="1" i="1" u="none" strike="noStrike" kern="1200" cap="none" spc="0" normalizeH="0" noProof="0" dirty="0" smtClean="0">
                <a:ln>
                  <a:noFill/>
                </a:ln>
                <a:solidFill>
                  <a:schemeClr val="tx1"/>
                </a:solidFill>
                <a:effectLst/>
                <a:uLnTx/>
                <a:uFillTx/>
                <a:latin typeface="Arial" charset="0"/>
                <a:ea typeface="+mn-ea"/>
                <a:cs typeface="Arial" charset="0"/>
              </a:rPr>
              <a:t> INFORMATION ON </a:t>
            </a:r>
          </a:p>
          <a:p>
            <a:pPr marR="0" lvl="0" algn="ctr" defTabSz="914400" rtl="0" eaLnBrk="0" fontAlgn="base" latinLnBrk="0" hangingPunct="0">
              <a:lnSpc>
                <a:spcPct val="100000"/>
              </a:lnSpc>
              <a:spcBef>
                <a:spcPts val="0"/>
              </a:spcBef>
              <a:spcAft>
                <a:spcPct val="0"/>
              </a:spcAft>
              <a:buClrTx/>
              <a:buSzTx/>
              <a:buFont typeface="Arial" charset="0"/>
              <a:buNone/>
              <a:tabLst/>
              <a:defRPr/>
            </a:pPr>
            <a:r>
              <a:rPr kumimoji="0" lang="en-US" sz="2400" b="1" i="1" u="none" strike="noStrike" kern="1200" cap="none" spc="0" normalizeH="0" noProof="0" dirty="0" smtClean="0">
                <a:ln>
                  <a:noFill/>
                </a:ln>
                <a:solidFill>
                  <a:schemeClr val="tx1"/>
                </a:solidFill>
                <a:effectLst/>
                <a:uLnTx/>
                <a:uFillTx/>
                <a:latin typeface="Arial" charset="0"/>
                <a:ea typeface="+mn-ea"/>
                <a:cs typeface="Arial" charset="0"/>
              </a:rPr>
              <a:t>IMPACT CRATERS</a:t>
            </a:r>
            <a:endParaRPr kumimoji="0" lang="en-US" sz="2400" b="0" i="0" u="none" strike="noStrike" kern="1200" cap="none" spc="0" normalizeH="0" baseline="0" noProof="0" dirty="0" smtClean="0">
              <a:ln>
                <a:noFill/>
              </a:ln>
              <a:solidFill>
                <a:srgbClr val="C00000"/>
              </a:solidFill>
              <a:effectLst/>
              <a:uLnTx/>
              <a:uFillTx/>
              <a:latin typeface="Arial" charset="0"/>
              <a:ea typeface="+mn-ea"/>
              <a:cs typeface="Arial" charset="0"/>
            </a:endParaRPr>
          </a:p>
          <a:p>
            <a:pPr marL="463550" marR="0" lvl="1" indent="-350838" algn="ctr" defTabSz="914400" rtl="0" eaLnBrk="0" fontAlgn="base" latinLnBrk="0" hangingPunct="0">
              <a:lnSpc>
                <a:spcPct val="100000"/>
              </a:lnSpc>
              <a:spcBef>
                <a:spcPct val="20000"/>
              </a:spcBef>
              <a:spcAft>
                <a:spcPct val="0"/>
              </a:spcAft>
              <a:buClrTx/>
              <a:buSzTx/>
              <a:buFont typeface="Arial" charset="0"/>
              <a:buNone/>
              <a:tabLst/>
              <a:defRPr/>
            </a:pPr>
            <a:endParaRPr kumimoji="0" lang="en-US" sz="400" b="0" i="0" u="none" strike="noStrike" kern="1200" cap="none" spc="0" normalizeH="0" baseline="0" noProof="0" dirty="0" smtClean="0">
              <a:ln>
                <a:noFill/>
              </a:ln>
              <a:solidFill>
                <a:schemeClr val="tx1"/>
              </a:solidFill>
              <a:effectLst/>
              <a:uLnTx/>
              <a:uFillTx/>
              <a:latin typeface="Arial" charset="0"/>
              <a:ea typeface="+mn-ea"/>
              <a:cs typeface="Arial" charset="0"/>
            </a:endParaRPr>
          </a:p>
          <a:p>
            <a:pPr marL="463550" marR="0" lvl="1" indent="-350838" algn="ctr" defTabSz="914400" rtl="0" eaLnBrk="0" fontAlgn="base" latinLnBrk="0" hangingPunct="0">
              <a:lnSpc>
                <a:spcPct val="100000"/>
              </a:lnSpc>
              <a:spcBef>
                <a:spcPct val="20000"/>
              </a:spcBef>
              <a:spcAft>
                <a:spcPct val="0"/>
              </a:spcAft>
              <a:buClrTx/>
              <a:buSzTx/>
              <a:buFont typeface="Arial" charset="0"/>
              <a:buNone/>
              <a:tabLst/>
              <a:defRPr/>
            </a:pPr>
            <a:r>
              <a:rPr kumimoji="0" lang="en-US" sz="2000" b="0" i="0" u="none" strike="noStrike" kern="1200" cap="none" spc="0" normalizeH="0" baseline="0" noProof="0" dirty="0" smtClean="0">
                <a:ln>
                  <a:noFill/>
                </a:ln>
                <a:solidFill>
                  <a:schemeClr val="tx1"/>
                </a:solidFill>
                <a:effectLst/>
                <a:uLnTx/>
                <a:uFillTx/>
                <a:latin typeface="Arial" charset="0"/>
                <a:ea typeface="+mn-ea"/>
                <a:cs typeface="Arial" charset="0"/>
              </a:rPr>
              <a:t>   </a:t>
            </a:r>
          </a:p>
          <a:p>
            <a:pPr marL="342900" marR="0" lvl="0" indent="-342900" algn="ctr" defTabSz="914400" rtl="0" eaLnBrk="0" fontAlgn="base" latinLnBrk="0" hangingPunct="0">
              <a:lnSpc>
                <a:spcPct val="100000"/>
              </a:lnSpc>
              <a:spcBef>
                <a:spcPct val="20000"/>
              </a:spcBef>
              <a:spcAft>
                <a:spcPct val="0"/>
              </a:spcAft>
              <a:buClrTx/>
              <a:buSzTx/>
              <a:buFont typeface="Wingdings" pitchFamily="2" charset="2"/>
              <a:buChar char="Ø"/>
              <a:tabLst/>
              <a:defRPr/>
            </a:pPr>
            <a:endParaRPr kumimoji="0" lang="en-US" sz="600" b="0" i="0" u="none" strike="noStrike" kern="1200" cap="none" spc="0" normalizeH="0" baseline="0" noProof="0" dirty="0" smtClean="0">
              <a:ln>
                <a:noFill/>
              </a:ln>
              <a:solidFill>
                <a:schemeClr val="tx1"/>
              </a:solidFill>
              <a:effectLst/>
              <a:uLnTx/>
              <a:uFillTx/>
              <a:latin typeface="Arial" charset="0"/>
              <a:ea typeface="+mn-ea"/>
              <a:cs typeface="Arial" charset="0"/>
            </a:endParaRPr>
          </a:p>
          <a:p>
            <a:pPr marL="342900" marR="0" lvl="0" indent="-342900" algn="ctr" defTabSz="914400" rtl="0" eaLnBrk="0" fontAlgn="base" latinLnBrk="0" hangingPunct="0">
              <a:lnSpc>
                <a:spcPct val="100000"/>
              </a:lnSpc>
              <a:spcBef>
                <a:spcPct val="20000"/>
              </a:spcBef>
              <a:spcAft>
                <a:spcPct val="0"/>
              </a:spcAft>
              <a:buClrTx/>
              <a:buSzTx/>
              <a:buFont typeface="Arial" charset="0"/>
              <a:buNone/>
              <a:tabLst/>
              <a:defRPr/>
            </a:pPr>
            <a:endParaRPr kumimoji="0" lang="en-US" sz="2800" b="0" i="0" u="none" strike="noStrike" kern="1200" cap="none" spc="0" normalizeH="0" baseline="0" noProof="0" dirty="0" smtClean="0">
              <a:ln>
                <a:noFill/>
              </a:ln>
              <a:solidFill>
                <a:schemeClr val="tx1"/>
              </a:solidFill>
              <a:effectLst/>
              <a:uLnTx/>
              <a:uFillTx/>
              <a:latin typeface="Arial" charset="0"/>
              <a:ea typeface="+mn-ea"/>
              <a:cs typeface="Arial" charset="0"/>
            </a:endParaRPr>
          </a:p>
        </p:txBody>
      </p:sp>
      <p:sp>
        <p:nvSpPr>
          <p:cNvPr id="6" name="Text Box 2"/>
          <p:cNvSpPr txBox="1">
            <a:spLocks noChangeArrowheads="1"/>
          </p:cNvSpPr>
          <p:nvPr/>
        </p:nvSpPr>
        <p:spPr bwMode="auto">
          <a:xfrm>
            <a:off x="5638800" y="6208341"/>
            <a:ext cx="2709862" cy="2365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1000" b="0" i="1" u="none" strike="noStrike" cap="none" normalizeH="0" baseline="0" dirty="0" smtClean="0">
                <a:ln>
                  <a:noFill/>
                </a:ln>
                <a:solidFill>
                  <a:schemeClr val="tx1"/>
                </a:solidFill>
                <a:effectLst/>
                <a:latin typeface="Arial" pitchFamily="34" charset="0"/>
                <a:cs typeface="Arial" pitchFamily="34" charset="0"/>
              </a:rPr>
              <a:t>Image Credit:  Planetary Science Institute</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027" name="Picture 2" descr="Description: Impact Stages"/>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576888" y="914400"/>
            <a:ext cx="3567112" cy="5345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138961399"/>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52400" y="304800"/>
            <a:ext cx="8610600" cy="575438"/>
          </a:xfrm>
          <a:prstGeom prst="rect">
            <a:avLst/>
          </a:prstGeom>
        </p:spPr>
        <p:txBody>
          <a:bodyPr/>
          <a:lstStyle/>
          <a:p>
            <a:pPr algn="ctr" eaLnBrk="0" hangingPunct="0">
              <a:defRPr/>
            </a:pPr>
            <a:r>
              <a:rPr lang="en-US" sz="3200" b="1" i="1" dirty="0" smtClean="0">
                <a:solidFill>
                  <a:srgbClr val="C00000"/>
                </a:solidFill>
                <a:latin typeface="Arial" pitchFamily="34" charset="0"/>
                <a:ea typeface="+mj-ea"/>
                <a:cs typeface="Arial" pitchFamily="34" charset="0"/>
              </a:rPr>
              <a:t>Conclusions/Hypotheses Table Sample</a:t>
            </a:r>
            <a:endParaRPr lang="en-US" sz="3200" b="1" i="1" dirty="0">
              <a:latin typeface="Arial" pitchFamily="34" charset="0"/>
              <a:ea typeface="+mj-ea"/>
              <a:cs typeface="Arial" pitchFamily="34" charset="0"/>
            </a:endParaRPr>
          </a:p>
        </p:txBody>
      </p:sp>
      <p:grpSp>
        <p:nvGrpSpPr>
          <p:cNvPr id="2" name="Group 12"/>
          <p:cNvGrpSpPr/>
          <p:nvPr/>
        </p:nvGrpSpPr>
        <p:grpSpPr>
          <a:xfrm>
            <a:off x="49305" y="990600"/>
            <a:ext cx="9029110" cy="4620538"/>
            <a:chOff x="49305" y="990600"/>
            <a:chExt cx="9029110" cy="4620538"/>
          </a:xfrm>
        </p:grpSpPr>
        <p:grpSp>
          <p:nvGrpSpPr>
            <p:cNvPr id="7" name="Group 6"/>
            <p:cNvGrpSpPr/>
            <p:nvPr/>
          </p:nvGrpSpPr>
          <p:grpSpPr>
            <a:xfrm>
              <a:off x="49305" y="990600"/>
              <a:ext cx="9029110" cy="4620538"/>
              <a:chOff x="76200" y="951687"/>
              <a:chExt cx="9029110" cy="4620538"/>
            </a:xfrm>
          </p:grpSpPr>
          <p:pic>
            <p:nvPicPr>
              <p:cNvPr id="3" name="Picture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76200" y="951687"/>
                <a:ext cx="9029110" cy="4610913"/>
              </a:xfrm>
              <a:prstGeom prst="rect">
                <a:avLst/>
              </a:prstGeom>
            </p:spPr>
          </p:pic>
          <p:sp>
            <p:nvSpPr>
              <p:cNvPr id="5" name="Rectangle 4"/>
              <p:cNvSpPr/>
              <p:nvPr/>
            </p:nvSpPr>
            <p:spPr>
              <a:xfrm>
                <a:off x="685800" y="1524000"/>
                <a:ext cx="914400" cy="4038600"/>
              </a:xfrm>
              <a:prstGeom prst="rect">
                <a:avLst/>
              </a:prstGeom>
              <a:solidFill>
                <a:srgbClr val="FFFF66">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4229500" y="1533625"/>
                <a:ext cx="1371600" cy="4038600"/>
              </a:xfrm>
              <a:prstGeom prst="rect">
                <a:avLst/>
              </a:prstGeom>
              <a:solidFill>
                <a:srgbClr val="FFFF66">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sp>
          <p:nvSpPr>
            <p:cNvPr id="8" name="Down Arrow 7"/>
            <p:cNvSpPr/>
            <p:nvPr/>
          </p:nvSpPr>
          <p:spPr>
            <a:xfrm rot="10800000">
              <a:off x="891058" y="3576106"/>
              <a:ext cx="484632" cy="978408"/>
            </a:xfrm>
            <a:prstGeom prst="downArrow">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Down Arrow 8"/>
            <p:cNvSpPr/>
            <p:nvPr/>
          </p:nvSpPr>
          <p:spPr>
            <a:xfrm rot="10800000">
              <a:off x="4692806" y="3575002"/>
              <a:ext cx="484632" cy="978408"/>
            </a:xfrm>
            <a:prstGeom prst="downArrow">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1009850" y="4572000"/>
              <a:ext cx="4038600" cy="461665"/>
            </a:xfrm>
            <a:prstGeom prst="rect">
              <a:avLst/>
            </a:prstGeom>
            <a:solidFill>
              <a:srgbClr val="FF0000"/>
            </a:solidFill>
            <a:ln w="28575">
              <a:solidFill>
                <a:schemeClr val="tx1"/>
              </a:solidFill>
            </a:ln>
          </p:spPr>
          <p:txBody>
            <a:bodyPr wrap="square" rtlCol="0">
              <a:spAutoFit/>
            </a:bodyPr>
            <a:lstStyle/>
            <a:p>
              <a:pPr algn="ctr"/>
              <a:r>
                <a:rPr lang="en-US" sz="1200" dirty="0" smtClean="0">
                  <a:solidFill>
                    <a:schemeClr val="bg1"/>
                  </a:solidFill>
                </a:rPr>
                <a:t>This information should not change from what was initially written.</a:t>
              </a:r>
            </a:p>
          </p:txBody>
        </p:sp>
        <p:sp>
          <p:nvSpPr>
            <p:cNvPr id="11" name="TextBox 10"/>
            <p:cNvSpPr txBox="1"/>
            <p:nvPr/>
          </p:nvSpPr>
          <p:spPr>
            <a:xfrm>
              <a:off x="4227576" y="1657290"/>
              <a:ext cx="1295400" cy="400110"/>
            </a:xfrm>
            <a:prstGeom prst="rect">
              <a:avLst/>
            </a:prstGeom>
            <a:solidFill>
              <a:srgbClr val="FFFFCC"/>
            </a:solidFill>
          </p:spPr>
          <p:txBody>
            <a:bodyPr wrap="square" rtlCol="0">
              <a:spAutoFit/>
            </a:bodyPr>
            <a:lstStyle/>
            <a:p>
              <a:r>
                <a:rPr lang="en-US" sz="1000" i="1" dirty="0" smtClean="0">
                  <a:solidFill>
                    <a:srgbClr val="FF0000"/>
                  </a:solidFill>
                  <a:latin typeface="+mn-lt"/>
                </a:rPr>
                <a:t>Throughout its history and currently</a:t>
              </a:r>
              <a:endParaRPr lang="en-US" sz="1000" i="1" dirty="0">
                <a:solidFill>
                  <a:srgbClr val="FF0000"/>
                </a:solidFill>
                <a:latin typeface="+mn-lt"/>
              </a:endParaRPr>
            </a:p>
          </p:txBody>
        </p:sp>
      </p:grpSp>
    </p:spTree>
    <p:extLst>
      <p:ext uri="{BB962C8B-B14F-4D97-AF65-F5344CB8AC3E}">
        <p14:creationId xmlns:p14="http://schemas.microsoft.com/office/powerpoint/2010/main" xmlns="" val="1988599012"/>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a:spLocks noChangeArrowheads="1"/>
          </p:cNvSpPr>
          <p:nvPr/>
        </p:nvSpPr>
        <p:spPr bwMode="auto">
          <a:xfrm>
            <a:off x="0" y="268069"/>
            <a:ext cx="914400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3600" b="1" dirty="0" smtClean="0">
                <a:solidFill>
                  <a:srgbClr val="C00000"/>
                </a:solidFill>
                <a:latin typeface="Arial" pitchFamily="34" charset="0"/>
                <a:cs typeface="Arial" pitchFamily="34" charset="0"/>
              </a:rPr>
              <a:t>WHAT DOES IT ALL MEAN?</a:t>
            </a:r>
            <a:endParaRPr kumimoji="0" lang="en-US" sz="3600" b="0" i="0" u="none" strike="noStrike" cap="none" normalizeH="0" baseline="0" dirty="0" smtClean="0">
              <a:ln>
                <a:noFill/>
              </a:ln>
              <a:solidFill>
                <a:srgbClr val="C00000"/>
              </a:solidFill>
              <a:effectLst/>
              <a:latin typeface="Arial" pitchFamily="34" charset="0"/>
              <a:cs typeface="Arial" pitchFamily="34" charset="0"/>
            </a:endParaRPr>
          </a:p>
        </p:txBody>
      </p:sp>
      <p:sp>
        <p:nvSpPr>
          <p:cNvPr id="8" name="TextBox 7"/>
          <p:cNvSpPr txBox="1"/>
          <p:nvPr/>
        </p:nvSpPr>
        <p:spPr>
          <a:xfrm>
            <a:off x="136634" y="1162883"/>
            <a:ext cx="8902291" cy="4524315"/>
          </a:xfrm>
          <a:prstGeom prst="rect">
            <a:avLst/>
          </a:prstGeom>
          <a:noFill/>
          <a:ln w="28575">
            <a:noFill/>
          </a:ln>
        </p:spPr>
        <p:txBody>
          <a:bodyPr wrap="square" rtlCol="0">
            <a:spAutoFit/>
          </a:bodyPr>
          <a:lstStyle/>
          <a:p>
            <a:r>
              <a:rPr lang="en-US" b="1" dirty="0" smtClean="0"/>
              <a:t>Based on your investigation, discussion the following:</a:t>
            </a:r>
          </a:p>
          <a:p>
            <a:endParaRPr lang="en-US" b="1" dirty="0" smtClean="0"/>
          </a:p>
          <a:p>
            <a:pPr marL="231775" lvl="0" indent="-231775"/>
            <a:r>
              <a:rPr lang="en-US" dirty="0" smtClean="0"/>
              <a:t>1. Which </a:t>
            </a:r>
            <a:r>
              <a:rPr lang="en-US" dirty="0"/>
              <a:t>are older: large complex craters or small simple craters?  What does that tell you about the size of materials that may be have impacted planetary worlds early in the history of the Solar System versus the size of materials that have more recently impact surfaces?  Explain your answer.</a:t>
            </a:r>
          </a:p>
          <a:p>
            <a:r>
              <a:rPr lang="en-US" dirty="0"/>
              <a:t> </a:t>
            </a:r>
          </a:p>
          <a:p>
            <a:r>
              <a:rPr lang="en-US" dirty="0"/>
              <a:t> </a:t>
            </a:r>
          </a:p>
          <a:p>
            <a:pPr marL="231775" indent="-231775"/>
            <a:r>
              <a:rPr lang="en-US" dirty="0"/>
              <a:t>2. If the Earth or other planetary worlds were to be impacted by an object in the future, do you think this object would likely be relatively large or small?  Explain your answer.</a:t>
            </a:r>
          </a:p>
          <a:p>
            <a:r>
              <a:rPr lang="en-US" dirty="0"/>
              <a:t> </a:t>
            </a:r>
          </a:p>
          <a:p>
            <a:r>
              <a:rPr lang="en-US" dirty="0"/>
              <a:t> </a:t>
            </a:r>
          </a:p>
          <a:p>
            <a:pPr marL="231775" lvl="0" indent="-231775"/>
            <a:r>
              <a:rPr lang="en-US" dirty="0"/>
              <a:t>3. NASA plans to send astronauts to visit another planetary world in the future to help us better understand our Solar System.  If you had the opportunity to choose which planetary world to visit, which would you choose and why?  </a:t>
            </a:r>
          </a:p>
        </p:txBody>
      </p:sp>
    </p:spTree>
    <p:extLst>
      <p:ext uri="{BB962C8B-B14F-4D97-AF65-F5344CB8AC3E}">
        <p14:creationId xmlns:p14="http://schemas.microsoft.com/office/powerpoint/2010/main" xmlns="" val="3602669091"/>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3"/>
          <p:cNvSpPr txBox="1">
            <a:spLocks/>
          </p:cNvSpPr>
          <p:nvPr/>
        </p:nvSpPr>
        <p:spPr>
          <a:xfrm>
            <a:off x="0" y="-1"/>
            <a:ext cx="9146630" cy="609601"/>
          </a:xfrm>
          <a:prstGeom prst="rect">
            <a:avLst/>
          </a:prstGeom>
          <a:solidFill>
            <a:schemeClr val="bg1">
              <a:lumMod val="85000"/>
            </a:schemeClr>
          </a:solidFill>
          <a:ln>
            <a:solidFill>
              <a:schemeClr val="tx1"/>
            </a:solidFill>
          </a:ln>
        </p:spPr>
        <p:txBody>
          <a:bodyPr/>
          <a:lstStyle/>
          <a:p>
            <a:pPr marR="0" lvl="0" algn="ctr" defTabSz="914400" rtl="0" eaLnBrk="0" fontAlgn="base" latinLnBrk="0" hangingPunct="0">
              <a:lnSpc>
                <a:spcPct val="100000"/>
              </a:lnSpc>
              <a:spcBef>
                <a:spcPts val="0"/>
              </a:spcBef>
              <a:spcAft>
                <a:spcPct val="0"/>
              </a:spcAft>
              <a:buClrTx/>
              <a:buSzTx/>
              <a:buFont typeface="Arial" charset="0"/>
              <a:buNone/>
              <a:tabLst/>
              <a:defRPr/>
            </a:pPr>
            <a:endParaRPr kumimoji="0" lang="en-US" sz="600" b="1" i="1" u="none" strike="noStrike" kern="1200" cap="none" spc="0" normalizeH="0" baseline="0" noProof="0" dirty="0" smtClean="0">
              <a:ln>
                <a:noFill/>
              </a:ln>
              <a:solidFill>
                <a:schemeClr val="tx1"/>
              </a:solidFill>
              <a:effectLst/>
              <a:uLnTx/>
              <a:uFillTx/>
              <a:latin typeface="Arial" charset="0"/>
              <a:ea typeface="+mn-ea"/>
              <a:cs typeface="Arial" charset="0"/>
            </a:endParaRPr>
          </a:p>
          <a:p>
            <a:pPr marR="0" lvl="0" algn="ctr" defTabSz="914400" rtl="0" eaLnBrk="0" fontAlgn="base" latinLnBrk="0" hangingPunct="0">
              <a:lnSpc>
                <a:spcPct val="100000"/>
              </a:lnSpc>
              <a:spcBef>
                <a:spcPts val="0"/>
              </a:spcBef>
              <a:spcAft>
                <a:spcPct val="0"/>
              </a:spcAft>
              <a:buClrTx/>
              <a:buSzTx/>
              <a:buFont typeface="Arial" charset="0"/>
              <a:buNone/>
              <a:tabLst/>
              <a:defRPr/>
            </a:pPr>
            <a:r>
              <a:rPr kumimoji="0" lang="en-US" sz="2400" b="1" i="1" u="none" strike="noStrike" kern="1200" cap="none" spc="0" normalizeH="0" baseline="0" noProof="0" dirty="0" smtClean="0">
                <a:ln>
                  <a:noFill/>
                </a:ln>
                <a:solidFill>
                  <a:schemeClr val="tx1"/>
                </a:solidFill>
                <a:effectLst/>
                <a:uLnTx/>
                <a:uFillTx/>
                <a:latin typeface="Arial" charset="0"/>
                <a:ea typeface="+mn-ea"/>
                <a:cs typeface="Arial" charset="0"/>
              </a:rPr>
              <a:t>PART 6:  EVALUATE</a:t>
            </a:r>
            <a:r>
              <a:rPr kumimoji="0" lang="en-US" sz="2000" b="0" i="0" u="none" strike="noStrike" kern="1200" cap="none" spc="0" normalizeH="0" baseline="0" noProof="0" dirty="0" smtClean="0">
                <a:ln>
                  <a:noFill/>
                </a:ln>
                <a:solidFill>
                  <a:schemeClr val="tx1"/>
                </a:solidFill>
                <a:effectLst/>
                <a:uLnTx/>
                <a:uFillTx/>
                <a:latin typeface="Arial" charset="0"/>
                <a:ea typeface="+mn-ea"/>
                <a:cs typeface="Arial" charset="0"/>
              </a:rPr>
              <a:t>   </a:t>
            </a:r>
          </a:p>
          <a:p>
            <a:pPr marL="342900" marR="0" lvl="0" indent="-342900" algn="ctr" defTabSz="914400" rtl="0" eaLnBrk="0" fontAlgn="base" latinLnBrk="0" hangingPunct="0">
              <a:lnSpc>
                <a:spcPct val="100000"/>
              </a:lnSpc>
              <a:spcBef>
                <a:spcPct val="20000"/>
              </a:spcBef>
              <a:spcAft>
                <a:spcPct val="0"/>
              </a:spcAft>
              <a:buClrTx/>
              <a:buSzTx/>
              <a:buFont typeface="Wingdings" pitchFamily="2" charset="2"/>
              <a:buChar char="Ø"/>
              <a:tabLst/>
              <a:defRPr/>
            </a:pPr>
            <a:endParaRPr kumimoji="0" lang="en-US" sz="600" b="0" i="0" u="none" strike="noStrike" kern="1200" cap="none" spc="0" normalizeH="0" baseline="0" noProof="0" dirty="0" smtClean="0">
              <a:ln>
                <a:noFill/>
              </a:ln>
              <a:solidFill>
                <a:schemeClr val="tx1"/>
              </a:solidFill>
              <a:effectLst/>
              <a:uLnTx/>
              <a:uFillTx/>
              <a:latin typeface="Arial" charset="0"/>
              <a:ea typeface="+mn-ea"/>
              <a:cs typeface="Arial" charset="0"/>
            </a:endParaRPr>
          </a:p>
        </p:txBody>
      </p:sp>
      <p:pic>
        <p:nvPicPr>
          <p:cNvPr id="6" name="Picture 5" descr="CRATER COMPARISON ASSESSMENT_8_13_13_Page_1.png"/>
          <p:cNvPicPr>
            <a:picLocks noChangeAspect="1"/>
          </p:cNvPicPr>
          <p:nvPr/>
        </p:nvPicPr>
        <p:blipFill>
          <a:blip r:embed="rId2" cstate="print"/>
          <a:stretch>
            <a:fillRect/>
          </a:stretch>
        </p:blipFill>
        <p:spPr>
          <a:xfrm>
            <a:off x="685800" y="685800"/>
            <a:ext cx="7848600" cy="6064828"/>
          </a:xfrm>
          <a:prstGeom prst="rect">
            <a:avLst/>
          </a:prstGeom>
          <a:ln>
            <a:solidFill>
              <a:schemeClr val="tx1"/>
            </a:solidFill>
          </a:ln>
        </p:spPr>
      </p:pic>
    </p:spTree>
    <p:extLst>
      <p:ext uri="{BB962C8B-B14F-4D97-AF65-F5344CB8AC3E}">
        <p14:creationId xmlns:p14="http://schemas.microsoft.com/office/powerpoint/2010/main" xmlns="" val="1213627657"/>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3"/>
          <p:cNvSpPr txBox="1">
            <a:spLocks/>
          </p:cNvSpPr>
          <p:nvPr/>
        </p:nvSpPr>
        <p:spPr>
          <a:xfrm>
            <a:off x="0" y="-1"/>
            <a:ext cx="9146630" cy="609601"/>
          </a:xfrm>
          <a:prstGeom prst="rect">
            <a:avLst/>
          </a:prstGeom>
          <a:solidFill>
            <a:schemeClr val="bg1">
              <a:lumMod val="85000"/>
            </a:schemeClr>
          </a:solidFill>
          <a:ln>
            <a:solidFill>
              <a:schemeClr val="tx1"/>
            </a:solidFill>
          </a:ln>
        </p:spPr>
        <p:txBody>
          <a:bodyPr/>
          <a:lstStyle/>
          <a:p>
            <a:pPr marR="0" lvl="0" algn="ctr" defTabSz="914400" rtl="0" eaLnBrk="0" fontAlgn="base" latinLnBrk="0" hangingPunct="0">
              <a:lnSpc>
                <a:spcPct val="100000"/>
              </a:lnSpc>
              <a:spcBef>
                <a:spcPts val="0"/>
              </a:spcBef>
              <a:spcAft>
                <a:spcPct val="0"/>
              </a:spcAft>
              <a:buClrTx/>
              <a:buSzTx/>
              <a:buFont typeface="Arial" charset="0"/>
              <a:buNone/>
              <a:tabLst/>
              <a:defRPr/>
            </a:pPr>
            <a:endParaRPr kumimoji="0" lang="en-US" sz="600" b="1" i="1" u="none" strike="noStrike" kern="1200" cap="none" spc="0" normalizeH="0" baseline="0" noProof="0" dirty="0" smtClean="0">
              <a:ln>
                <a:noFill/>
              </a:ln>
              <a:solidFill>
                <a:schemeClr val="tx1"/>
              </a:solidFill>
              <a:effectLst/>
              <a:uLnTx/>
              <a:uFillTx/>
              <a:latin typeface="Arial" charset="0"/>
              <a:ea typeface="+mn-ea"/>
              <a:cs typeface="Arial" charset="0"/>
            </a:endParaRPr>
          </a:p>
          <a:p>
            <a:pPr marR="0" lvl="0" algn="ctr" defTabSz="914400" rtl="0" eaLnBrk="0" fontAlgn="base" latinLnBrk="0" hangingPunct="0">
              <a:lnSpc>
                <a:spcPct val="100000"/>
              </a:lnSpc>
              <a:spcBef>
                <a:spcPts val="0"/>
              </a:spcBef>
              <a:spcAft>
                <a:spcPct val="0"/>
              </a:spcAft>
              <a:buClrTx/>
              <a:buSzTx/>
              <a:buFont typeface="Arial" charset="0"/>
              <a:buNone/>
              <a:tabLst/>
              <a:defRPr/>
            </a:pPr>
            <a:r>
              <a:rPr kumimoji="0" lang="en-US" sz="2400" b="1" i="1" u="none" strike="noStrike" kern="1200" cap="none" spc="0" normalizeH="0" baseline="0" noProof="0" dirty="0" smtClean="0">
                <a:ln>
                  <a:noFill/>
                </a:ln>
                <a:solidFill>
                  <a:schemeClr val="tx1"/>
                </a:solidFill>
                <a:effectLst/>
                <a:uLnTx/>
                <a:uFillTx/>
                <a:latin typeface="Arial" charset="0"/>
                <a:ea typeface="+mn-ea"/>
                <a:cs typeface="Arial" charset="0"/>
              </a:rPr>
              <a:t>PART 6:  EVALUATE</a:t>
            </a:r>
            <a:r>
              <a:rPr kumimoji="0" lang="en-US" sz="2000" b="0" i="0" u="none" strike="noStrike" kern="1200" cap="none" spc="0" normalizeH="0" baseline="0" noProof="0" dirty="0" smtClean="0">
                <a:ln>
                  <a:noFill/>
                </a:ln>
                <a:solidFill>
                  <a:schemeClr val="tx1"/>
                </a:solidFill>
                <a:effectLst/>
                <a:uLnTx/>
                <a:uFillTx/>
                <a:latin typeface="Arial" charset="0"/>
                <a:ea typeface="+mn-ea"/>
                <a:cs typeface="Arial" charset="0"/>
              </a:rPr>
              <a:t>   </a:t>
            </a:r>
          </a:p>
          <a:p>
            <a:pPr marL="342900" marR="0" lvl="0" indent="-342900" algn="ctr" defTabSz="914400" rtl="0" eaLnBrk="0" fontAlgn="base" latinLnBrk="0" hangingPunct="0">
              <a:lnSpc>
                <a:spcPct val="100000"/>
              </a:lnSpc>
              <a:spcBef>
                <a:spcPct val="20000"/>
              </a:spcBef>
              <a:spcAft>
                <a:spcPct val="0"/>
              </a:spcAft>
              <a:buClrTx/>
              <a:buSzTx/>
              <a:buFont typeface="Wingdings" pitchFamily="2" charset="2"/>
              <a:buChar char="Ø"/>
              <a:tabLst/>
              <a:defRPr/>
            </a:pPr>
            <a:endParaRPr kumimoji="0" lang="en-US" sz="600" b="0" i="0" u="none" strike="noStrike" kern="1200" cap="none" spc="0" normalizeH="0" baseline="0" noProof="0" dirty="0" smtClean="0">
              <a:ln>
                <a:noFill/>
              </a:ln>
              <a:solidFill>
                <a:schemeClr val="tx1"/>
              </a:solidFill>
              <a:effectLst/>
              <a:uLnTx/>
              <a:uFillTx/>
              <a:latin typeface="Arial" charset="0"/>
              <a:ea typeface="+mn-ea"/>
              <a:cs typeface="Arial" charset="0"/>
            </a:endParaRPr>
          </a:p>
        </p:txBody>
      </p:sp>
      <p:pic>
        <p:nvPicPr>
          <p:cNvPr id="4" name="Picture 3" descr="CRATER COMPARISON ASSESSMENT_8_13_13_Page_2.png"/>
          <p:cNvPicPr>
            <a:picLocks noChangeAspect="1"/>
          </p:cNvPicPr>
          <p:nvPr/>
        </p:nvPicPr>
        <p:blipFill>
          <a:blip r:embed="rId2" cstate="print"/>
          <a:stretch>
            <a:fillRect/>
          </a:stretch>
        </p:blipFill>
        <p:spPr>
          <a:xfrm>
            <a:off x="762000" y="685800"/>
            <a:ext cx="7866528" cy="6078682"/>
          </a:xfrm>
          <a:prstGeom prst="rect">
            <a:avLst/>
          </a:prstGeom>
          <a:ln>
            <a:solidFill>
              <a:schemeClr val="tx1"/>
            </a:solidFill>
          </a:ln>
        </p:spPr>
      </p:pic>
    </p:spTree>
    <p:extLst>
      <p:ext uri="{BB962C8B-B14F-4D97-AF65-F5344CB8AC3E}">
        <p14:creationId xmlns:p14="http://schemas.microsoft.com/office/powerpoint/2010/main" xmlns="" val="1213627657"/>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0" y="304800"/>
            <a:ext cx="9144000" cy="1219200"/>
          </a:xfrm>
          <a:prstGeom prst="rect">
            <a:avLst/>
          </a:prstGeom>
        </p:spPr>
        <p:txBody>
          <a:bodyPr lIns="91435" tIns="45718" rIns="91435" bIns="45718">
            <a:noAutofit/>
          </a:bodyPr>
          <a:lstStyle/>
          <a:p>
            <a:pPr algn="ctr" fontAlgn="auto">
              <a:spcAft>
                <a:spcPts val="0"/>
              </a:spcAft>
              <a:defRPr/>
            </a:pPr>
            <a:r>
              <a:rPr lang="en-US" sz="4400" b="1" dirty="0" smtClean="0">
                <a:effectLst>
                  <a:outerShdw blurRad="38100" dist="38100" dir="2700000" algn="tl">
                    <a:srgbClr val="000000">
                      <a:alpha val="43137"/>
                    </a:srgbClr>
                  </a:outerShdw>
                </a:effectLst>
                <a:latin typeface="Arial" pitchFamily="34" charset="0"/>
                <a:cs typeface="Arial" pitchFamily="34" charset="0"/>
              </a:rPr>
              <a:t>CRATER COMPARISONS  </a:t>
            </a:r>
          </a:p>
          <a:p>
            <a:pPr algn="ctr" fontAlgn="auto">
              <a:spcAft>
                <a:spcPts val="0"/>
              </a:spcAft>
              <a:defRPr/>
            </a:pPr>
            <a:r>
              <a:rPr lang="en-US" sz="2200" b="1" dirty="0" smtClean="0">
                <a:effectLst>
                  <a:outerShdw blurRad="38100" dist="38100" dir="2700000" algn="tl">
                    <a:srgbClr val="000000">
                      <a:alpha val="43137"/>
                    </a:srgbClr>
                  </a:outerShdw>
                </a:effectLst>
                <a:latin typeface="Arial" pitchFamily="34" charset="0"/>
                <a:cs typeface="Arial" pitchFamily="34" charset="0"/>
              </a:rPr>
              <a:t>Investigating Impact Craters on Earth and Other Planetary Worlds</a:t>
            </a:r>
            <a:endParaRPr lang="en-US" sz="2200" b="1" i="1" dirty="0">
              <a:effectLst>
                <a:outerShdw blurRad="38100" dist="38100" dir="2700000" algn="tl">
                  <a:srgbClr val="000000">
                    <a:alpha val="43137"/>
                  </a:srgbClr>
                </a:outerShdw>
              </a:effectLst>
              <a:latin typeface="Arial" pitchFamily="34" charset="0"/>
              <a:ea typeface="+mj-ea"/>
              <a:cs typeface="Arial" pitchFamily="34" charset="0"/>
            </a:endParaRPr>
          </a:p>
        </p:txBody>
      </p:sp>
      <p:grpSp>
        <p:nvGrpSpPr>
          <p:cNvPr id="6" name="Group 5"/>
          <p:cNvGrpSpPr/>
          <p:nvPr/>
        </p:nvGrpSpPr>
        <p:grpSpPr>
          <a:xfrm>
            <a:off x="76200" y="5103696"/>
            <a:ext cx="8915400" cy="1678104"/>
            <a:chOff x="76200" y="5029200"/>
            <a:chExt cx="9332870" cy="1756682"/>
          </a:xfrm>
        </p:grpSpPr>
        <p:pic>
          <p:nvPicPr>
            <p:cNvPr id="7" name="Picture 6"/>
            <p:cNvPicPr>
              <a:picLocks noChangeAspect="1"/>
            </p:cNvPicPr>
            <p:nvPr/>
          </p:nvPicPr>
          <p:blipFill rotWithShape="1">
            <a:blip r:embed="rId2" cstate="print">
              <a:extLst>
                <a:ext uri="{28A0092B-C50C-407E-A947-70E740481C1C}">
                  <a14:useLocalDpi xmlns:a14="http://schemas.microsoft.com/office/drawing/2010/main" xmlns="" val="0"/>
                </a:ext>
              </a:extLst>
            </a:blip>
            <a:srcRect/>
            <a:stretch/>
          </p:blipFill>
          <p:spPr bwMode="auto">
            <a:xfrm>
              <a:off x="76200" y="5029200"/>
              <a:ext cx="2358295" cy="1756682"/>
            </a:xfrm>
            <a:prstGeom prst="rect">
              <a:avLst/>
            </a:prstGeom>
            <a:ln>
              <a:solidFill>
                <a:schemeClr val="tx1"/>
              </a:solid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rgbClr val="FFFFFF"/>
                  </a:solidFill>
                </a14:hiddenFill>
              </a:ext>
            </a:extLst>
          </p:spPr>
        </p:pic>
        <p:pic>
          <p:nvPicPr>
            <p:cNvPr id="8" name="Picture 7"/>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434495" y="5029200"/>
              <a:ext cx="2309007" cy="1756682"/>
            </a:xfrm>
            <a:prstGeom prst="rect">
              <a:avLst/>
            </a:prstGeom>
            <a:ln>
              <a:solidFill>
                <a:schemeClr val="tx1"/>
              </a:solid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rgbClr val="FFFFFF"/>
                  </a:solidFill>
                </a14:hiddenFill>
              </a:ext>
            </a:extLst>
          </p:spPr>
        </p:pic>
        <p:pic>
          <p:nvPicPr>
            <p:cNvPr id="9" name="Picture 8"/>
            <p:cNvPicPr>
              <a:picLocks noChangeAspect="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749497" y="5029200"/>
              <a:ext cx="2375462" cy="1756682"/>
            </a:xfrm>
            <a:prstGeom prst="rect">
              <a:avLst/>
            </a:prstGeom>
            <a:ln>
              <a:solidFill>
                <a:schemeClr val="tx1"/>
              </a:solid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rgbClr val="FFFFFF"/>
                  </a:solidFill>
                </a14:hiddenFill>
              </a:ext>
            </a:extLst>
          </p:spPr>
        </p:pic>
        <p:pic>
          <p:nvPicPr>
            <p:cNvPr id="10" name="Picture 9"/>
            <p:cNvPicPr>
              <a:picLocks noChangeAspect="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7132585" y="5029200"/>
              <a:ext cx="2276485" cy="1756682"/>
            </a:xfrm>
            <a:prstGeom prst="rect">
              <a:avLst/>
            </a:prstGeom>
            <a:ln>
              <a:solidFill>
                <a:schemeClr val="tx1"/>
              </a:solidFill>
            </a:ln>
            <a:effectLst>
              <a:outerShdw blurRad="292100" dist="139700" dir="2700000" algn="tl" rotWithShape="0">
                <a:srgbClr val="333333">
                  <a:alpha val="65000"/>
                </a:srgbClr>
              </a:outerShdw>
            </a:effectLst>
            <a:extLst/>
          </p:spPr>
        </p:pic>
      </p:grpSp>
      <p:pic>
        <p:nvPicPr>
          <p:cNvPr id="11" name="Picture 10"/>
          <p:cNvPicPr/>
          <p:nvPr/>
        </p:nvPicPr>
        <p:blipFill rotWithShape="1">
          <a:blip r:embed="rId6" cstate="print">
            <a:extLst>
              <a:ext uri="{28A0092B-C50C-407E-A947-70E740481C1C}">
                <a14:useLocalDpi xmlns:a14="http://schemas.microsoft.com/office/drawing/2010/main" xmlns="" val="0"/>
              </a:ext>
            </a:extLst>
          </a:blip>
          <a:srcRect/>
          <a:stretch/>
        </p:blipFill>
        <p:spPr bwMode="auto">
          <a:xfrm>
            <a:off x="5715000" y="1683216"/>
            <a:ext cx="3270457" cy="3124200"/>
          </a:xfrm>
          <a:prstGeom prst="rect">
            <a:avLst/>
          </a:prstGeom>
          <a:ln>
            <a:noFill/>
          </a:ln>
          <a:extLst>
            <a:ext uri="{53640926-AAD7-44D8-BBD7-CCE9431645EC}">
              <a14:shadowObscured xmlns:a14="http://schemas.microsoft.com/office/drawing/2010/main" xmlns=""/>
            </a:ext>
          </a:extLst>
        </p:spPr>
      </p:pic>
      <p:pic>
        <p:nvPicPr>
          <p:cNvPr id="12" name="Picture 11"/>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2971800" y="1519936"/>
            <a:ext cx="2743200" cy="3495025"/>
          </a:xfrm>
          <a:prstGeom prst="rect">
            <a:avLst/>
          </a:prstGeom>
          <a:ln>
            <a:solidFill>
              <a:schemeClr val="tx1"/>
            </a:solidFill>
          </a:ln>
        </p:spPr>
      </p:pic>
      <p:pic>
        <p:nvPicPr>
          <p:cNvPr id="13" name="Picture 12"/>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76200" y="43500"/>
            <a:ext cx="1295400" cy="431223"/>
          </a:xfrm>
          <a:prstGeom prst="rect">
            <a:avLst/>
          </a:prstGeom>
        </p:spPr>
      </p:pic>
      <p:pic>
        <p:nvPicPr>
          <p:cNvPr id="14" name="Picture 13"/>
          <p:cNvPicPr>
            <a:picLocks noChangeAspect="1"/>
          </p:cNvPicPr>
          <p:nvPr/>
        </p:nvPicPr>
        <p:blipFill>
          <a:blip r:embed="rId9" cstate="print">
            <a:extLst>
              <a:ext uri="{28A0092B-C50C-407E-A947-70E740481C1C}">
                <a14:useLocalDpi xmlns:a14="http://schemas.microsoft.com/office/drawing/2010/main" xmlns="" val="0"/>
              </a:ext>
            </a:extLst>
          </a:blip>
          <a:stretch>
            <a:fillRect/>
          </a:stretch>
        </p:blipFill>
        <p:spPr>
          <a:xfrm>
            <a:off x="252015" y="1683215"/>
            <a:ext cx="2414985" cy="3124201"/>
          </a:xfrm>
          <a:prstGeom prst="rect">
            <a:avLst/>
          </a:prstGeom>
          <a:ln>
            <a:solidFill>
              <a:schemeClr val="tx1"/>
            </a:solid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xmlns="" val="2991596125"/>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38100" y="0"/>
            <a:ext cx="9105900" cy="6643850"/>
            <a:chOff x="38100" y="0"/>
            <a:chExt cx="9105900" cy="6643850"/>
          </a:xfrm>
        </p:grpSpPr>
        <p:sp>
          <p:nvSpPr>
            <p:cNvPr id="3" name="Rectangle 2"/>
            <p:cNvSpPr/>
            <p:nvPr/>
          </p:nvSpPr>
          <p:spPr>
            <a:xfrm>
              <a:off x="8229600" y="0"/>
              <a:ext cx="914400" cy="838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p:cNvGrpSpPr/>
            <p:nvPr/>
          </p:nvGrpSpPr>
          <p:grpSpPr>
            <a:xfrm>
              <a:off x="3588325" y="76200"/>
              <a:ext cx="5257800" cy="1052156"/>
              <a:chOff x="3588325" y="128650"/>
              <a:chExt cx="5257800" cy="1052156"/>
            </a:xfrm>
          </p:grpSpPr>
          <p:sp>
            <p:nvSpPr>
              <p:cNvPr id="5" name="TextBox 3"/>
              <p:cNvSpPr txBox="1">
                <a:spLocks noChangeArrowheads="1"/>
              </p:cNvSpPr>
              <p:nvPr/>
            </p:nvSpPr>
            <p:spPr bwMode="auto">
              <a:xfrm>
                <a:off x="3588325" y="128650"/>
                <a:ext cx="5257800" cy="769441"/>
              </a:xfrm>
              <a:prstGeom prst="rect">
                <a:avLst/>
              </a:prstGeom>
              <a:noFill/>
              <a:ln w="9525">
                <a:noFill/>
                <a:miter lim="800000"/>
                <a:headEnd/>
                <a:tailEnd/>
              </a:ln>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2200" b="1" i="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Arial" pitchFamily="34" charset="0"/>
                    <a:cs typeface="Arial" pitchFamily="34" charset="0"/>
                  </a:rPr>
                  <a:t>Getting students actively involved with NASA exploration and </a:t>
                </a:r>
                <a:r>
                  <a:rPr lang="en-US" sz="2200" b="1"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Arial" pitchFamily="34" charset="0"/>
                    <a:cs typeface="Arial" pitchFamily="34" charset="0"/>
                  </a:rPr>
                  <a:t>discovery.</a:t>
                </a:r>
                <a:endParaRPr lang="en-US" sz="2200" b="1" i="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Arial" pitchFamily="34" charset="0"/>
                  <a:cs typeface="Arial" pitchFamily="34" charset="0"/>
                </a:endParaRPr>
              </a:p>
            </p:txBody>
          </p:sp>
          <p:sp>
            <p:nvSpPr>
              <p:cNvPr id="6" name="TextBox 5"/>
              <p:cNvSpPr txBox="1"/>
              <p:nvPr/>
            </p:nvSpPr>
            <p:spPr>
              <a:xfrm>
                <a:off x="4267200" y="780696"/>
                <a:ext cx="4097597" cy="400110"/>
              </a:xfrm>
              <a:prstGeom prst="rect">
                <a:avLst/>
              </a:prstGeom>
              <a:noFill/>
            </p:spPr>
            <p:txBody>
              <a:bodyPr wrap="none" rtlCol="0">
                <a:spAutoFit/>
              </a:bodyPr>
              <a:lstStyle/>
              <a:p>
                <a:r>
                  <a:rPr lang="en-US" sz="2000" i="1" dirty="0" smtClean="0"/>
                  <a:t>http://ares.jsc.nasa.gov/ares/eeab/</a:t>
                </a:r>
                <a:endParaRPr lang="en-US" sz="2000" i="1" dirty="0"/>
              </a:p>
            </p:txBody>
          </p:sp>
        </p:grpSp>
        <p:grpSp>
          <p:nvGrpSpPr>
            <p:cNvPr id="7" name="Group 6"/>
            <p:cNvGrpSpPr/>
            <p:nvPr/>
          </p:nvGrpSpPr>
          <p:grpSpPr>
            <a:xfrm>
              <a:off x="38100" y="1143000"/>
              <a:ext cx="9024056" cy="2775365"/>
              <a:chOff x="38100" y="1090450"/>
              <a:chExt cx="9024056" cy="2775365"/>
            </a:xfrm>
          </p:grpSpPr>
          <p:sp>
            <p:nvSpPr>
              <p:cNvPr id="8" name="Rounded Rectangle 7"/>
              <p:cNvSpPr/>
              <p:nvPr/>
            </p:nvSpPr>
            <p:spPr>
              <a:xfrm>
                <a:off x="38100" y="1097215"/>
                <a:ext cx="9024056" cy="2768600"/>
              </a:xfrm>
              <a:prstGeom prst="roundRect">
                <a:avLst>
                  <a:gd name="adj" fmla="val 7895"/>
                </a:avLst>
              </a:prstGeom>
              <a:solidFill>
                <a:schemeClr val="tx2">
                  <a:lumMod val="20000"/>
                  <a:lumOff val="80000"/>
                </a:schemeClr>
              </a:solidFill>
              <a:ln w="3175">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p:cNvSpPr/>
              <p:nvPr/>
            </p:nvSpPr>
            <p:spPr>
              <a:xfrm>
                <a:off x="4047216" y="1350390"/>
                <a:ext cx="4868184" cy="2374900"/>
              </a:xfrm>
              <a:prstGeom prst="roundRect">
                <a:avLst>
                  <a:gd name="adj" fmla="val 7062"/>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sp>
            <p:nvSpPr>
              <p:cNvPr id="10" name="Rectangle 9"/>
              <p:cNvSpPr/>
              <p:nvPr/>
            </p:nvSpPr>
            <p:spPr>
              <a:xfrm>
                <a:off x="4349819" y="1521780"/>
                <a:ext cx="4174541" cy="400110"/>
              </a:xfrm>
              <a:prstGeom prst="rect">
                <a:avLst/>
              </a:prstGeom>
            </p:spPr>
            <p:txBody>
              <a:bodyPr wrap="none">
                <a:spAutoFit/>
              </a:bodyPr>
              <a:lstStyle/>
              <a:p>
                <a:pPr algn="ctr"/>
                <a:r>
                  <a:rPr lang="en-US" sz="2000" b="1" dirty="0" smtClean="0">
                    <a:solidFill>
                      <a:schemeClr val="tx1">
                        <a:lumMod val="65000"/>
                        <a:lumOff val="35000"/>
                      </a:schemeClr>
                    </a:solidFill>
                    <a:latin typeface="Arial" pitchFamily="34" charset="0"/>
                    <a:cs typeface="Arial" pitchFamily="34" charset="0"/>
                  </a:rPr>
                  <a:t>Student Investigation Resources</a:t>
                </a:r>
              </a:p>
            </p:txBody>
          </p:sp>
          <p:pic>
            <p:nvPicPr>
              <p:cNvPr id="11" name="Picture 3"/>
              <p:cNvPicPr>
                <a:picLocks noChangeAspect="1" noChangeArrowheads="1"/>
              </p:cNvPicPr>
              <p:nvPr/>
            </p:nvPicPr>
            <p:blipFill>
              <a:blip r:embed="rId2" cstate="email">
                <a:extLst>
                  <a:ext uri="{28A0092B-C50C-407E-A947-70E740481C1C}">
                    <a14:useLocalDpi xmlns:a14="http://schemas.microsoft.com/office/drawing/2010/main" xmlns="" val="0"/>
                  </a:ext>
                </a:extLst>
              </a:blip>
              <a:srcRect/>
              <a:stretch>
                <a:fillRect/>
              </a:stretch>
            </p:blipFill>
            <p:spPr bwMode="auto">
              <a:xfrm>
                <a:off x="4953000" y="1936491"/>
                <a:ext cx="1600200" cy="1200149"/>
              </a:xfrm>
              <a:prstGeom prst="rect">
                <a:avLst/>
              </a:prstGeom>
              <a:ln>
                <a:solidFill>
                  <a:schemeClr val="tx1"/>
                </a:solidFill>
              </a:ln>
              <a:effectLst>
                <a:outerShdw blurRad="292100" dist="139700" dir="2700000" algn="tl" rotWithShape="0">
                  <a:srgbClr val="333333">
                    <a:alpha val="65000"/>
                  </a:srgbClr>
                </a:outerShdw>
              </a:effectLst>
            </p:spPr>
          </p:pic>
          <p:pic>
            <p:nvPicPr>
              <p:cNvPr id="12" name="Picture 5" descr="POS_Circle"/>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6705600" y="1896491"/>
                <a:ext cx="1384300" cy="1316236"/>
              </a:xfrm>
              <a:prstGeom prst="rect">
                <a:avLst/>
              </a:prstGeom>
              <a:ln>
                <a:noFill/>
              </a:ln>
              <a:effectLst>
                <a:outerShdw blurRad="292100" dist="139700" dir="2700000" algn="tl" rotWithShape="0">
                  <a:srgbClr val="333333">
                    <a:alpha val="65000"/>
                  </a:srgbClr>
                </a:outerShdw>
              </a:effectLst>
            </p:spPr>
          </p:pic>
          <p:sp>
            <p:nvSpPr>
              <p:cNvPr id="13" name="Pentagon 12"/>
              <p:cNvSpPr/>
              <p:nvPr/>
            </p:nvSpPr>
            <p:spPr>
              <a:xfrm>
                <a:off x="3505200" y="1630615"/>
                <a:ext cx="685800" cy="1905000"/>
              </a:xfrm>
              <a:prstGeom prst="homePlat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5"/>
              <p:cNvGrpSpPr/>
              <p:nvPr/>
            </p:nvGrpSpPr>
            <p:grpSpPr>
              <a:xfrm>
                <a:off x="143663" y="1090450"/>
                <a:ext cx="3666337" cy="2622965"/>
                <a:chOff x="296063" y="1021935"/>
                <a:chExt cx="3666337" cy="2622965"/>
              </a:xfrm>
            </p:grpSpPr>
            <p:sp>
              <p:nvSpPr>
                <p:cNvPr id="18" name="Rounded Rectangle 17"/>
                <p:cNvSpPr/>
                <p:nvPr/>
              </p:nvSpPr>
              <p:spPr>
                <a:xfrm>
                  <a:off x="533400" y="1295400"/>
                  <a:ext cx="3429000" cy="2349500"/>
                </a:xfrm>
                <a:prstGeom prst="roundRect">
                  <a:avLst>
                    <a:gd name="adj" fmla="val 7062"/>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sp>
              <p:nvSpPr>
                <p:cNvPr id="19" name="Rectangle 18"/>
                <p:cNvSpPr/>
                <p:nvPr/>
              </p:nvSpPr>
              <p:spPr>
                <a:xfrm>
                  <a:off x="838200" y="1466790"/>
                  <a:ext cx="2754408" cy="400110"/>
                </a:xfrm>
                <a:prstGeom prst="rect">
                  <a:avLst/>
                </a:prstGeom>
              </p:spPr>
              <p:txBody>
                <a:bodyPr wrap="none">
                  <a:spAutoFit/>
                </a:bodyPr>
                <a:lstStyle/>
                <a:p>
                  <a:pPr algn="ctr"/>
                  <a:r>
                    <a:rPr lang="en-US" sz="2000" b="1" dirty="0" smtClean="0">
                      <a:solidFill>
                        <a:schemeClr val="tx1">
                          <a:lumMod val="65000"/>
                          <a:lumOff val="35000"/>
                        </a:schemeClr>
                      </a:solidFill>
                      <a:latin typeface="Arial" pitchFamily="34" charset="0"/>
                      <a:cs typeface="Arial" pitchFamily="34" charset="0"/>
                    </a:rPr>
                    <a:t>Launchpad Activities</a:t>
                  </a:r>
                </a:p>
              </p:txBody>
            </p:sp>
            <p:pic>
              <p:nvPicPr>
                <p:cNvPr id="20" name="Picture 3"/>
                <p:cNvPicPr>
                  <a:picLocks noChangeAspect="1" noChangeArrowheads="1"/>
                </p:cNvPicPr>
                <p:nvPr/>
              </p:nvPicPr>
              <p:blipFill>
                <a:blip r:embed="rId4" cstate="email">
                  <a:extLst>
                    <a:ext uri="{28A0092B-C50C-407E-A947-70E740481C1C}">
                      <a14:useLocalDpi xmlns:a14="http://schemas.microsoft.com/office/drawing/2010/main" xmlns="" val="0"/>
                    </a:ext>
                  </a:extLst>
                </a:blip>
                <a:srcRect/>
                <a:stretch>
                  <a:fillRect/>
                </a:stretch>
              </p:blipFill>
              <p:spPr bwMode="auto">
                <a:xfrm>
                  <a:off x="1752600" y="1925391"/>
                  <a:ext cx="899112" cy="1122609"/>
                </a:xfrm>
                <a:prstGeom prst="rect">
                  <a:avLst/>
                </a:prstGeom>
                <a:ln>
                  <a:solidFill>
                    <a:schemeClr val="tx1"/>
                  </a:solidFill>
                </a:ln>
                <a:effectLst>
                  <a:outerShdw blurRad="50800" dist="38100" dir="2700000" algn="tl" rotWithShape="0">
                    <a:prstClr val="black">
                      <a:alpha val="40000"/>
                    </a:prstClr>
                  </a:outerShdw>
                </a:effectLst>
              </p:spPr>
            </p:pic>
            <p:pic>
              <p:nvPicPr>
                <p:cNvPr id="21" name="Picture 2"/>
                <p:cNvPicPr>
                  <a:picLocks noChangeAspect="1" noChangeArrowheads="1"/>
                </p:cNvPicPr>
                <p:nvPr/>
              </p:nvPicPr>
              <p:blipFill>
                <a:blip r:embed="rId5" cstate="screen">
                  <a:extLst>
                    <a:ext uri="{28A0092B-C50C-407E-A947-70E740481C1C}">
                      <a14:useLocalDpi xmlns:a14="http://schemas.microsoft.com/office/drawing/2010/main" xmlns="" val="0"/>
                    </a:ext>
                  </a:extLst>
                </a:blip>
                <a:srcRect/>
                <a:stretch>
                  <a:fillRect/>
                </a:stretch>
              </p:blipFill>
              <p:spPr bwMode="auto">
                <a:xfrm>
                  <a:off x="762000" y="1925391"/>
                  <a:ext cx="899854" cy="1122609"/>
                </a:xfrm>
                <a:prstGeom prst="rect">
                  <a:avLst/>
                </a:prstGeom>
                <a:ln>
                  <a:solidFill>
                    <a:schemeClr val="tx1"/>
                  </a:solidFill>
                </a:ln>
                <a:effectLst>
                  <a:outerShdw blurRad="50800" dist="38100" dir="2700000" algn="tl" rotWithShape="0">
                    <a:prstClr val="black">
                      <a:alpha val="40000"/>
                    </a:prstClr>
                  </a:outerShdw>
                </a:effectLst>
              </p:spPr>
            </p:pic>
            <p:pic>
              <p:nvPicPr>
                <p:cNvPr id="22" name="Picture 3"/>
                <p:cNvPicPr>
                  <a:picLocks noChangeAspect="1" noChangeArrowheads="1"/>
                </p:cNvPicPr>
                <p:nvPr/>
              </p:nvPicPr>
              <p:blipFill>
                <a:blip r:embed="rId6" cstate="email">
                  <a:extLst>
                    <a:ext uri="{28A0092B-C50C-407E-A947-70E740481C1C}">
                      <a14:useLocalDpi xmlns:a14="http://schemas.microsoft.com/office/drawing/2010/main" xmlns="" val="0"/>
                    </a:ext>
                  </a:extLst>
                </a:blip>
                <a:srcRect/>
                <a:stretch>
                  <a:fillRect/>
                </a:stretch>
              </p:blipFill>
              <p:spPr bwMode="auto">
                <a:xfrm>
                  <a:off x="2743200" y="1925391"/>
                  <a:ext cx="917519" cy="1122609"/>
                </a:xfrm>
                <a:prstGeom prst="rect">
                  <a:avLst/>
                </a:prstGeom>
                <a:ln>
                  <a:solidFill>
                    <a:schemeClr val="tx1"/>
                  </a:solidFill>
                </a:ln>
                <a:effectLst>
                  <a:outerShdw blurRad="50800" dist="38100" dir="2700000" algn="tl" rotWithShape="0">
                    <a:prstClr val="black">
                      <a:alpha val="40000"/>
                    </a:prstClr>
                  </a:outerShdw>
                </a:effectLst>
              </p:spPr>
            </p:pic>
            <p:sp>
              <p:nvSpPr>
                <p:cNvPr id="23" name="Rectangle 22"/>
                <p:cNvSpPr/>
                <p:nvPr/>
              </p:nvSpPr>
              <p:spPr>
                <a:xfrm>
                  <a:off x="296063" y="1021935"/>
                  <a:ext cx="2406428" cy="461665"/>
                </a:xfrm>
                <a:prstGeom prst="rect">
                  <a:avLst/>
                </a:prstGeom>
                <a:noFill/>
              </p:spPr>
              <p:txBody>
                <a:bodyPr wrap="none" lIns="91440" tIns="45720" rIns="91440" bIns="45720">
                  <a:spAutoFit/>
                </a:bodyPr>
                <a:lstStyle/>
                <a:p>
                  <a:pPr algn="ctr"/>
                  <a:r>
                    <a:rPr lang="en-US" sz="2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Getting Started</a:t>
                  </a:r>
                  <a:endParaRPr lang="en-US" sz="2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grpSp>
          <p:sp>
            <p:nvSpPr>
              <p:cNvPr id="15" name="Rectangle 14"/>
              <p:cNvSpPr/>
              <p:nvPr/>
            </p:nvSpPr>
            <p:spPr>
              <a:xfrm>
                <a:off x="533400" y="3180015"/>
                <a:ext cx="3124200" cy="523220"/>
              </a:xfrm>
              <a:prstGeom prst="rect">
                <a:avLst/>
              </a:prstGeom>
            </p:spPr>
            <p:txBody>
              <a:bodyPr wrap="square">
                <a:spAutoFit/>
              </a:bodyPr>
              <a:lstStyle/>
              <a:p>
                <a:pPr algn="ctr"/>
                <a:r>
                  <a:rPr lang="en-US" sz="1400" dirty="0" smtClean="0">
                    <a:latin typeface="Arial" pitchFamily="34" charset="0"/>
                    <a:cs typeface="Arial" pitchFamily="34" charset="0"/>
                  </a:rPr>
                  <a:t>Standards-aligned, inquiry-based, hands-on activities.  </a:t>
                </a:r>
                <a:endParaRPr lang="en-US" sz="2000" b="1" dirty="0" smtClean="0">
                  <a:solidFill>
                    <a:schemeClr val="tx1">
                      <a:lumMod val="65000"/>
                      <a:lumOff val="35000"/>
                    </a:schemeClr>
                  </a:solidFill>
                  <a:latin typeface="Arial" pitchFamily="34" charset="0"/>
                  <a:cs typeface="Arial" pitchFamily="34" charset="0"/>
                </a:endParaRPr>
              </a:p>
            </p:txBody>
          </p:sp>
          <p:sp>
            <p:nvSpPr>
              <p:cNvPr id="16" name="Rectangle 15"/>
              <p:cNvSpPr/>
              <p:nvPr/>
            </p:nvSpPr>
            <p:spPr>
              <a:xfrm>
                <a:off x="4191000" y="3180015"/>
                <a:ext cx="4648200" cy="523220"/>
              </a:xfrm>
              <a:prstGeom prst="rect">
                <a:avLst/>
              </a:prstGeom>
            </p:spPr>
            <p:txBody>
              <a:bodyPr wrap="square">
                <a:spAutoFit/>
              </a:bodyPr>
              <a:lstStyle/>
              <a:p>
                <a:pPr algn="ctr"/>
                <a:r>
                  <a:rPr lang="en-US" sz="1400" dirty="0" smtClean="0">
                    <a:latin typeface="Arial" pitchFamily="34" charset="0"/>
                    <a:cs typeface="Arial" pitchFamily="34" charset="0"/>
                  </a:rPr>
                  <a:t>Resources that help facilitate student-led investigations about Earth and/or planetary comparisons.</a:t>
                </a:r>
                <a:endParaRPr lang="en-US" sz="1400" dirty="0">
                  <a:latin typeface="Arial" pitchFamily="34" charset="0"/>
                  <a:cs typeface="Arial" pitchFamily="34" charset="0"/>
                </a:endParaRPr>
              </a:p>
            </p:txBody>
          </p:sp>
          <p:sp>
            <p:nvSpPr>
              <p:cNvPr id="17" name="Rectangle 11"/>
              <p:cNvSpPr/>
              <p:nvPr/>
            </p:nvSpPr>
            <p:spPr>
              <a:xfrm>
                <a:off x="3751177" y="1090450"/>
                <a:ext cx="4987263" cy="461665"/>
              </a:xfrm>
              <a:prstGeom prst="rect">
                <a:avLst/>
              </a:prstGeom>
              <a:noFill/>
            </p:spPr>
            <p:txBody>
              <a:bodyPr wrap="none" lIns="91440" tIns="45720" rIns="91440" bIns="45720">
                <a:spAutoFit/>
              </a:bodyPr>
              <a:lstStyle/>
              <a:p>
                <a:pPr algn="ctr"/>
                <a:r>
                  <a:rPr lang="en-US" sz="2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Modeling the Process of Science</a:t>
                </a:r>
                <a:endParaRPr lang="en-US" sz="2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grpSp>
        <p:pic>
          <p:nvPicPr>
            <p:cNvPr id="24" name="Picture 2" descr="C:\Documents and Settings\Paige Graff\My Documents\DesktopWorking_09_18_2009\EEAB\EEB_ISS_2.png"/>
            <p:cNvPicPr>
              <a:picLocks noChangeAspect="1" noChangeArrowheads="1"/>
            </p:cNvPicPr>
            <p:nvPr/>
          </p:nvPicPr>
          <p:blipFill>
            <a:blip r:embed="rId7" cstate="screen">
              <a:extLst>
                <a:ext uri="{28A0092B-C50C-407E-A947-70E740481C1C}">
                  <a14:useLocalDpi xmlns:a14="http://schemas.microsoft.com/office/drawing/2010/main" xmlns="" val="0"/>
                </a:ext>
              </a:extLst>
            </a:blip>
            <a:srcRect/>
            <a:stretch>
              <a:fillRect/>
            </a:stretch>
          </p:blipFill>
          <p:spPr bwMode="auto">
            <a:xfrm>
              <a:off x="76200" y="39750"/>
              <a:ext cx="3543263" cy="1179450"/>
            </a:xfrm>
            <a:prstGeom prst="rect">
              <a:avLst/>
            </a:prstGeom>
            <a:ln>
              <a:noFill/>
            </a:ln>
            <a:effectLst>
              <a:outerShdw blurRad="50800" dist="38100" dir="2700000" algn="tl" rotWithShape="0">
                <a:prstClr val="black">
                  <a:alpha val="40000"/>
                </a:prstClr>
              </a:outerShdw>
            </a:effectLst>
          </p:spPr>
        </p:pic>
        <p:grpSp>
          <p:nvGrpSpPr>
            <p:cNvPr id="25" name="Group 24"/>
            <p:cNvGrpSpPr/>
            <p:nvPr/>
          </p:nvGrpSpPr>
          <p:grpSpPr>
            <a:xfrm>
              <a:off x="76200" y="3729515"/>
              <a:ext cx="9046689" cy="2914335"/>
              <a:chOff x="76200" y="3729515"/>
              <a:chExt cx="9046689" cy="2914335"/>
            </a:xfrm>
          </p:grpSpPr>
          <p:sp>
            <p:nvSpPr>
              <p:cNvPr id="26" name="Rounded Rectangle 25"/>
              <p:cNvSpPr/>
              <p:nvPr/>
            </p:nvSpPr>
            <p:spPr>
              <a:xfrm>
                <a:off x="97399" y="4239327"/>
                <a:ext cx="8929053" cy="2402709"/>
              </a:xfrm>
              <a:prstGeom prst="roundRect">
                <a:avLst>
                  <a:gd name="adj" fmla="val 7895"/>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Pentagon 26"/>
              <p:cNvSpPr/>
              <p:nvPr/>
            </p:nvSpPr>
            <p:spPr>
              <a:xfrm rot="16200000">
                <a:off x="6035414" y="2078077"/>
                <a:ext cx="914399" cy="4217276"/>
              </a:xfrm>
              <a:prstGeom prst="homePlate">
                <a:avLst>
                  <a:gd name="adj" fmla="val 51732"/>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ounded Rectangle 27"/>
              <p:cNvSpPr/>
              <p:nvPr/>
            </p:nvSpPr>
            <p:spPr>
              <a:xfrm>
                <a:off x="3487174" y="4131681"/>
                <a:ext cx="3344184" cy="1208617"/>
              </a:xfrm>
              <a:prstGeom prst="roundRect">
                <a:avLst>
                  <a:gd name="adj" fmla="val 7062"/>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sp>
            <p:nvSpPr>
              <p:cNvPr id="29" name="Rectangle 28"/>
              <p:cNvSpPr/>
              <p:nvPr/>
            </p:nvSpPr>
            <p:spPr>
              <a:xfrm>
                <a:off x="4622823" y="4419600"/>
                <a:ext cx="2235177" cy="830997"/>
              </a:xfrm>
              <a:prstGeom prst="rect">
                <a:avLst/>
              </a:prstGeom>
            </p:spPr>
            <p:txBody>
              <a:bodyPr wrap="square">
                <a:spAutoFit/>
              </a:bodyPr>
              <a:lstStyle/>
              <a:p>
                <a:pPr algn="ctr"/>
                <a:r>
                  <a:rPr lang="en-US" sz="2400" b="1" dirty="0">
                    <a:solidFill>
                      <a:schemeClr val="tx1">
                        <a:lumMod val="65000"/>
                        <a:lumOff val="35000"/>
                      </a:schemeClr>
                    </a:solidFill>
                    <a:latin typeface="Arial" pitchFamily="34" charset="0"/>
                    <a:cs typeface="Arial" pitchFamily="34" charset="0"/>
                  </a:rPr>
                  <a:t>Interacting w/ </a:t>
                </a:r>
                <a:r>
                  <a:rPr lang="en-US" sz="2400" b="1" dirty="0" smtClean="0">
                    <a:solidFill>
                      <a:schemeClr val="tx1">
                        <a:lumMod val="65000"/>
                        <a:lumOff val="35000"/>
                      </a:schemeClr>
                    </a:solidFill>
                    <a:latin typeface="Arial" pitchFamily="34" charset="0"/>
                    <a:cs typeface="Arial" pitchFamily="34" charset="0"/>
                  </a:rPr>
                  <a:t>Scientists</a:t>
                </a:r>
                <a:endParaRPr lang="en-US" sz="2400" b="1" dirty="0">
                  <a:solidFill>
                    <a:schemeClr val="tx1">
                      <a:lumMod val="65000"/>
                      <a:lumOff val="35000"/>
                    </a:schemeClr>
                  </a:solidFill>
                  <a:latin typeface="Arial" pitchFamily="34" charset="0"/>
                  <a:cs typeface="Arial" pitchFamily="34" charset="0"/>
                </a:endParaRPr>
              </a:p>
            </p:txBody>
          </p:sp>
          <p:grpSp>
            <p:nvGrpSpPr>
              <p:cNvPr id="30" name="Group 30"/>
              <p:cNvGrpSpPr/>
              <p:nvPr/>
            </p:nvGrpSpPr>
            <p:grpSpPr>
              <a:xfrm>
                <a:off x="6847843" y="4129250"/>
                <a:ext cx="2275046" cy="2514600"/>
                <a:chOff x="225184" y="4358507"/>
                <a:chExt cx="2275046" cy="2514600"/>
              </a:xfrm>
            </p:grpSpPr>
            <p:sp>
              <p:nvSpPr>
                <p:cNvPr id="44" name="Rounded Rectangle 43"/>
                <p:cNvSpPr/>
                <p:nvPr/>
              </p:nvSpPr>
              <p:spPr>
                <a:xfrm>
                  <a:off x="261469" y="4358507"/>
                  <a:ext cx="2177952" cy="2514600"/>
                </a:xfrm>
                <a:prstGeom prst="roundRect">
                  <a:avLst>
                    <a:gd name="adj" fmla="val 7062"/>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sp>
              <p:nvSpPr>
                <p:cNvPr id="45" name="Rectangle 44"/>
                <p:cNvSpPr/>
                <p:nvPr/>
              </p:nvSpPr>
              <p:spPr>
                <a:xfrm>
                  <a:off x="225184" y="4430486"/>
                  <a:ext cx="2275046" cy="369332"/>
                </a:xfrm>
                <a:prstGeom prst="rect">
                  <a:avLst/>
                </a:prstGeom>
              </p:spPr>
              <p:txBody>
                <a:bodyPr wrap="none">
                  <a:spAutoFit/>
                </a:bodyPr>
                <a:lstStyle/>
                <a:p>
                  <a:r>
                    <a:rPr lang="en-US" b="1" dirty="0" smtClean="0">
                      <a:solidFill>
                        <a:schemeClr val="tx1">
                          <a:lumMod val="65000"/>
                          <a:lumOff val="35000"/>
                        </a:schemeClr>
                      </a:solidFill>
                      <a:latin typeface="Arial" pitchFamily="34" charset="0"/>
                      <a:cs typeface="Arial" pitchFamily="34" charset="0"/>
                    </a:rPr>
                    <a:t>Educator Trainings</a:t>
                  </a:r>
                  <a:endParaRPr lang="en-US" b="1" dirty="0">
                    <a:solidFill>
                      <a:schemeClr val="tx1">
                        <a:lumMod val="65000"/>
                        <a:lumOff val="35000"/>
                      </a:schemeClr>
                    </a:solidFill>
                    <a:latin typeface="Arial" pitchFamily="34" charset="0"/>
                    <a:cs typeface="Arial" pitchFamily="34" charset="0"/>
                  </a:endParaRPr>
                </a:p>
              </p:txBody>
            </p:sp>
          </p:grpSp>
          <p:sp>
            <p:nvSpPr>
              <p:cNvPr id="31" name="Rounded Rectangle 30"/>
              <p:cNvSpPr/>
              <p:nvPr/>
            </p:nvSpPr>
            <p:spPr>
              <a:xfrm>
                <a:off x="76200" y="5431012"/>
                <a:ext cx="3344184" cy="1208617"/>
              </a:xfrm>
              <a:prstGeom prst="roundRect">
                <a:avLst>
                  <a:gd name="adj" fmla="val 7062"/>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sp>
            <p:nvSpPr>
              <p:cNvPr id="32" name="Rounded Rectangle 31"/>
              <p:cNvSpPr/>
              <p:nvPr/>
            </p:nvSpPr>
            <p:spPr>
              <a:xfrm>
                <a:off x="3479704" y="5431012"/>
                <a:ext cx="3344184" cy="1208617"/>
              </a:xfrm>
              <a:prstGeom prst="roundRect">
                <a:avLst>
                  <a:gd name="adj" fmla="val 7062"/>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sp>
            <p:nvSpPr>
              <p:cNvPr id="33" name="Rectangle 32"/>
              <p:cNvSpPr/>
              <p:nvPr/>
            </p:nvSpPr>
            <p:spPr>
              <a:xfrm>
                <a:off x="1562290" y="5646003"/>
                <a:ext cx="1752600" cy="830997"/>
              </a:xfrm>
              <a:prstGeom prst="rect">
                <a:avLst/>
              </a:prstGeom>
            </p:spPr>
            <p:txBody>
              <a:bodyPr wrap="square">
                <a:spAutoFit/>
              </a:bodyPr>
              <a:lstStyle/>
              <a:p>
                <a:pPr algn="ctr"/>
                <a:r>
                  <a:rPr lang="en-US" sz="2400" b="1" dirty="0">
                    <a:solidFill>
                      <a:schemeClr val="tx1">
                        <a:lumMod val="65000"/>
                        <a:lumOff val="35000"/>
                      </a:schemeClr>
                    </a:solidFill>
                    <a:latin typeface="Arial" pitchFamily="34" charset="0"/>
                    <a:cs typeface="Arial" pitchFamily="34" charset="0"/>
                  </a:rPr>
                  <a:t>Data Requests</a:t>
                </a:r>
              </a:p>
            </p:txBody>
          </p:sp>
          <p:pic>
            <p:nvPicPr>
              <p:cNvPr id="34" name="Picture 8"/>
              <p:cNvPicPr>
                <a:picLocks noChangeAspect="1" noChangeArrowheads="1"/>
              </p:cNvPicPr>
              <p:nvPr/>
            </p:nvPicPr>
            <p:blipFill>
              <a:blip r:embed="rId8" cstate="screen">
                <a:extLst>
                  <a:ext uri="{28A0092B-C50C-407E-A947-70E740481C1C}">
                    <a14:useLocalDpi xmlns:a14="http://schemas.microsoft.com/office/drawing/2010/main" xmlns="" val="0"/>
                  </a:ext>
                </a:extLst>
              </a:blip>
              <a:srcRect/>
              <a:stretch>
                <a:fillRect/>
              </a:stretch>
            </p:blipFill>
            <p:spPr bwMode="auto">
              <a:xfrm>
                <a:off x="6945746" y="4572000"/>
                <a:ext cx="1741053" cy="1046705"/>
              </a:xfrm>
              <a:prstGeom prst="rect">
                <a:avLst/>
              </a:prstGeom>
              <a:noFill/>
              <a:ln w="9525">
                <a:noFill/>
                <a:miter lim="800000"/>
                <a:headEnd/>
                <a:tailEnd/>
              </a:ln>
            </p:spPr>
          </p:pic>
          <p:pic>
            <p:nvPicPr>
              <p:cNvPr id="35" name="Picture 14" descr="E:\DCIM\100CANON\IMG_0309.JPG"/>
              <p:cNvPicPr>
                <a:picLocks noChangeArrowheads="1"/>
              </p:cNvPicPr>
              <p:nvPr/>
            </p:nvPicPr>
            <p:blipFill>
              <a:blip r:embed="rId9" cstate="screen">
                <a:extLst>
                  <a:ext uri="{28A0092B-C50C-407E-A947-70E740481C1C}">
                    <a14:useLocalDpi xmlns:a14="http://schemas.microsoft.com/office/drawing/2010/main" xmlns="" val="0"/>
                  </a:ext>
                </a:extLst>
              </a:blip>
              <a:srcRect/>
              <a:stretch>
                <a:fillRect/>
              </a:stretch>
            </p:blipFill>
            <p:spPr bwMode="auto">
              <a:xfrm>
                <a:off x="7604068" y="5562600"/>
                <a:ext cx="1322880" cy="985094"/>
              </a:xfrm>
              <a:prstGeom prst="rect">
                <a:avLst/>
              </a:prstGeom>
              <a:noFill/>
              <a:ln>
                <a:noFill/>
              </a:ln>
              <a:effectLst>
                <a:outerShdw blurRad="63500" sx="102000" sy="102000" algn="ctr" rotWithShape="0">
                  <a:prstClr val="black">
                    <a:alpha val="40000"/>
                  </a:prstClr>
                </a:outerShdw>
              </a:effectLst>
            </p:spPr>
          </p:pic>
          <p:pic>
            <p:nvPicPr>
              <p:cNvPr id="36" name="Picture 32" descr="Picture8.jpg"/>
              <p:cNvPicPr>
                <a:picLocks noChangeAspect="1"/>
              </p:cNvPicPr>
              <p:nvPr/>
            </p:nvPicPr>
            <p:blipFill rotWithShape="1">
              <a:blip r:embed="rId10" cstate="screen">
                <a:extLst>
                  <a:ext uri="{28A0092B-C50C-407E-A947-70E740481C1C}">
                    <a14:useLocalDpi xmlns:a14="http://schemas.microsoft.com/office/drawing/2010/main" xmlns="" val="0"/>
                  </a:ext>
                </a:extLst>
              </a:blip>
              <a:srcRect/>
              <a:stretch/>
            </p:blipFill>
            <p:spPr bwMode="auto">
              <a:xfrm>
                <a:off x="3568604" y="4343400"/>
                <a:ext cx="1079596" cy="881369"/>
              </a:xfrm>
              <a:prstGeom prst="rect">
                <a:avLst/>
              </a:prstGeom>
              <a:ln>
                <a:noFill/>
              </a:ln>
              <a:effectLst>
                <a:outerShdw blurRad="292100" dist="139700" dir="2700000" algn="tl" rotWithShape="0">
                  <a:srgbClr val="333333">
                    <a:alpha val="65000"/>
                  </a:srgbClr>
                </a:outerShdw>
              </a:effectLst>
            </p:spPr>
          </p:pic>
          <p:pic>
            <p:nvPicPr>
              <p:cNvPr id="37" name="Picture 2"/>
              <p:cNvPicPr>
                <a:picLocks noChangeAspect="1" noChangeArrowheads="1"/>
              </p:cNvPicPr>
              <p:nvPr/>
            </p:nvPicPr>
            <p:blipFill>
              <a:blip r:embed="rId11" cstate="print">
                <a:extLst>
                  <a:ext uri="{28A0092B-C50C-407E-A947-70E740481C1C}">
                    <a14:useLocalDpi xmlns:a14="http://schemas.microsoft.com/office/drawing/2010/main" xmlns="" val="0"/>
                  </a:ext>
                </a:extLst>
              </a:blip>
              <a:srcRect/>
              <a:stretch>
                <a:fillRect/>
              </a:stretch>
            </p:blipFill>
            <p:spPr bwMode="auto">
              <a:xfrm>
                <a:off x="197604" y="5541137"/>
                <a:ext cx="1250196" cy="1012063"/>
              </a:xfrm>
              <a:prstGeom prst="rect">
                <a:avLst/>
              </a:prstGeom>
              <a:ln>
                <a:noFill/>
              </a:ln>
              <a:effectLst>
                <a:outerShdw blurRad="292100" dist="139700" dir="2700000" algn="tl" rotWithShape="0">
                  <a:srgbClr val="333333">
                    <a:alpha val="65000"/>
                  </a:srgbClr>
                </a:outerShdw>
              </a:effectLst>
            </p:spPr>
          </p:pic>
          <p:pic>
            <p:nvPicPr>
              <p:cNvPr id="38" name="Picture 3"/>
              <p:cNvPicPr>
                <a:picLocks noChangeArrowheads="1"/>
              </p:cNvPicPr>
              <p:nvPr/>
            </p:nvPicPr>
            <p:blipFill>
              <a:blip r:embed="rId12" cstate="screen">
                <a:extLst>
                  <a:ext uri="{28A0092B-C50C-407E-A947-70E740481C1C}">
                    <a14:useLocalDpi xmlns:a14="http://schemas.microsoft.com/office/drawing/2010/main" xmlns="" val="0"/>
                  </a:ext>
                </a:extLst>
              </a:blip>
              <a:srcRect/>
              <a:stretch>
                <a:fillRect/>
              </a:stretch>
            </p:blipFill>
            <p:spPr bwMode="auto">
              <a:xfrm>
                <a:off x="3549868" y="5562600"/>
                <a:ext cx="1143000" cy="951622"/>
              </a:xfrm>
              <a:prstGeom prst="rect">
                <a:avLst/>
              </a:prstGeom>
              <a:ln>
                <a:noFill/>
              </a:ln>
              <a:effectLst>
                <a:outerShdw blurRad="292100" dist="139700" dir="2700000" algn="tl" rotWithShape="0">
                  <a:srgbClr val="333333">
                    <a:alpha val="65000"/>
                  </a:srgbClr>
                </a:outerShdw>
              </a:effectLst>
            </p:spPr>
          </p:pic>
          <p:sp>
            <p:nvSpPr>
              <p:cNvPr id="39" name="Rounded Rectangle 38"/>
              <p:cNvSpPr/>
              <p:nvPr/>
            </p:nvSpPr>
            <p:spPr>
              <a:xfrm>
                <a:off x="83693" y="4131681"/>
                <a:ext cx="3344184" cy="1208617"/>
              </a:xfrm>
              <a:prstGeom prst="roundRect">
                <a:avLst>
                  <a:gd name="adj" fmla="val 7062"/>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pic>
            <p:nvPicPr>
              <p:cNvPr id="40" name="Picture 2"/>
              <p:cNvPicPr>
                <a:picLocks noChangeAspect="1" noChangeArrowheads="1"/>
              </p:cNvPicPr>
              <p:nvPr/>
            </p:nvPicPr>
            <p:blipFill>
              <a:blip r:embed="rId13" cstate="screen">
                <a:extLst>
                  <a:ext uri="{28A0092B-C50C-407E-A947-70E740481C1C}">
                    <a14:useLocalDpi xmlns:a14="http://schemas.microsoft.com/office/drawing/2010/main" xmlns="" val="0"/>
                  </a:ext>
                </a:extLst>
              </a:blip>
              <a:srcRect/>
              <a:stretch>
                <a:fillRect/>
              </a:stretch>
            </p:blipFill>
            <p:spPr bwMode="auto">
              <a:xfrm>
                <a:off x="327402" y="4326312"/>
                <a:ext cx="990600" cy="931488"/>
              </a:xfrm>
              <a:prstGeom prst="rect">
                <a:avLst/>
              </a:prstGeom>
              <a:ln>
                <a:noFill/>
              </a:ln>
              <a:effectLst>
                <a:outerShdw blurRad="292100" dist="139700" dir="2700000" algn="tl" rotWithShape="0">
                  <a:srgbClr val="333333">
                    <a:alpha val="65000"/>
                  </a:srgbClr>
                </a:outerShdw>
              </a:effectLst>
            </p:spPr>
          </p:pic>
          <p:sp>
            <p:nvSpPr>
              <p:cNvPr id="41" name="Rectangle 40"/>
              <p:cNvSpPr/>
              <p:nvPr/>
            </p:nvSpPr>
            <p:spPr>
              <a:xfrm>
                <a:off x="1555913" y="4419600"/>
                <a:ext cx="1765355" cy="830997"/>
              </a:xfrm>
              <a:prstGeom prst="rect">
                <a:avLst/>
              </a:prstGeom>
            </p:spPr>
            <p:txBody>
              <a:bodyPr wrap="none">
                <a:spAutoFit/>
              </a:bodyPr>
              <a:lstStyle/>
              <a:p>
                <a:pPr algn="ctr"/>
                <a:r>
                  <a:rPr lang="en-US" sz="2400" b="1" dirty="0">
                    <a:solidFill>
                      <a:schemeClr val="tx1">
                        <a:lumMod val="65000"/>
                        <a:lumOff val="35000"/>
                      </a:schemeClr>
                    </a:solidFill>
                    <a:latin typeface="Arial" pitchFamily="34" charset="0"/>
                    <a:cs typeface="Arial" pitchFamily="34" charset="0"/>
                  </a:rPr>
                  <a:t>Team Wiki </a:t>
                </a:r>
                <a:endParaRPr lang="en-US" sz="2400" b="1" dirty="0" smtClean="0">
                  <a:solidFill>
                    <a:schemeClr val="tx1">
                      <a:lumMod val="65000"/>
                      <a:lumOff val="35000"/>
                    </a:schemeClr>
                  </a:solidFill>
                  <a:latin typeface="Arial" pitchFamily="34" charset="0"/>
                  <a:cs typeface="Arial" pitchFamily="34" charset="0"/>
                </a:endParaRPr>
              </a:p>
              <a:p>
                <a:pPr algn="ctr"/>
                <a:r>
                  <a:rPr lang="en-US" sz="2400" b="1" dirty="0" smtClean="0">
                    <a:solidFill>
                      <a:schemeClr val="tx1">
                        <a:lumMod val="65000"/>
                        <a:lumOff val="35000"/>
                      </a:schemeClr>
                    </a:solidFill>
                    <a:latin typeface="Arial" pitchFamily="34" charset="0"/>
                    <a:cs typeface="Arial" pitchFamily="34" charset="0"/>
                  </a:rPr>
                  <a:t>Pages</a:t>
                </a:r>
                <a:endParaRPr lang="en-US" sz="2400" b="1" dirty="0">
                  <a:solidFill>
                    <a:schemeClr val="tx1">
                      <a:lumMod val="65000"/>
                      <a:lumOff val="35000"/>
                    </a:schemeClr>
                  </a:solidFill>
                  <a:latin typeface="Arial" pitchFamily="34" charset="0"/>
                  <a:cs typeface="Arial" pitchFamily="34" charset="0"/>
                </a:endParaRPr>
              </a:p>
            </p:txBody>
          </p:sp>
          <p:sp>
            <p:nvSpPr>
              <p:cNvPr id="42" name="Rectangle 41"/>
              <p:cNvSpPr/>
              <p:nvPr/>
            </p:nvSpPr>
            <p:spPr>
              <a:xfrm>
                <a:off x="76200" y="3850957"/>
                <a:ext cx="4150495" cy="492443"/>
              </a:xfrm>
              <a:prstGeom prst="rect">
                <a:avLst/>
              </a:prstGeom>
              <a:noFill/>
            </p:spPr>
            <p:txBody>
              <a:bodyPr wrap="none" lIns="91440" tIns="45720" rIns="91440" bIns="45720">
                <a:spAutoFit/>
              </a:bodyPr>
              <a:lstStyle/>
              <a:p>
                <a:pPr algn="ctr"/>
                <a:r>
                  <a:rPr lang="en-US" sz="26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Enrichment Components</a:t>
                </a:r>
                <a:endParaRPr lang="en-US" sz="26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sp>
            <p:nvSpPr>
              <p:cNvPr id="43" name="Rectangle 42"/>
              <p:cNvSpPr/>
              <p:nvPr/>
            </p:nvSpPr>
            <p:spPr>
              <a:xfrm>
                <a:off x="4648200" y="5646003"/>
                <a:ext cx="2209800" cy="830997"/>
              </a:xfrm>
              <a:prstGeom prst="rect">
                <a:avLst/>
              </a:prstGeom>
            </p:spPr>
            <p:txBody>
              <a:bodyPr wrap="square">
                <a:spAutoFit/>
              </a:bodyPr>
              <a:lstStyle/>
              <a:p>
                <a:pPr algn="ctr"/>
                <a:r>
                  <a:rPr lang="en-US" sz="2400" b="1" dirty="0">
                    <a:solidFill>
                      <a:schemeClr val="tx1">
                        <a:lumMod val="65000"/>
                        <a:lumOff val="35000"/>
                      </a:schemeClr>
                    </a:solidFill>
                    <a:latin typeface="Arial" pitchFamily="34" charset="0"/>
                    <a:cs typeface="Arial" pitchFamily="34" charset="0"/>
                  </a:rPr>
                  <a:t>Team </a:t>
                </a:r>
                <a:r>
                  <a:rPr lang="en-US" sz="2400" b="1" dirty="0" smtClean="0">
                    <a:solidFill>
                      <a:schemeClr val="tx1">
                        <a:lumMod val="65000"/>
                        <a:lumOff val="35000"/>
                      </a:schemeClr>
                    </a:solidFill>
                    <a:latin typeface="Arial" pitchFamily="34" charset="0"/>
                    <a:cs typeface="Arial" pitchFamily="34" charset="0"/>
                  </a:rPr>
                  <a:t>Presentations</a:t>
                </a:r>
                <a:endParaRPr lang="en-US" sz="2400" b="1" dirty="0">
                  <a:solidFill>
                    <a:schemeClr val="tx1">
                      <a:lumMod val="65000"/>
                      <a:lumOff val="35000"/>
                    </a:schemeClr>
                  </a:solidFill>
                  <a:latin typeface="Arial" pitchFamily="34" charset="0"/>
                  <a:cs typeface="Arial" pitchFamily="34" charset="0"/>
                </a:endParaRPr>
              </a:p>
            </p:txBody>
          </p:sp>
        </p:grpSp>
        <p:pic>
          <p:nvPicPr>
            <p:cNvPr id="46" name="Picture 45"/>
            <p:cNvPicPr>
              <a:picLocks noChangeAspect="1"/>
            </p:cNvPicPr>
            <p:nvPr/>
          </p:nvPicPr>
          <p:blipFill>
            <a:blip r:embed="rId14" cstate="print">
              <a:extLst>
                <a:ext uri="{28A0092B-C50C-407E-A947-70E740481C1C}">
                  <a14:useLocalDpi xmlns:a14="http://schemas.microsoft.com/office/drawing/2010/main" xmlns="" val="0"/>
                </a:ext>
              </a:extLst>
            </a:blip>
            <a:stretch>
              <a:fillRect/>
            </a:stretch>
          </p:blipFill>
          <p:spPr>
            <a:xfrm>
              <a:off x="76200" y="43500"/>
              <a:ext cx="3531820" cy="1175700"/>
            </a:xfrm>
            <a:prstGeom prst="rect">
              <a:avLst/>
            </a:prstGeom>
          </p:spPr>
        </p:pic>
      </p:grpSp>
      <p:sp>
        <p:nvSpPr>
          <p:cNvPr id="49" name="Rectangle 48"/>
          <p:cNvSpPr/>
          <p:nvPr/>
        </p:nvSpPr>
        <p:spPr>
          <a:xfrm>
            <a:off x="4267200" y="1600200"/>
            <a:ext cx="4648200" cy="2133600"/>
          </a:xfrm>
          <a:prstGeom prst="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38100" y="0"/>
            <a:ext cx="9105900" cy="6643850"/>
            <a:chOff x="38100" y="0"/>
            <a:chExt cx="9105900" cy="6643850"/>
          </a:xfrm>
        </p:grpSpPr>
        <p:sp>
          <p:nvSpPr>
            <p:cNvPr id="3" name="Rectangle 2"/>
            <p:cNvSpPr/>
            <p:nvPr/>
          </p:nvSpPr>
          <p:spPr>
            <a:xfrm>
              <a:off x="8229600" y="0"/>
              <a:ext cx="914400" cy="838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p:cNvGrpSpPr/>
            <p:nvPr/>
          </p:nvGrpSpPr>
          <p:grpSpPr>
            <a:xfrm>
              <a:off x="3588325" y="76200"/>
              <a:ext cx="5257800" cy="1052156"/>
              <a:chOff x="3588325" y="128650"/>
              <a:chExt cx="5257800" cy="1052156"/>
            </a:xfrm>
          </p:grpSpPr>
          <p:sp>
            <p:nvSpPr>
              <p:cNvPr id="5" name="TextBox 3"/>
              <p:cNvSpPr txBox="1">
                <a:spLocks noChangeArrowheads="1"/>
              </p:cNvSpPr>
              <p:nvPr/>
            </p:nvSpPr>
            <p:spPr bwMode="auto">
              <a:xfrm>
                <a:off x="3588325" y="128650"/>
                <a:ext cx="5257800" cy="769441"/>
              </a:xfrm>
              <a:prstGeom prst="rect">
                <a:avLst/>
              </a:prstGeom>
              <a:noFill/>
              <a:ln w="9525">
                <a:noFill/>
                <a:miter lim="800000"/>
                <a:headEnd/>
                <a:tailEnd/>
              </a:ln>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2200" b="1" i="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Arial" pitchFamily="34" charset="0"/>
                    <a:cs typeface="Arial" pitchFamily="34" charset="0"/>
                  </a:rPr>
                  <a:t>Getting students actively involved with NASA exploration and </a:t>
                </a:r>
                <a:r>
                  <a:rPr lang="en-US" sz="2200" b="1"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Arial" pitchFamily="34" charset="0"/>
                    <a:cs typeface="Arial" pitchFamily="34" charset="0"/>
                  </a:rPr>
                  <a:t>discovery.</a:t>
                </a:r>
                <a:endParaRPr lang="en-US" sz="2200" b="1" i="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Arial" pitchFamily="34" charset="0"/>
                  <a:cs typeface="Arial" pitchFamily="34" charset="0"/>
                </a:endParaRPr>
              </a:p>
            </p:txBody>
          </p:sp>
          <p:sp>
            <p:nvSpPr>
              <p:cNvPr id="6" name="TextBox 5"/>
              <p:cNvSpPr txBox="1"/>
              <p:nvPr/>
            </p:nvSpPr>
            <p:spPr>
              <a:xfrm>
                <a:off x="4267200" y="780696"/>
                <a:ext cx="4097597" cy="400110"/>
              </a:xfrm>
              <a:prstGeom prst="rect">
                <a:avLst/>
              </a:prstGeom>
              <a:noFill/>
            </p:spPr>
            <p:txBody>
              <a:bodyPr wrap="none" rtlCol="0">
                <a:spAutoFit/>
              </a:bodyPr>
              <a:lstStyle/>
              <a:p>
                <a:r>
                  <a:rPr lang="en-US" sz="2000" i="1" dirty="0" smtClean="0"/>
                  <a:t>http://ares.jsc.nasa.gov/ares/eeab/</a:t>
                </a:r>
                <a:endParaRPr lang="en-US" sz="2000" i="1" dirty="0"/>
              </a:p>
            </p:txBody>
          </p:sp>
        </p:grpSp>
        <p:grpSp>
          <p:nvGrpSpPr>
            <p:cNvPr id="7" name="Group 6"/>
            <p:cNvGrpSpPr/>
            <p:nvPr/>
          </p:nvGrpSpPr>
          <p:grpSpPr>
            <a:xfrm>
              <a:off x="38100" y="1143000"/>
              <a:ext cx="9024056" cy="2775365"/>
              <a:chOff x="38100" y="1090450"/>
              <a:chExt cx="9024056" cy="2775365"/>
            </a:xfrm>
          </p:grpSpPr>
          <p:sp>
            <p:nvSpPr>
              <p:cNvPr id="8" name="Rounded Rectangle 7"/>
              <p:cNvSpPr/>
              <p:nvPr/>
            </p:nvSpPr>
            <p:spPr>
              <a:xfrm>
                <a:off x="38100" y="1097215"/>
                <a:ext cx="9024056" cy="2768600"/>
              </a:xfrm>
              <a:prstGeom prst="roundRect">
                <a:avLst>
                  <a:gd name="adj" fmla="val 7895"/>
                </a:avLst>
              </a:prstGeom>
              <a:solidFill>
                <a:schemeClr val="tx2">
                  <a:lumMod val="20000"/>
                  <a:lumOff val="80000"/>
                </a:schemeClr>
              </a:solidFill>
              <a:ln w="3175">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p:cNvSpPr/>
              <p:nvPr/>
            </p:nvSpPr>
            <p:spPr>
              <a:xfrm>
                <a:off x="4047216" y="1350390"/>
                <a:ext cx="4868184" cy="2374900"/>
              </a:xfrm>
              <a:prstGeom prst="roundRect">
                <a:avLst>
                  <a:gd name="adj" fmla="val 7062"/>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sp>
            <p:nvSpPr>
              <p:cNvPr id="10" name="Rectangle 9"/>
              <p:cNvSpPr/>
              <p:nvPr/>
            </p:nvSpPr>
            <p:spPr>
              <a:xfrm>
                <a:off x="4349819" y="1521780"/>
                <a:ext cx="4174541" cy="400110"/>
              </a:xfrm>
              <a:prstGeom prst="rect">
                <a:avLst/>
              </a:prstGeom>
            </p:spPr>
            <p:txBody>
              <a:bodyPr wrap="none">
                <a:spAutoFit/>
              </a:bodyPr>
              <a:lstStyle/>
              <a:p>
                <a:pPr algn="ctr"/>
                <a:r>
                  <a:rPr lang="en-US" sz="2000" b="1" dirty="0" smtClean="0">
                    <a:solidFill>
                      <a:schemeClr val="tx1">
                        <a:lumMod val="65000"/>
                        <a:lumOff val="35000"/>
                      </a:schemeClr>
                    </a:solidFill>
                    <a:latin typeface="Arial" pitchFamily="34" charset="0"/>
                    <a:cs typeface="Arial" pitchFamily="34" charset="0"/>
                  </a:rPr>
                  <a:t>Student Investigation Resources</a:t>
                </a:r>
              </a:p>
            </p:txBody>
          </p:sp>
          <p:pic>
            <p:nvPicPr>
              <p:cNvPr id="11" name="Picture 3"/>
              <p:cNvPicPr>
                <a:picLocks noChangeAspect="1" noChangeArrowheads="1"/>
              </p:cNvPicPr>
              <p:nvPr/>
            </p:nvPicPr>
            <p:blipFill>
              <a:blip r:embed="rId2" cstate="email">
                <a:extLst>
                  <a:ext uri="{28A0092B-C50C-407E-A947-70E740481C1C}">
                    <a14:useLocalDpi xmlns:a14="http://schemas.microsoft.com/office/drawing/2010/main" xmlns="" val="0"/>
                  </a:ext>
                </a:extLst>
              </a:blip>
              <a:srcRect/>
              <a:stretch>
                <a:fillRect/>
              </a:stretch>
            </p:blipFill>
            <p:spPr bwMode="auto">
              <a:xfrm>
                <a:off x="4953000" y="1936491"/>
                <a:ext cx="1600200" cy="1200149"/>
              </a:xfrm>
              <a:prstGeom prst="rect">
                <a:avLst/>
              </a:prstGeom>
              <a:ln>
                <a:solidFill>
                  <a:schemeClr val="tx1"/>
                </a:solidFill>
              </a:ln>
              <a:effectLst>
                <a:outerShdw blurRad="292100" dist="139700" dir="2700000" algn="tl" rotWithShape="0">
                  <a:srgbClr val="333333">
                    <a:alpha val="65000"/>
                  </a:srgbClr>
                </a:outerShdw>
              </a:effectLst>
            </p:spPr>
          </p:pic>
          <p:pic>
            <p:nvPicPr>
              <p:cNvPr id="12" name="Picture 5" descr="POS_Circle"/>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6705600" y="1896491"/>
                <a:ext cx="1384300" cy="1316236"/>
              </a:xfrm>
              <a:prstGeom prst="rect">
                <a:avLst/>
              </a:prstGeom>
              <a:ln>
                <a:noFill/>
              </a:ln>
              <a:effectLst>
                <a:outerShdw blurRad="292100" dist="139700" dir="2700000" algn="tl" rotWithShape="0">
                  <a:srgbClr val="333333">
                    <a:alpha val="65000"/>
                  </a:srgbClr>
                </a:outerShdw>
              </a:effectLst>
            </p:spPr>
          </p:pic>
          <p:sp>
            <p:nvSpPr>
              <p:cNvPr id="13" name="Pentagon 12"/>
              <p:cNvSpPr/>
              <p:nvPr/>
            </p:nvSpPr>
            <p:spPr>
              <a:xfrm>
                <a:off x="3505200" y="1630615"/>
                <a:ext cx="685800" cy="1905000"/>
              </a:xfrm>
              <a:prstGeom prst="homePlat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5"/>
              <p:cNvGrpSpPr/>
              <p:nvPr/>
            </p:nvGrpSpPr>
            <p:grpSpPr>
              <a:xfrm>
                <a:off x="143663" y="1090450"/>
                <a:ext cx="3666337" cy="2622965"/>
                <a:chOff x="296063" y="1021935"/>
                <a:chExt cx="3666337" cy="2622965"/>
              </a:xfrm>
            </p:grpSpPr>
            <p:sp>
              <p:nvSpPr>
                <p:cNvPr id="18" name="Rounded Rectangle 17"/>
                <p:cNvSpPr/>
                <p:nvPr/>
              </p:nvSpPr>
              <p:spPr>
                <a:xfrm>
                  <a:off x="533400" y="1295400"/>
                  <a:ext cx="3429000" cy="2349500"/>
                </a:xfrm>
                <a:prstGeom prst="roundRect">
                  <a:avLst>
                    <a:gd name="adj" fmla="val 7062"/>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sp>
              <p:nvSpPr>
                <p:cNvPr id="19" name="Rectangle 18"/>
                <p:cNvSpPr/>
                <p:nvPr/>
              </p:nvSpPr>
              <p:spPr>
                <a:xfrm>
                  <a:off x="838200" y="1466790"/>
                  <a:ext cx="2754408" cy="400110"/>
                </a:xfrm>
                <a:prstGeom prst="rect">
                  <a:avLst/>
                </a:prstGeom>
              </p:spPr>
              <p:txBody>
                <a:bodyPr wrap="none">
                  <a:spAutoFit/>
                </a:bodyPr>
                <a:lstStyle/>
                <a:p>
                  <a:pPr algn="ctr"/>
                  <a:r>
                    <a:rPr lang="en-US" sz="2000" b="1" dirty="0" smtClean="0">
                      <a:solidFill>
                        <a:schemeClr val="tx1">
                          <a:lumMod val="65000"/>
                          <a:lumOff val="35000"/>
                        </a:schemeClr>
                      </a:solidFill>
                      <a:latin typeface="Arial" pitchFamily="34" charset="0"/>
                      <a:cs typeface="Arial" pitchFamily="34" charset="0"/>
                    </a:rPr>
                    <a:t>Launchpad Activities</a:t>
                  </a:r>
                </a:p>
              </p:txBody>
            </p:sp>
            <p:pic>
              <p:nvPicPr>
                <p:cNvPr id="20" name="Picture 3"/>
                <p:cNvPicPr>
                  <a:picLocks noChangeAspect="1" noChangeArrowheads="1"/>
                </p:cNvPicPr>
                <p:nvPr/>
              </p:nvPicPr>
              <p:blipFill>
                <a:blip r:embed="rId4" cstate="email">
                  <a:extLst>
                    <a:ext uri="{28A0092B-C50C-407E-A947-70E740481C1C}">
                      <a14:useLocalDpi xmlns:a14="http://schemas.microsoft.com/office/drawing/2010/main" xmlns="" val="0"/>
                    </a:ext>
                  </a:extLst>
                </a:blip>
                <a:srcRect/>
                <a:stretch>
                  <a:fillRect/>
                </a:stretch>
              </p:blipFill>
              <p:spPr bwMode="auto">
                <a:xfrm>
                  <a:off x="1752600" y="1925391"/>
                  <a:ext cx="899112" cy="1122609"/>
                </a:xfrm>
                <a:prstGeom prst="rect">
                  <a:avLst/>
                </a:prstGeom>
                <a:ln>
                  <a:solidFill>
                    <a:schemeClr val="tx1"/>
                  </a:solidFill>
                </a:ln>
                <a:effectLst>
                  <a:outerShdw blurRad="50800" dist="38100" dir="2700000" algn="tl" rotWithShape="0">
                    <a:prstClr val="black">
                      <a:alpha val="40000"/>
                    </a:prstClr>
                  </a:outerShdw>
                </a:effectLst>
              </p:spPr>
            </p:pic>
            <p:pic>
              <p:nvPicPr>
                <p:cNvPr id="21" name="Picture 2"/>
                <p:cNvPicPr>
                  <a:picLocks noChangeAspect="1" noChangeArrowheads="1"/>
                </p:cNvPicPr>
                <p:nvPr/>
              </p:nvPicPr>
              <p:blipFill>
                <a:blip r:embed="rId5" cstate="screen">
                  <a:extLst>
                    <a:ext uri="{28A0092B-C50C-407E-A947-70E740481C1C}">
                      <a14:useLocalDpi xmlns:a14="http://schemas.microsoft.com/office/drawing/2010/main" xmlns="" val="0"/>
                    </a:ext>
                  </a:extLst>
                </a:blip>
                <a:srcRect/>
                <a:stretch>
                  <a:fillRect/>
                </a:stretch>
              </p:blipFill>
              <p:spPr bwMode="auto">
                <a:xfrm>
                  <a:off x="762000" y="1925391"/>
                  <a:ext cx="899854" cy="1122609"/>
                </a:xfrm>
                <a:prstGeom prst="rect">
                  <a:avLst/>
                </a:prstGeom>
                <a:ln>
                  <a:solidFill>
                    <a:schemeClr val="tx1"/>
                  </a:solidFill>
                </a:ln>
                <a:effectLst>
                  <a:outerShdw blurRad="50800" dist="38100" dir="2700000" algn="tl" rotWithShape="0">
                    <a:prstClr val="black">
                      <a:alpha val="40000"/>
                    </a:prstClr>
                  </a:outerShdw>
                </a:effectLst>
              </p:spPr>
            </p:pic>
            <p:pic>
              <p:nvPicPr>
                <p:cNvPr id="22" name="Picture 3"/>
                <p:cNvPicPr>
                  <a:picLocks noChangeAspect="1" noChangeArrowheads="1"/>
                </p:cNvPicPr>
                <p:nvPr/>
              </p:nvPicPr>
              <p:blipFill>
                <a:blip r:embed="rId6" cstate="email">
                  <a:extLst>
                    <a:ext uri="{28A0092B-C50C-407E-A947-70E740481C1C}">
                      <a14:useLocalDpi xmlns:a14="http://schemas.microsoft.com/office/drawing/2010/main" xmlns="" val="0"/>
                    </a:ext>
                  </a:extLst>
                </a:blip>
                <a:srcRect/>
                <a:stretch>
                  <a:fillRect/>
                </a:stretch>
              </p:blipFill>
              <p:spPr bwMode="auto">
                <a:xfrm>
                  <a:off x="2743200" y="1925391"/>
                  <a:ext cx="917519" cy="1122609"/>
                </a:xfrm>
                <a:prstGeom prst="rect">
                  <a:avLst/>
                </a:prstGeom>
                <a:ln>
                  <a:solidFill>
                    <a:schemeClr val="tx1"/>
                  </a:solidFill>
                </a:ln>
                <a:effectLst>
                  <a:outerShdw blurRad="50800" dist="38100" dir="2700000" algn="tl" rotWithShape="0">
                    <a:prstClr val="black">
                      <a:alpha val="40000"/>
                    </a:prstClr>
                  </a:outerShdw>
                </a:effectLst>
              </p:spPr>
            </p:pic>
            <p:sp>
              <p:nvSpPr>
                <p:cNvPr id="23" name="Rectangle 22"/>
                <p:cNvSpPr/>
                <p:nvPr/>
              </p:nvSpPr>
              <p:spPr>
                <a:xfrm>
                  <a:off x="296063" y="1021935"/>
                  <a:ext cx="2406428" cy="461665"/>
                </a:xfrm>
                <a:prstGeom prst="rect">
                  <a:avLst/>
                </a:prstGeom>
                <a:noFill/>
              </p:spPr>
              <p:txBody>
                <a:bodyPr wrap="none" lIns="91440" tIns="45720" rIns="91440" bIns="45720">
                  <a:spAutoFit/>
                </a:bodyPr>
                <a:lstStyle/>
                <a:p>
                  <a:pPr algn="ctr"/>
                  <a:r>
                    <a:rPr lang="en-US" sz="2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Getting Started</a:t>
                  </a:r>
                  <a:endParaRPr lang="en-US" sz="2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grpSp>
          <p:sp>
            <p:nvSpPr>
              <p:cNvPr id="15" name="Rectangle 14"/>
              <p:cNvSpPr/>
              <p:nvPr/>
            </p:nvSpPr>
            <p:spPr>
              <a:xfrm>
                <a:off x="533400" y="3180015"/>
                <a:ext cx="3124200" cy="523220"/>
              </a:xfrm>
              <a:prstGeom prst="rect">
                <a:avLst/>
              </a:prstGeom>
            </p:spPr>
            <p:txBody>
              <a:bodyPr wrap="square">
                <a:spAutoFit/>
              </a:bodyPr>
              <a:lstStyle/>
              <a:p>
                <a:pPr algn="ctr"/>
                <a:r>
                  <a:rPr lang="en-US" sz="1400" dirty="0" smtClean="0">
                    <a:latin typeface="Arial" pitchFamily="34" charset="0"/>
                    <a:cs typeface="Arial" pitchFamily="34" charset="0"/>
                  </a:rPr>
                  <a:t>Standards-aligned, inquiry-based, hands-on activities.  </a:t>
                </a:r>
                <a:endParaRPr lang="en-US" sz="2000" b="1" dirty="0" smtClean="0">
                  <a:solidFill>
                    <a:schemeClr val="tx1">
                      <a:lumMod val="65000"/>
                      <a:lumOff val="35000"/>
                    </a:schemeClr>
                  </a:solidFill>
                  <a:latin typeface="Arial" pitchFamily="34" charset="0"/>
                  <a:cs typeface="Arial" pitchFamily="34" charset="0"/>
                </a:endParaRPr>
              </a:p>
            </p:txBody>
          </p:sp>
          <p:sp>
            <p:nvSpPr>
              <p:cNvPr id="16" name="Rectangle 15"/>
              <p:cNvSpPr/>
              <p:nvPr/>
            </p:nvSpPr>
            <p:spPr>
              <a:xfrm>
                <a:off x="4191000" y="3180015"/>
                <a:ext cx="4648200" cy="523220"/>
              </a:xfrm>
              <a:prstGeom prst="rect">
                <a:avLst/>
              </a:prstGeom>
            </p:spPr>
            <p:txBody>
              <a:bodyPr wrap="square">
                <a:spAutoFit/>
              </a:bodyPr>
              <a:lstStyle/>
              <a:p>
                <a:pPr algn="ctr"/>
                <a:r>
                  <a:rPr lang="en-US" sz="1400" dirty="0" smtClean="0">
                    <a:latin typeface="Arial" pitchFamily="34" charset="0"/>
                    <a:cs typeface="Arial" pitchFamily="34" charset="0"/>
                  </a:rPr>
                  <a:t>Resources that help facilitate student-led investigations about Earth and/or planetary comparisons.</a:t>
                </a:r>
                <a:endParaRPr lang="en-US" sz="1400" dirty="0">
                  <a:latin typeface="Arial" pitchFamily="34" charset="0"/>
                  <a:cs typeface="Arial" pitchFamily="34" charset="0"/>
                </a:endParaRPr>
              </a:p>
            </p:txBody>
          </p:sp>
          <p:sp>
            <p:nvSpPr>
              <p:cNvPr id="17" name="Rectangle 11"/>
              <p:cNvSpPr/>
              <p:nvPr/>
            </p:nvSpPr>
            <p:spPr>
              <a:xfrm>
                <a:off x="3751177" y="1090450"/>
                <a:ext cx="4987263" cy="461665"/>
              </a:xfrm>
              <a:prstGeom prst="rect">
                <a:avLst/>
              </a:prstGeom>
              <a:noFill/>
            </p:spPr>
            <p:txBody>
              <a:bodyPr wrap="none" lIns="91440" tIns="45720" rIns="91440" bIns="45720">
                <a:spAutoFit/>
              </a:bodyPr>
              <a:lstStyle/>
              <a:p>
                <a:pPr algn="ctr"/>
                <a:r>
                  <a:rPr lang="en-US" sz="2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Modeling the Process of Science</a:t>
                </a:r>
                <a:endParaRPr lang="en-US" sz="2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grpSp>
        <p:pic>
          <p:nvPicPr>
            <p:cNvPr id="24" name="Picture 2" descr="C:\Documents and Settings\Paige Graff\My Documents\DesktopWorking_09_18_2009\EEAB\EEB_ISS_2.png"/>
            <p:cNvPicPr>
              <a:picLocks noChangeAspect="1" noChangeArrowheads="1"/>
            </p:cNvPicPr>
            <p:nvPr/>
          </p:nvPicPr>
          <p:blipFill>
            <a:blip r:embed="rId7" cstate="screen">
              <a:extLst>
                <a:ext uri="{28A0092B-C50C-407E-A947-70E740481C1C}">
                  <a14:useLocalDpi xmlns:a14="http://schemas.microsoft.com/office/drawing/2010/main" xmlns="" val="0"/>
                </a:ext>
              </a:extLst>
            </a:blip>
            <a:srcRect/>
            <a:stretch>
              <a:fillRect/>
            </a:stretch>
          </p:blipFill>
          <p:spPr bwMode="auto">
            <a:xfrm>
              <a:off x="76200" y="39750"/>
              <a:ext cx="3543263" cy="1179450"/>
            </a:xfrm>
            <a:prstGeom prst="rect">
              <a:avLst/>
            </a:prstGeom>
            <a:ln>
              <a:noFill/>
            </a:ln>
            <a:effectLst>
              <a:outerShdw blurRad="50800" dist="38100" dir="2700000" algn="tl" rotWithShape="0">
                <a:prstClr val="black">
                  <a:alpha val="40000"/>
                </a:prstClr>
              </a:outerShdw>
            </a:effectLst>
          </p:spPr>
        </p:pic>
        <p:grpSp>
          <p:nvGrpSpPr>
            <p:cNvPr id="25" name="Group 24"/>
            <p:cNvGrpSpPr/>
            <p:nvPr/>
          </p:nvGrpSpPr>
          <p:grpSpPr>
            <a:xfrm>
              <a:off x="76200" y="3729515"/>
              <a:ext cx="9046689" cy="2914335"/>
              <a:chOff x="76200" y="3729515"/>
              <a:chExt cx="9046689" cy="2914335"/>
            </a:xfrm>
          </p:grpSpPr>
          <p:sp>
            <p:nvSpPr>
              <p:cNvPr id="26" name="Rounded Rectangle 25"/>
              <p:cNvSpPr/>
              <p:nvPr/>
            </p:nvSpPr>
            <p:spPr>
              <a:xfrm>
                <a:off x="97399" y="4239327"/>
                <a:ext cx="8929053" cy="2402709"/>
              </a:xfrm>
              <a:prstGeom prst="roundRect">
                <a:avLst>
                  <a:gd name="adj" fmla="val 7895"/>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Pentagon 26"/>
              <p:cNvSpPr/>
              <p:nvPr/>
            </p:nvSpPr>
            <p:spPr>
              <a:xfrm rot="16200000">
                <a:off x="6035414" y="2078077"/>
                <a:ext cx="914399" cy="4217276"/>
              </a:xfrm>
              <a:prstGeom prst="homePlate">
                <a:avLst>
                  <a:gd name="adj" fmla="val 51732"/>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ounded Rectangle 27"/>
              <p:cNvSpPr/>
              <p:nvPr/>
            </p:nvSpPr>
            <p:spPr>
              <a:xfrm>
                <a:off x="3487174" y="4131681"/>
                <a:ext cx="3344184" cy="1208617"/>
              </a:xfrm>
              <a:prstGeom prst="roundRect">
                <a:avLst>
                  <a:gd name="adj" fmla="val 7062"/>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sp>
            <p:nvSpPr>
              <p:cNvPr id="29" name="Rectangle 28"/>
              <p:cNvSpPr/>
              <p:nvPr/>
            </p:nvSpPr>
            <p:spPr>
              <a:xfrm>
                <a:off x="4622823" y="4419600"/>
                <a:ext cx="2235177" cy="830997"/>
              </a:xfrm>
              <a:prstGeom prst="rect">
                <a:avLst/>
              </a:prstGeom>
            </p:spPr>
            <p:txBody>
              <a:bodyPr wrap="square">
                <a:spAutoFit/>
              </a:bodyPr>
              <a:lstStyle/>
              <a:p>
                <a:pPr algn="ctr"/>
                <a:r>
                  <a:rPr lang="en-US" sz="2400" b="1" dirty="0">
                    <a:solidFill>
                      <a:schemeClr val="tx1">
                        <a:lumMod val="65000"/>
                        <a:lumOff val="35000"/>
                      </a:schemeClr>
                    </a:solidFill>
                    <a:latin typeface="Arial" pitchFamily="34" charset="0"/>
                    <a:cs typeface="Arial" pitchFamily="34" charset="0"/>
                  </a:rPr>
                  <a:t>Interacting w/ </a:t>
                </a:r>
                <a:r>
                  <a:rPr lang="en-US" sz="2400" b="1" dirty="0" smtClean="0">
                    <a:solidFill>
                      <a:schemeClr val="tx1">
                        <a:lumMod val="65000"/>
                        <a:lumOff val="35000"/>
                      </a:schemeClr>
                    </a:solidFill>
                    <a:latin typeface="Arial" pitchFamily="34" charset="0"/>
                    <a:cs typeface="Arial" pitchFamily="34" charset="0"/>
                  </a:rPr>
                  <a:t>Scientists</a:t>
                </a:r>
                <a:endParaRPr lang="en-US" sz="2400" b="1" dirty="0">
                  <a:solidFill>
                    <a:schemeClr val="tx1">
                      <a:lumMod val="65000"/>
                      <a:lumOff val="35000"/>
                    </a:schemeClr>
                  </a:solidFill>
                  <a:latin typeface="Arial" pitchFamily="34" charset="0"/>
                  <a:cs typeface="Arial" pitchFamily="34" charset="0"/>
                </a:endParaRPr>
              </a:p>
            </p:txBody>
          </p:sp>
          <p:grpSp>
            <p:nvGrpSpPr>
              <p:cNvPr id="30" name="Group 30"/>
              <p:cNvGrpSpPr/>
              <p:nvPr/>
            </p:nvGrpSpPr>
            <p:grpSpPr>
              <a:xfrm>
                <a:off x="6847843" y="4129250"/>
                <a:ext cx="2275046" cy="2514600"/>
                <a:chOff x="225184" y="4358507"/>
                <a:chExt cx="2275046" cy="2514600"/>
              </a:xfrm>
            </p:grpSpPr>
            <p:sp>
              <p:nvSpPr>
                <p:cNvPr id="44" name="Rounded Rectangle 43"/>
                <p:cNvSpPr/>
                <p:nvPr/>
              </p:nvSpPr>
              <p:spPr>
                <a:xfrm>
                  <a:off x="261469" y="4358507"/>
                  <a:ext cx="2177952" cy="2514600"/>
                </a:xfrm>
                <a:prstGeom prst="roundRect">
                  <a:avLst>
                    <a:gd name="adj" fmla="val 7062"/>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sp>
              <p:nvSpPr>
                <p:cNvPr id="45" name="Rectangle 44"/>
                <p:cNvSpPr/>
                <p:nvPr/>
              </p:nvSpPr>
              <p:spPr>
                <a:xfrm>
                  <a:off x="225184" y="4430486"/>
                  <a:ext cx="2275046" cy="369332"/>
                </a:xfrm>
                <a:prstGeom prst="rect">
                  <a:avLst/>
                </a:prstGeom>
              </p:spPr>
              <p:txBody>
                <a:bodyPr wrap="none">
                  <a:spAutoFit/>
                </a:bodyPr>
                <a:lstStyle/>
                <a:p>
                  <a:r>
                    <a:rPr lang="en-US" b="1" dirty="0" smtClean="0">
                      <a:solidFill>
                        <a:schemeClr val="tx1">
                          <a:lumMod val="65000"/>
                          <a:lumOff val="35000"/>
                        </a:schemeClr>
                      </a:solidFill>
                      <a:latin typeface="Arial" pitchFamily="34" charset="0"/>
                      <a:cs typeface="Arial" pitchFamily="34" charset="0"/>
                    </a:rPr>
                    <a:t>Educator Trainings</a:t>
                  </a:r>
                  <a:endParaRPr lang="en-US" b="1" dirty="0">
                    <a:solidFill>
                      <a:schemeClr val="tx1">
                        <a:lumMod val="65000"/>
                        <a:lumOff val="35000"/>
                      </a:schemeClr>
                    </a:solidFill>
                    <a:latin typeface="Arial" pitchFamily="34" charset="0"/>
                    <a:cs typeface="Arial" pitchFamily="34" charset="0"/>
                  </a:endParaRPr>
                </a:p>
              </p:txBody>
            </p:sp>
          </p:grpSp>
          <p:sp>
            <p:nvSpPr>
              <p:cNvPr id="31" name="Rounded Rectangle 30"/>
              <p:cNvSpPr/>
              <p:nvPr/>
            </p:nvSpPr>
            <p:spPr>
              <a:xfrm>
                <a:off x="76200" y="5431012"/>
                <a:ext cx="3344184" cy="1208617"/>
              </a:xfrm>
              <a:prstGeom prst="roundRect">
                <a:avLst>
                  <a:gd name="adj" fmla="val 7062"/>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sp>
            <p:nvSpPr>
              <p:cNvPr id="32" name="Rounded Rectangle 31"/>
              <p:cNvSpPr/>
              <p:nvPr/>
            </p:nvSpPr>
            <p:spPr>
              <a:xfrm>
                <a:off x="3479704" y="5431012"/>
                <a:ext cx="3344184" cy="1208617"/>
              </a:xfrm>
              <a:prstGeom prst="roundRect">
                <a:avLst>
                  <a:gd name="adj" fmla="val 7062"/>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sp>
            <p:nvSpPr>
              <p:cNvPr id="33" name="Rectangle 32"/>
              <p:cNvSpPr/>
              <p:nvPr/>
            </p:nvSpPr>
            <p:spPr>
              <a:xfrm>
                <a:off x="1562290" y="5646003"/>
                <a:ext cx="1752600" cy="830997"/>
              </a:xfrm>
              <a:prstGeom prst="rect">
                <a:avLst/>
              </a:prstGeom>
            </p:spPr>
            <p:txBody>
              <a:bodyPr wrap="square">
                <a:spAutoFit/>
              </a:bodyPr>
              <a:lstStyle/>
              <a:p>
                <a:pPr algn="ctr"/>
                <a:r>
                  <a:rPr lang="en-US" sz="2400" b="1" dirty="0">
                    <a:solidFill>
                      <a:schemeClr val="tx1">
                        <a:lumMod val="65000"/>
                        <a:lumOff val="35000"/>
                      </a:schemeClr>
                    </a:solidFill>
                    <a:latin typeface="Arial" pitchFamily="34" charset="0"/>
                    <a:cs typeface="Arial" pitchFamily="34" charset="0"/>
                  </a:rPr>
                  <a:t>Data Requests</a:t>
                </a:r>
              </a:p>
            </p:txBody>
          </p:sp>
          <p:pic>
            <p:nvPicPr>
              <p:cNvPr id="34" name="Picture 8"/>
              <p:cNvPicPr>
                <a:picLocks noChangeAspect="1" noChangeArrowheads="1"/>
              </p:cNvPicPr>
              <p:nvPr/>
            </p:nvPicPr>
            <p:blipFill>
              <a:blip r:embed="rId8" cstate="screen">
                <a:extLst>
                  <a:ext uri="{28A0092B-C50C-407E-A947-70E740481C1C}">
                    <a14:useLocalDpi xmlns:a14="http://schemas.microsoft.com/office/drawing/2010/main" xmlns="" val="0"/>
                  </a:ext>
                </a:extLst>
              </a:blip>
              <a:srcRect/>
              <a:stretch>
                <a:fillRect/>
              </a:stretch>
            </p:blipFill>
            <p:spPr bwMode="auto">
              <a:xfrm>
                <a:off x="6945746" y="4572000"/>
                <a:ext cx="1741053" cy="1046705"/>
              </a:xfrm>
              <a:prstGeom prst="rect">
                <a:avLst/>
              </a:prstGeom>
              <a:noFill/>
              <a:ln w="9525">
                <a:noFill/>
                <a:miter lim="800000"/>
                <a:headEnd/>
                <a:tailEnd/>
              </a:ln>
            </p:spPr>
          </p:pic>
          <p:pic>
            <p:nvPicPr>
              <p:cNvPr id="35" name="Picture 14" descr="E:\DCIM\100CANON\IMG_0309.JPG"/>
              <p:cNvPicPr>
                <a:picLocks noChangeArrowheads="1"/>
              </p:cNvPicPr>
              <p:nvPr/>
            </p:nvPicPr>
            <p:blipFill>
              <a:blip r:embed="rId9" cstate="screen">
                <a:extLst>
                  <a:ext uri="{28A0092B-C50C-407E-A947-70E740481C1C}">
                    <a14:useLocalDpi xmlns:a14="http://schemas.microsoft.com/office/drawing/2010/main" xmlns="" val="0"/>
                  </a:ext>
                </a:extLst>
              </a:blip>
              <a:srcRect/>
              <a:stretch>
                <a:fillRect/>
              </a:stretch>
            </p:blipFill>
            <p:spPr bwMode="auto">
              <a:xfrm>
                <a:off x="7604068" y="5562600"/>
                <a:ext cx="1322880" cy="985094"/>
              </a:xfrm>
              <a:prstGeom prst="rect">
                <a:avLst/>
              </a:prstGeom>
              <a:noFill/>
              <a:ln>
                <a:noFill/>
              </a:ln>
              <a:effectLst>
                <a:outerShdw blurRad="63500" sx="102000" sy="102000" algn="ctr" rotWithShape="0">
                  <a:prstClr val="black">
                    <a:alpha val="40000"/>
                  </a:prstClr>
                </a:outerShdw>
              </a:effectLst>
            </p:spPr>
          </p:pic>
          <p:pic>
            <p:nvPicPr>
              <p:cNvPr id="36" name="Picture 32" descr="Picture8.jpg"/>
              <p:cNvPicPr>
                <a:picLocks noChangeAspect="1"/>
              </p:cNvPicPr>
              <p:nvPr/>
            </p:nvPicPr>
            <p:blipFill rotWithShape="1">
              <a:blip r:embed="rId10" cstate="screen">
                <a:extLst>
                  <a:ext uri="{28A0092B-C50C-407E-A947-70E740481C1C}">
                    <a14:useLocalDpi xmlns:a14="http://schemas.microsoft.com/office/drawing/2010/main" xmlns="" val="0"/>
                  </a:ext>
                </a:extLst>
              </a:blip>
              <a:srcRect/>
              <a:stretch/>
            </p:blipFill>
            <p:spPr bwMode="auto">
              <a:xfrm>
                <a:off x="3568604" y="4343400"/>
                <a:ext cx="1079596" cy="881369"/>
              </a:xfrm>
              <a:prstGeom prst="rect">
                <a:avLst/>
              </a:prstGeom>
              <a:ln>
                <a:noFill/>
              </a:ln>
              <a:effectLst>
                <a:outerShdw blurRad="292100" dist="139700" dir="2700000" algn="tl" rotWithShape="0">
                  <a:srgbClr val="333333">
                    <a:alpha val="65000"/>
                  </a:srgbClr>
                </a:outerShdw>
              </a:effectLst>
            </p:spPr>
          </p:pic>
          <p:pic>
            <p:nvPicPr>
              <p:cNvPr id="37" name="Picture 2"/>
              <p:cNvPicPr>
                <a:picLocks noChangeAspect="1" noChangeArrowheads="1"/>
              </p:cNvPicPr>
              <p:nvPr/>
            </p:nvPicPr>
            <p:blipFill>
              <a:blip r:embed="rId11" cstate="print">
                <a:extLst>
                  <a:ext uri="{28A0092B-C50C-407E-A947-70E740481C1C}">
                    <a14:useLocalDpi xmlns:a14="http://schemas.microsoft.com/office/drawing/2010/main" xmlns="" val="0"/>
                  </a:ext>
                </a:extLst>
              </a:blip>
              <a:srcRect/>
              <a:stretch>
                <a:fillRect/>
              </a:stretch>
            </p:blipFill>
            <p:spPr bwMode="auto">
              <a:xfrm>
                <a:off x="197604" y="5541137"/>
                <a:ext cx="1250196" cy="1012063"/>
              </a:xfrm>
              <a:prstGeom prst="rect">
                <a:avLst/>
              </a:prstGeom>
              <a:ln>
                <a:noFill/>
              </a:ln>
              <a:effectLst>
                <a:outerShdw blurRad="292100" dist="139700" dir="2700000" algn="tl" rotWithShape="0">
                  <a:srgbClr val="333333">
                    <a:alpha val="65000"/>
                  </a:srgbClr>
                </a:outerShdw>
              </a:effectLst>
            </p:spPr>
          </p:pic>
          <p:pic>
            <p:nvPicPr>
              <p:cNvPr id="38" name="Picture 3"/>
              <p:cNvPicPr>
                <a:picLocks noChangeArrowheads="1"/>
              </p:cNvPicPr>
              <p:nvPr/>
            </p:nvPicPr>
            <p:blipFill>
              <a:blip r:embed="rId12" cstate="screen">
                <a:extLst>
                  <a:ext uri="{28A0092B-C50C-407E-A947-70E740481C1C}">
                    <a14:useLocalDpi xmlns:a14="http://schemas.microsoft.com/office/drawing/2010/main" xmlns="" val="0"/>
                  </a:ext>
                </a:extLst>
              </a:blip>
              <a:srcRect/>
              <a:stretch>
                <a:fillRect/>
              </a:stretch>
            </p:blipFill>
            <p:spPr bwMode="auto">
              <a:xfrm>
                <a:off x="3549868" y="5562600"/>
                <a:ext cx="1143000" cy="951622"/>
              </a:xfrm>
              <a:prstGeom prst="rect">
                <a:avLst/>
              </a:prstGeom>
              <a:ln>
                <a:noFill/>
              </a:ln>
              <a:effectLst>
                <a:outerShdw blurRad="292100" dist="139700" dir="2700000" algn="tl" rotWithShape="0">
                  <a:srgbClr val="333333">
                    <a:alpha val="65000"/>
                  </a:srgbClr>
                </a:outerShdw>
              </a:effectLst>
            </p:spPr>
          </p:pic>
          <p:sp>
            <p:nvSpPr>
              <p:cNvPr id="39" name="Rounded Rectangle 38"/>
              <p:cNvSpPr/>
              <p:nvPr/>
            </p:nvSpPr>
            <p:spPr>
              <a:xfrm>
                <a:off x="83693" y="4131681"/>
                <a:ext cx="3344184" cy="1208617"/>
              </a:xfrm>
              <a:prstGeom prst="roundRect">
                <a:avLst>
                  <a:gd name="adj" fmla="val 7062"/>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pic>
            <p:nvPicPr>
              <p:cNvPr id="40" name="Picture 2"/>
              <p:cNvPicPr>
                <a:picLocks noChangeAspect="1" noChangeArrowheads="1"/>
              </p:cNvPicPr>
              <p:nvPr/>
            </p:nvPicPr>
            <p:blipFill>
              <a:blip r:embed="rId13" cstate="screen">
                <a:extLst>
                  <a:ext uri="{28A0092B-C50C-407E-A947-70E740481C1C}">
                    <a14:useLocalDpi xmlns:a14="http://schemas.microsoft.com/office/drawing/2010/main" xmlns="" val="0"/>
                  </a:ext>
                </a:extLst>
              </a:blip>
              <a:srcRect/>
              <a:stretch>
                <a:fillRect/>
              </a:stretch>
            </p:blipFill>
            <p:spPr bwMode="auto">
              <a:xfrm>
                <a:off x="327402" y="4326312"/>
                <a:ext cx="990600" cy="931488"/>
              </a:xfrm>
              <a:prstGeom prst="rect">
                <a:avLst/>
              </a:prstGeom>
              <a:ln>
                <a:noFill/>
              </a:ln>
              <a:effectLst>
                <a:outerShdw blurRad="292100" dist="139700" dir="2700000" algn="tl" rotWithShape="0">
                  <a:srgbClr val="333333">
                    <a:alpha val="65000"/>
                  </a:srgbClr>
                </a:outerShdw>
              </a:effectLst>
            </p:spPr>
          </p:pic>
          <p:sp>
            <p:nvSpPr>
              <p:cNvPr id="41" name="Rectangle 40"/>
              <p:cNvSpPr/>
              <p:nvPr/>
            </p:nvSpPr>
            <p:spPr>
              <a:xfrm>
                <a:off x="1555913" y="4419600"/>
                <a:ext cx="1765355" cy="830997"/>
              </a:xfrm>
              <a:prstGeom prst="rect">
                <a:avLst/>
              </a:prstGeom>
            </p:spPr>
            <p:txBody>
              <a:bodyPr wrap="none">
                <a:spAutoFit/>
              </a:bodyPr>
              <a:lstStyle/>
              <a:p>
                <a:pPr algn="ctr"/>
                <a:r>
                  <a:rPr lang="en-US" sz="2400" b="1" dirty="0">
                    <a:solidFill>
                      <a:schemeClr val="tx1">
                        <a:lumMod val="65000"/>
                        <a:lumOff val="35000"/>
                      </a:schemeClr>
                    </a:solidFill>
                    <a:latin typeface="Arial" pitchFamily="34" charset="0"/>
                    <a:cs typeface="Arial" pitchFamily="34" charset="0"/>
                  </a:rPr>
                  <a:t>Team Wiki </a:t>
                </a:r>
                <a:endParaRPr lang="en-US" sz="2400" b="1" dirty="0" smtClean="0">
                  <a:solidFill>
                    <a:schemeClr val="tx1">
                      <a:lumMod val="65000"/>
                      <a:lumOff val="35000"/>
                    </a:schemeClr>
                  </a:solidFill>
                  <a:latin typeface="Arial" pitchFamily="34" charset="0"/>
                  <a:cs typeface="Arial" pitchFamily="34" charset="0"/>
                </a:endParaRPr>
              </a:p>
              <a:p>
                <a:pPr algn="ctr"/>
                <a:r>
                  <a:rPr lang="en-US" sz="2400" b="1" dirty="0" smtClean="0">
                    <a:solidFill>
                      <a:schemeClr val="tx1">
                        <a:lumMod val="65000"/>
                        <a:lumOff val="35000"/>
                      </a:schemeClr>
                    </a:solidFill>
                    <a:latin typeface="Arial" pitchFamily="34" charset="0"/>
                    <a:cs typeface="Arial" pitchFamily="34" charset="0"/>
                  </a:rPr>
                  <a:t>Pages</a:t>
                </a:r>
                <a:endParaRPr lang="en-US" sz="2400" b="1" dirty="0">
                  <a:solidFill>
                    <a:schemeClr val="tx1">
                      <a:lumMod val="65000"/>
                      <a:lumOff val="35000"/>
                    </a:schemeClr>
                  </a:solidFill>
                  <a:latin typeface="Arial" pitchFamily="34" charset="0"/>
                  <a:cs typeface="Arial" pitchFamily="34" charset="0"/>
                </a:endParaRPr>
              </a:p>
            </p:txBody>
          </p:sp>
          <p:sp>
            <p:nvSpPr>
              <p:cNvPr id="42" name="Rectangle 41"/>
              <p:cNvSpPr/>
              <p:nvPr/>
            </p:nvSpPr>
            <p:spPr>
              <a:xfrm>
                <a:off x="76200" y="3850957"/>
                <a:ext cx="4150495" cy="492443"/>
              </a:xfrm>
              <a:prstGeom prst="rect">
                <a:avLst/>
              </a:prstGeom>
              <a:noFill/>
            </p:spPr>
            <p:txBody>
              <a:bodyPr wrap="none" lIns="91440" tIns="45720" rIns="91440" bIns="45720">
                <a:spAutoFit/>
              </a:bodyPr>
              <a:lstStyle/>
              <a:p>
                <a:pPr algn="ctr"/>
                <a:r>
                  <a:rPr lang="en-US" sz="26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Enrichment Components</a:t>
                </a:r>
                <a:endParaRPr lang="en-US" sz="26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sp>
            <p:nvSpPr>
              <p:cNvPr id="43" name="Rectangle 42"/>
              <p:cNvSpPr/>
              <p:nvPr/>
            </p:nvSpPr>
            <p:spPr>
              <a:xfrm>
                <a:off x="4648200" y="5646003"/>
                <a:ext cx="2209800" cy="830997"/>
              </a:xfrm>
              <a:prstGeom prst="rect">
                <a:avLst/>
              </a:prstGeom>
            </p:spPr>
            <p:txBody>
              <a:bodyPr wrap="square">
                <a:spAutoFit/>
              </a:bodyPr>
              <a:lstStyle/>
              <a:p>
                <a:pPr algn="ctr"/>
                <a:r>
                  <a:rPr lang="en-US" sz="2400" b="1" dirty="0">
                    <a:solidFill>
                      <a:schemeClr val="tx1">
                        <a:lumMod val="65000"/>
                        <a:lumOff val="35000"/>
                      </a:schemeClr>
                    </a:solidFill>
                    <a:latin typeface="Arial" pitchFamily="34" charset="0"/>
                    <a:cs typeface="Arial" pitchFamily="34" charset="0"/>
                  </a:rPr>
                  <a:t>Team </a:t>
                </a:r>
                <a:r>
                  <a:rPr lang="en-US" sz="2400" b="1" dirty="0" smtClean="0">
                    <a:solidFill>
                      <a:schemeClr val="tx1">
                        <a:lumMod val="65000"/>
                        <a:lumOff val="35000"/>
                      </a:schemeClr>
                    </a:solidFill>
                    <a:latin typeface="Arial" pitchFamily="34" charset="0"/>
                    <a:cs typeface="Arial" pitchFamily="34" charset="0"/>
                  </a:rPr>
                  <a:t>Presentations</a:t>
                </a:r>
                <a:endParaRPr lang="en-US" sz="2400" b="1" dirty="0">
                  <a:solidFill>
                    <a:schemeClr val="tx1">
                      <a:lumMod val="65000"/>
                      <a:lumOff val="35000"/>
                    </a:schemeClr>
                  </a:solidFill>
                  <a:latin typeface="Arial" pitchFamily="34" charset="0"/>
                  <a:cs typeface="Arial" pitchFamily="34" charset="0"/>
                </a:endParaRPr>
              </a:p>
            </p:txBody>
          </p:sp>
        </p:grpSp>
        <p:pic>
          <p:nvPicPr>
            <p:cNvPr id="46" name="Picture 45"/>
            <p:cNvPicPr>
              <a:picLocks noChangeAspect="1"/>
            </p:cNvPicPr>
            <p:nvPr/>
          </p:nvPicPr>
          <p:blipFill>
            <a:blip r:embed="rId14" cstate="print">
              <a:extLst>
                <a:ext uri="{28A0092B-C50C-407E-A947-70E740481C1C}">
                  <a14:useLocalDpi xmlns:a14="http://schemas.microsoft.com/office/drawing/2010/main" xmlns="" val="0"/>
                </a:ext>
              </a:extLst>
            </a:blip>
            <a:stretch>
              <a:fillRect/>
            </a:stretch>
          </p:blipFill>
          <p:spPr>
            <a:xfrm>
              <a:off x="76200" y="43500"/>
              <a:ext cx="3531820" cy="1175700"/>
            </a:xfrm>
            <a:prstGeom prst="rect">
              <a:avLst/>
            </a:prstGeom>
          </p:spPr>
        </p:pic>
      </p:grpSp>
      <p:sp>
        <p:nvSpPr>
          <p:cNvPr id="47" name="Rectangle 46"/>
          <p:cNvSpPr/>
          <p:nvPr/>
        </p:nvSpPr>
        <p:spPr>
          <a:xfrm>
            <a:off x="152400" y="5410200"/>
            <a:ext cx="3276600" cy="1219200"/>
          </a:xfrm>
          <a:prstGeom prst="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p:cNvSpPr/>
          <p:nvPr/>
        </p:nvSpPr>
        <p:spPr>
          <a:xfrm>
            <a:off x="4267200" y="1600200"/>
            <a:ext cx="4648200" cy="2133600"/>
          </a:xfrm>
          <a:prstGeom prst="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0"/>
          <p:cNvGrpSpPr/>
          <p:nvPr/>
        </p:nvGrpSpPr>
        <p:grpSpPr>
          <a:xfrm>
            <a:off x="0" y="1143000"/>
            <a:ext cx="3962400" cy="4533900"/>
            <a:chOff x="5181600" y="0"/>
            <a:chExt cx="3962400" cy="4533900"/>
          </a:xfrm>
        </p:grpSpPr>
        <p:pic>
          <p:nvPicPr>
            <p:cNvPr id="138242" name="Picture 2"/>
            <p:cNvPicPr>
              <a:picLocks noChangeAspect="1" noChangeArrowheads="1"/>
            </p:cNvPicPr>
            <p:nvPr/>
          </p:nvPicPr>
          <p:blipFill>
            <a:blip r:embed="rId2" cstate="print"/>
            <a:srcRect l="33195" t="9160" r="23651"/>
            <a:stretch>
              <a:fillRect/>
            </a:stretch>
          </p:blipFill>
          <p:spPr bwMode="auto">
            <a:xfrm>
              <a:off x="5181600" y="0"/>
              <a:ext cx="3962400" cy="4533900"/>
            </a:xfrm>
            <a:prstGeom prst="rect">
              <a:avLst/>
            </a:prstGeom>
            <a:noFill/>
            <a:ln w="9525">
              <a:noFill/>
              <a:miter lim="800000"/>
              <a:headEnd/>
              <a:tailEnd/>
            </a:ln>
          </p:spPr>
        </p:pic>
        <p:sp>
          <p:nvSpPr>
            <p:cNvPr id="8" name="TextBox 7"/>
            <p:cNvSpPr txBox="1"/>
            <p:nvPr/>
          </p:nvSpPr>
          <p:spPr>
            <a:xfrm>
              <a:off x="8686800" y="1676400"/>
              <a:ext cx="312906" cy="369332"/>
            </a:xfrm>
            <a:prstGeom prst="rect">
              <a:avLst/>
            </a:prstGeom>
            <a:solidFill>
              <a:srgbClr val="FFFF00"/>
            </a:solidFill>
          </p:spPr>
          <p:txBody>
            <a:bodyPr wrap="square" rtlCol="0">
              <a:spAutoFit/>
            </a:bodyPr>
            <a:lstStyle/>
            <a:p>
              <a:r>
                <a:rPr lang="en-US" dirty="0" smtClean="0"/>
                <a:t>1</a:t>
              </a:r>
              <a:endParaRPr lang="en-US" dirty="0"/>
            </a:p>
          </p:txBody>
        </p:sp>
      </p:grpSp>
      <p:sp>
        <p:nvSpPr>
          <p:cNvPr id="4" name="TextBox 3"/>
          <p:cNvSpPr txBox="1"/>
          <p:nvPr/>
        </p:nvSpPr>
        <p:spPr>
          <a:xfrm>
            <a:off x="0" y="0"/>
            <a:ext cx="9144000" cy="1107996"/>
          </a:xfrm>
          <a:prstGeom prst="rect">
            <a:avLst/>
          </a:prstGeom>
          <a:noFill/>
        </p:spPr>
        <p:txBody>
          <a:bodyPr wrap="square" rtlCol="0">
            <a:spAutoFit/>
          </a:bodyPr>
          <a:lstStyle/>
          <a:p>
            <a:pPr algn="ctr"/>
            <a:r>
              <a:rPr lang="en-US" sz="2400" dirty="0" smtClean="0"/>
              <a:t>Online DATA REQUEST FORM will be available soon.  </a:t>
            </a:r>
          </a:p>
          <a:p>
            <a:pPr algn="ctr"/>
            <a:r>
              <a:rPr lang="en-US" dirty="0" smtClean="0"/>
              <a:t>Includes three sections:  1) Team info, 2) Project info, 3) Image Requests</a:t>
            </a:r>
          </a:p>
          <a:p>
            <a:pPr algn="ctr"/>
            <a:r>
              <a:rPr lang="en-US" sz="2400" dirty="0" smtClean="0">
                <a:hlinkClick r:id="rId3"/>
              </a:rPr>
              <a:t>http://eol.jsc.nasa.gov/DataRequest/EEAB.htm</a:t>
            </a:r>
            <a:r>
              <a:rPr lang="en-US" sz="2400" dirty="0" smtClean="0"/>
              <a:t> </a:t>
            </a:r>
            <a:endParaRPr lang="en-US" sz="2400" dirty="0"/>
          </a:p>
        </p:txBody>
      </p:sp>
      <p:grpSp>
        <p:nvGrpSpPr>
          <p:cNvPr id="3" name="Group 11"/>
          <p:cNvGrpSpPr/>
          <p:nvPr/>
        </p:nvGrpSpPr>
        <p:grpSpPr>
          <a:xfrm>
            <a:off x="2590800" y="1715500"/>
            <a:ext cx="3733800" cy="4761500"/>
            <a:chOff x="76200" y="1063908"/>
            <a:chExt cx="3733800" cy="4761500"/>
          </a:xfrm>
        </p:grpSpPr>
        <p:pic>
          <p:nvPicPr>
            <p:cNvPr id="138245" name="Picture 5"/>
            <p:cNvPicPr>
              <a:picLocks noChangeAspect="1" noChangeArrowheads="1"/>
            </p:cNvPicPr>
            <p:nvPr/>
          </p:nvPicPr>
          <p:blipFill>
            <a:blip r:embed="rId4" cstate="print"/>
            <a:srcRect l="34855" t="8550" r="26141"/>
            <a:stretch>
              <a:fillRect/>
            </a:stretch>
          </p:blipFill>
          <p:spPr bwMode="auto">
            <a:xfrm>
              <a:off x="76200" y="1066799"/>
              <a:ext cx="3733800" cy="4758609"/>
            </a:xfrm>
            <a:prstGeom prst="rect">
              <a:avLst/>
            </a:prstGeom>
            <a:noFill/>
            <a:ln w="9525">
              <a:solidFill>
                <a:schemeClr val="tx1"/>
              </a:solidFill>
              <a:miter lim="800000"/>
              <a:headEnd/>
              <a:tailEnd/>
            </a:ln>
          </p:spPr>
        </p:pic>
        <p:sp>
          <p:nvSpPr>
            <p:cNvPr id="9" name="TextBox 8"/>
            <p:cNvSpPr txBox="1"/>
            <p:nvPr/>
          </p:nvSpPr>
          <p:spPr>
            <a:xfrm>
              <a:off x="3497094" y="1063908"/>
              <a:ext cx="312906" cy="369332"/>
            </a:xfrm>
            <a:prstGeom prst="rect">
              <a:avLst/>
            </a:prstGeom>
            <a:solidFill>
              <a:srgbClr val="FFFF00"/>
            </a:solidFill>
            <a:ln>
              <a:solidFill>
                <a:schemeClr val="tx1"/>
              </a:solidFill>
            </a:ln>
          </p:spPr>
          <p:txBody>
            <a:bodyPr wrap="none" rtlCol="0">
              <a:spAutoFit/>
            </a:bodyPr>
            <a:lstStyle/>
            <a:p>
              <a:r>
                <a:rPr lang="en-US" dirty="0" smtClean="0"/>
                <a:t>2</a:t>
              </a:r>
              <a:endParaRPr lang="en-US" dirty="0"/>
            </a:p>
          </p:txBody>
        </p:sp>
      </p:grpSp>
      <p:grpSp>
        <p:nvGrpSpPr>
          <p:cNvPr id="5" name="Group 12"/>
          <p:cNvGrpSpPr/>
          <p:nvPr/>
        </p:nvGrpSpPr>
        <p:grpSpPr>
          <a:xfrm>
            <a:off x="5571744" y="2284476"/>
            <a:ext cx="3572256" cy="4573524"/>
            <a:chOff x="2362200" y="2284476"/>
            <a:chExt cx="3572256" cy="4573524"/>
          </a:xfrm>
        </p:grpSpPr>
        <p:pic>
          <p:nvPicPr>
            <p:cNvPr id="138244" name="Picture 4"/>
            <p:cNvPicPr>
              <a:picLocks noChangeAspect="1" noChangeArrowheads="1"/>
            </p:cNvPicPr>
            <p:nvPr/>
          </p:nvPicPr>
          <p:blipFill>
            <a:blip r:embed="rId5" cstate="print"/>
            <a:srcRect l="34955" t="8366" r="26141"/>
            <a:stretch>
              <a:fillRect/>
            </a:stretch>
          </p:blipFill>
          <p:spPr bwMode="auto">
            <a:xfrm>
              <a:off x="2362200" y="2284476"/>
              <a:ext cx="3572256" cy="4573524"/>
            </a:xfrm>
            <a:prstGeom prst="rect">
              <a:avLst/>
            </a:prstGeom>
            <a:noFill/>
            <a:ln w="9525">
              <a:solidFill>
                <a:schemeClr val="tx1"/>
              </a:solidFill>
              <a:miter lim="800000"/>
              <a:headEnd/>
              <a:tailEnd/>
            </a:ln>
          </p:spPr>
        </p:pic>
        <p:sp>
          <p:nvSpPr>
            <p:cNvPr id="10" name="TextBox 9"/>
            <p:cNvSpPr txBox="1"/>
            <p:nvPr/>
          </p:nvSpPr>
          <p:spPr>
            <a:xfrm>
              <a:off x="5621550" y="2286000"/>
              <a:ext cx="312906" cy="369332"/>
            </a:xfrm>
            <a:prstGeom prst="rect">
              <a:avLst/>
            </a:prstGeom>
            <a:solidFill>
              <a:srgbClr val="FFFF00"/>
            </a:solidFill>
            <a:ln>
              <a:solidFill>
                <a:schemeClr val="tx1"/>
              </a:solidFill>
            </a:ln>
          </p:spPr>
          <p:txBody>
            <a:bodyPr wrap="none" rtlCol="0">
              <a:spAutoFit/>
            </a:bodyPr>
            <a:lstStyle/>
            <a:p>
              <a:r>
                <a:rPr lang="en-US" dirty="0" smtClean="0"/>
                <a:t>3</a:t>
              </a:r>
              <a:endParaRPr lang="en-US" dirty="0"/>
            </a:p>
          </p:txBody>
        </p:sp>
      </p:grpSp>
      <p:sp>
        <p:nvSpPr>
          <p:cNvPr id="12" name="TextBox 11"/>
          <p:cNvSpPr txBox="1"/>
          <p:nvPr/>
        </p:nvSpPr>
        <p:spPr>
          <a:xfrm>
            <a:off x="3630168" y="1143000"/>
            <a:ext cx="312906" cy="369332"/>
          </a:xfrm>
          <a:prstGeom prst="rect">
            <a:avLst/>
          </a:prstGeom>
          <a:solidFill>
            <a:srgbClr val="FFFF00"/>
          </a:solidFill>
          <a:ln>
            <a:solidFill>
              <a:schemeClr val="tx1"/>
            </a:solidFill>
          </a:ln>
        </p:spPr>
        <p:txBody>
          <a:bodyPr wrap="none" rtlCol="0">
            <a:spAutoFit/>
          </a:bodyPr>
          <a:lstStyle/>
          <a:p>
            <a:r>
              <a:rPr lang="en-US" dirty="0" smtClean="0"/>
              <a:t>1</a:t>
            </a:r>
            <a:endParaRPr lang="en-US" dirty="0"/>
          </a:p>
        </p:txBody>
      </p:sp>
      <p:sp>
        <p:nvSpPr>
          <p:cNvPr id="13" name="TextBox 12"/>
          <p:cNvSpPr txBox="1"/>
          <p:nvPr/>
        </p:nvSpPr>
        <p:spPr>
          <a:xfrm>
            <a:off x="76200" y="5126796"/>
            <a:ext cx="4191000" cy="1692771"/>
          </a:xfrm>
          <a:prstGeom prst="rect">
            <a:avLst/>
          </a:prstGeom>
          <a:solidFill>
            <a:srgbClr val="FFFF00"/>
          </a:solidFill>
          <a:ln>
            <a:solidFill>
              <a:schemeClr val="tx1"/>
            </a:solidFill>
          </a:ln>
        </p:spPr>
        <p:txBody>
          <a:bodyPr wrap="square" rtlCol="0">
            <a:spAutoFit/>
          </a:bodyPr>
          <a:lstStyle/>
          <a:p>
            <a:r>
              <a:rPr lang="en-US" sz="1600" dirty="0" smtClean="0"/>
              <a:t>If you are conducting a crater investigation, consider putting in a data request for new imagery of an impact crater.  </a:t>
            </a:r>
          </a:p>
          <a:p>
            <a:endParaRPr lang="en-US" sz="800" dirty="0" smtClean="0"/>
          </a:p>
          <a:p>
            <a:r>
              <a:rPr lang="en-US" sz="1600" dirty="0" smtClean="0"/>
              <a:t>If you are doing research on another topic, you can put in a data request for imagery that will support your investigation. </a:t>
            </a:r>
            <a:endParaRPr lang="en-US" sz="1600" dirty="0"/>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7218" name="Picture 2"/>
          <p:cNvPicPr>
            <a:picLocks noChangeAspect="1" noChangeArrowheads="1"/>
          </p:cNvPicPr>
          <p:nvPr/>
        </p:nvPicPr>
        <p:blipFill>
          <a:blip r:embed="rId2" cstate="print"/>
          <a:srcRect l="520" t="18138" r="65665" b="2290"/>
          <a:stretch>
            <a:fillRect/>
          </a:stretch>
        </p:blipFill>
        <p:spPr bwMode="auto">
          <a:xfrm>
            <a:off x="0" y="18287"/>
            <a:ext cx="5334000" cy="6822831"/>
          </a:xfrm>
          <a:prstGeom prst="rect">
            <a:avLst/>
          </a:prstGeom>
          <a:noFill/>
          <a:ln w="9525">
            <a:solidFill>
              <a:schemeClr val="tx1"/>
            </a:solidFill>
            <a:miter lim="800000"/>
            <a:headEnd/>
            <a:tailEnd/>
          </a:ln>
        </p:spPr>
      </p:pic>
      <p:sp>
        <p:nvSpPr>
          <p:cNvPr id="4" name="TextBox 3"/>
          <p:cNvSpPr txBox="1"/>
          <p:nvPr/>
        </p:nvSpPr>
        <p:spPr>
          <a:xfrm>
            <a:off x="5385664" y="686812"/>
            <a:ext cx="3728791" cy="2923877"/>
          </a:xfrm>
          <a:prstGeom prst="rect">
            <a:avLst/>
          </a:prstGeom>
          <a:solidFill>
            <a:schemeClr val="accent1">
              <a:lumMod val="20000"/>
              <a:lumOff val="80000"/>
            </a:schemeClr>
          </a:solidFill>
          <a:ln>
            <a:solidFill>
              <a:schemeClr val="tx1"/>
            </a:solidFill>
          </a:ln>
        </p:spPr>
        <p:txBody>
          <a:bodyPr wrap="square" rtlCol="0">
            <a:spAutoFit/>
          </a:bodyPr>
          <a:lstStyle/>
          <a:p>
            <a:r>
              <a:rPr lang="en-US" sz="1600" dirty="0" smtClean="0"/>
              <a:t>How can you find additional craters on Earth you might want to request to have imaged by astronauts on the International Space Station (ISS)? </a:t>
            </a:r>
          </a:p>
          <a:p>
            <a:endParaRPr lang="en-US" sz="1600" dirty="0" smtClean="0"/>
          </a:p>
          <a:p>
            <a:r>
              <a:rPr lang="en-US" sz="1600" dirty="0" smtClean="0"/>
              <a:t>Check out the Earth Impact </a:t>
            </a:r>
            <a:r>
              <a:rPr lang="en-US" sz="1600" dirty="0" smtClean="0"/>
              <a:t>Database. A formatted</a:t>
            </a:r>
            <a:r>
              <a:rPr lang="en-US" sz="1600" dirty="0" smtClean="0"/>
              <a:t> </a:t>
            </a:r>
            <a:r>
              <a:rPr lang="en-US" sz="1600" dirty="0" smtClean="0"/>
              <a:t>spreadsheet </a:t>
            </a:r>
            <a:r>
              <a:rPr lang="en-US" sz="1600" dirty="0" smtClean="0"/>
              <a:t>of these craters is available on </a:t>
            </a:r>
            <a:r>
              <a:rPr lang="en-US" sz="1600" dirty="0" smtClean="0"/>
              <a:t>the </a:t>
            </a:r>
          </a:p>
          <a:p>
            <a:r>
              <a:rPr lang="en-US" sz="1600" dirty="0" smtClean="0"/>
              <a:t>EEAB CRATERS WIKI </a:t>
            </a:r>
          </a:p>
          <a:p>
            <a:r>
              <a:rPr lang="en-US" sz="1600" dirty="0" smtClean="0"/>
              <a:t>(</a:t>
            </a:r>
            <a:r>
              <a:rPr lang="en-US" sz="1600" dirty="0" smtClean="0">
                <a:solidFill>
                  <a:srgbClr val="FF0000"/>
                </a:solidFill>
              </a:rPr>
              <a:t>Other Information and Activities link</a:t>
            </a:r>
            <a:r>
              <a:rPr lang="en-US" sz="1600" dirty="0" smtClean="0"/>
              <a:t>)</a:t>
            </a:r>
          </a:p>
          <a:p>
            <a:endParaRPr lang="en-US" sz="800" dirty="0" smtClean="0"/>
          </a:p>
          <a:p>
            <a:r>
              <a:rPr lang="en-US" sz="1600" dirty="0" smtClean="0">
                <a:hlinkClick r:id="rId3"/>
              </a:rPr>
              <a:t>http://</a:t>
            </a:r>
            <a:r>
              <a:rPr lang="en-US" sz="1600" dirty="0" smtClean="0">
                <a:hlinkClick r:id="rId3"/>
              </a:rPr>
              <a:t>eeabcraters.wikispaces.com/</a:t>
            </a:r>
            <a:r>
              <a:rPr lang="en-US" sz="1600" dirty="0" smtClean="0"/>
              <a:t> </a:t>
            </a:r>
            <a:endParaRPr lang="en-US" sz="1600" dirty="0"/>
          </a:p>
        </p:txBody>
      </p:sp>
      <p:grpSp>
        <p:nvGrpSpPr>
          <p:cNvPr id="8" name="Group 7"/>
          <p:cNvGrpSpPr/>
          <p:nvPr/>
        </p:nvGrpSpPr>
        <p:grpSpPr>
          <a:xfrm>
            <a:off x="4191000" y="3847324"/>
            <a:ext cx="4925007" cy="2904145"/>
            <a:chOff x="4191000" y="3847324"/>
            <a:chExt cx="4925007" cy="2904145"/>
          </a:xfrm>
        </p:grpSpPr>
        <p:pic>
          <p:nvPicPr>
            <p:cNvPr id="1026" name="Picture 2"/>
            <p:cNvPicPr>
              <a:picLocks noChangeAspect="1" noChangeArrowheads="1"/>
            </p:cNvPicPr>
            <p:nvPr/>
          </p:nvPicPr>
          <p:blipFill>
            <a:blip r:embed="rId4" cstate="print"/>
            <a:srcRect l="18257" t="42748" r="29461" b="37404"/>
            <a:stretch>
              <a:fillRect/>
            </a:stretch>
          </p:blipFill>
          <p:spPr bwMode="auto">
            <a:xfrm>
              <a:off x="4191000" y="3847324"/>
              <a:ext cx="4800600" cy="990600"/>
            </a:xfrm>
            <a:prstGeom prst="rect">
              <a:avLst/>
            </a:prstGeom>
            <a:ln>
              <a:solidFill>
                <a:schemeClr val="tx1"/>
              </a:solidFill>
            </a:ln>
            <a:effectLst>
              <a:outerShdw blurRad="292100" dist="139700" dir="2700000" algn="tl" rotWithShape="0">
                <a:srgbClr val="333333">
                  <a:alpha val="65000"/>
                </a:srgbClr>
              </a:outerShdw>
            </a:effectLst>
          </p:spPr>
        </p:pic>
        <p:sp>
          <p:nvSpPr>
            <p:cNvPr id="5" name="TextBox 4"/>
            <p:cNvSpPr txBox="1"/>
            <p:nvPr/>
          </p:nvSpPr>
          <p:spPr>
            <a:xfrm>
              <a:off x="5382207" y="5181809"/>
              <a:ext cx="3733800" cy="1569660"/>
            </a:xfrm>
            <a:prstGeom prst="rect">
              <a:avLst/>
            </a:prstGeom>
            <a:solidFill>
              <a:srgbClr val="FFFF00"/>
            </a:solidFill>
            <a:ln>
              <a:solidFill>
                <a:schemeClr val="tx1"/>
              </a:solidFill>
            </a:ln>
          </p:spPr>
          <p:txBody>
            <a:bodyPr wrap="square" rtlCol="0">
              <a:spAutoFit/>
            </a:bodyPr>
            <a:lstStyle/>
            <a:p>
              <a:pPr algn="ctr"/>
              <a:r>
                <a:rPr lang="en-US" sz="1600" dirty="0" smtClean="0"/>
                <a:t>As you consider what crater you may want to have imaged by astronauts, check to make sure the crater is exposed (visible).  This crater is </a:t>
              </a:r>
              <a:r>
                <a:rPr lang="en-US" sz="1600" u="sng" dirty="0" smtClean="0"/>
                <a:t>not exposed</a:t>
              </a:r>
              <a:r>
                <a:rPr lang="en-US" sz="1600" dirty="0" smtClean="0"/>
                <a:t>, therefore it would NOT be a good choice for a request.    </a:t>
              </a:r>
              <a:endParaRPr lang="en-US" sz="1600" dirty="0"/>
            </a:p>
          </p:txBody>
        </p:sp>
        <p:cxnSp>
          <p:nvCxnSpPr>
            <p:cNvPr id="7" name="Straight Arrow Connector 6"/>
            <p:cNvCxnSpPr/>
            <p:nvPr/>
          </p:nvCxnSpPr>
          <p:spPr>
            <a:xfrm flipV="1">
              <a:off x="7552944" y="4724400"/>
              <a:ext cx="0" cy="533400"/>
            </a:xfrm>
            <a:prstGeom prst="straightConnector1">
              <a:avLst/>
            </a:prstGeom>
            <a:ln w="6350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0" y="73570"/>
            <a:ext cx="9144000" cy="762000"/>
          </a:xfrm>
          <a:prstGeom prst="rect">
            <a:avLst/>
          </a:prstGeom>
        </p:spPr>
        <p:txBody>
          <a:bodyPr/>
          <a:lstStyle/>
          <a:p>
            <a:pPr algn="ctr" eaLnBrk="0" hangingPunct="0">
              <a:defRPr/>
            </a:pPr>
            <a:r>
              <a:rPr lang="en-US" sz="3600" b="1" dirty="0" smtClean="0">
                <a:solidFill>
                  <a:srgbClr val="C00000"/>
                </a:solidFill>
                <a:latin typeface="Arial" pitchFamily="34" charset="0"/>
                <a:ea typeface="+mj-ea"/>
                <a:cs typeface="Arial" pitchFamily="34" charset="0"/>
              </a:rPr>
              <a:t>Background Information</a:t>
            </a:r>
            <a:endParaRPr lang="en-US" sz="3600" b="1" dirty="0">
              <a:solidFill>
                <a:srgbClr val="C00000"/>
              </a:solidFill>
              <a:latin typeface="Arial" pitchFamily="34" charset="0"/>
              <a:ea typeface="+mj-ea"/>
              <a:cs typeface="Arial" pitchFamily="34" charset="0"/>
            </a:endParaRPr>
          </a:p>
        </p:txBody>
      </p:sp>
      <p:sp>
        <p:nvSpPr>
          <p:cNvPr id="3" name="Content Placeholder 2"/>
          <p:cNvSpPr txBox="1">
            <a:spLocks/>
          </p:cNvSpPr>
          <p:nvPr/>
        </p:nvSpPr>
        <p:spPr bwMode="auto">
          <a:xfrm>
            <a:off x="0" y="762000"/>
            <a:ext cx="5943600" cy="2590801"/>
          </a:xfrm>
          <a:prstGeom prst="rect">
            <a:avLst/>
          </a:prstGeom>
          <a:noFill/>
          <a:ln w="9525">
            <a:noFill/>
            <a:miter lim="800000"/>
            <a:headEnd/>
            <a:tailEnd/>
          </a:ln>
        </p:spPr>
        <p:txBody>
          <a:bodyPr/>
          <a:lstStyle/>
          <a:p>
            <a:pPr marL="173038" indent="-173038" eaLnBrk="0" hangingPunct="0">
              <a:spcBef>
                <a:spcPts val="0"/>
              </a:spcBef>
            </a:pPr>
            <a:r>
              <a:rPr lang="en-US" sz="2000" b="1" dirty="0" smtClean="0">
                <a:solidFill>
                  <a:srgbClr val="0000FF"/>
                </a:solidFill>
                <a:cs typeface="Arial" charset="0"/>
              </a:rPr>
              <a:t>C. CRATER CHARACTERISTICS:  </a:t>
            </a:r>
          </a:p>
          <a:p>
            <a:pPr marL="173038" indent="-173038" eaLnBrk="0" hangingPunct="0">
              <a:spcBef>
                <a:spcPts val="0"/>
              </a:spcBef>
            </a:pPr>
            <a:r>
              <a:rPr lang="en-US" b="1" dirty="0" smtClean="0">
                <a:solidFill>
                  <a:srgbClr val="000000"/>
                </a:solidFill>
                <a:cs typeface="Arial" charset="0"/>
              </a:rPr>
              <a:t>Five main parts of a crater:  </a:t>
            </a:r>
          </a:p>
          <a:p>
            <a:pPr marL="227013" lvl="1">
              <a:buFont typeface="Arial" pitchFamily="34" charset="0"/>
              <a:buChar char="•"/>
            </a:pPr>
            <a:r>
              <a:rPr lang="en-US" sz="1600" b="1" dirty="0" smtClean="0"/>
              <a:t> Rim</a:t>
            </a:r>
            <a:r>
              <a:rPr lang="en-US" sz="1600" b="1" dirty="0"/>
              <a:t>: </a:t>
            </a:r>
            <a:r>
              <a:rPr lang="en-US" sz="1600" dirty="0"/>
              <a:t> The raised area around the edge of the crater.</a:t>
            </a:r>
          </a:p>
          <a:p>
            <a:pPr marL="227013" lvl="1">
              <a:buFont typeface="Arial" pitchFamily="34" charset="0"/>
              <a:buChar char="•"/>
            </a:pPr>
            <a:r>
              <a:rPr lang="en-US" sz="1600" b="1" dirty="0" smtClean="0"/>
              <a:t> Wall</a:t>
            </a:r>
            <a:r>
              <a:rPr lang="en-US" sz="1600" b="1" dirty="0"/>
              <a:t>:</a:t>
            </a:r>
            <a:r>
              <a:rPr lang="en-US" sz="1600" dirty="0"/>
              <a:t>  The sides of the crater.  </a:t>
            </a:r>
          </a:p>
          <a:p>
            <a:pPr marL="227013" lvl="1">
              <a:buFont typeface="Arial" pitchFamily="34" charset="0"/>
              <a:buChar char="•"/>
            </a:pPr>
            <a:r>
              <a:rPr lang="en-US" sz="1600" b="1" dirty="0" smtClean="0"/>
              <a:t> Floor</a:t>
            </a:r>
            <a:r>
              <a:rPr lang="en-US" sz="1600" b="1" dirty="0"/>
              <a:t>: </a:t>
            </a:r>
            <a:r>
              <a:rPr lang="en-US" sz="1600" dirty="0"/>
              <a:t> The bottom of the crater</a:t>
            </a:r>
            <a:r>
              <a:rPr lang="en-US" sz="1600" dirty="0" smtClean="0"/>
              <a:t>.</a:t>
            </a:r>
            <a:endParaRPr lang="en-US" sz="1600" b="1" dirty="0" smtClean="0"/>
          </a:p>
          <a:p>
            <a:pPr marL="227013" lvl="1">
              <a:buFont typeface="Arial" pitchFamily="34" charset="0"/>
              <a:buChar char="•"/>
            </a:pPr>
            <a:r>
              <a:rPr lang="en-US" sz="1600" b="1" dirty="0" smtClean="0"/>
              <a:t> Central peak:</a:t>
            </a:r>
            <a:r>
              <a:rPr lang="en-US" sz="1600" dirty="0" smtClean="0"/>
              <a:t>  An uplifted mound in the floor of the crater.  </a:t>
            </a:r>
          </a:p>
          <a:p>
            <a:pPr marL="346075" lvl="1" indent="-114300">
              <a:buFont typeface="Arial" pitchFamily="34" charset="0"/>
              <a:buChar char="•"/>
            </a:pPr>
            <a:r>
              <a:rPr lang="en-US" sz="1600" b="1" dirty="0" err="1" smtClean="0"/>
              <a:t>Ejecta</a:t>
            </a:r>
            <a:r>
              <a:rPr lang="en-US" sz="1600" b="1" dirty="0" smtClean="0"/>
              <a:t>: </a:t>
            </a:r>
            <a:r>
              <a:rPr lang="en-US" sz="1600" dirty="0" smtClean="0"/>
              <a:t> The material from inside the crater that was thrown our during the impact event.  </a:t>
            </a:r>
            <a:r>
              <a:rPr lang="en-US" sz="1600" dirty="0" err="1" smtClean="0"/>
              <a:t>Ejecta</a:t>
            </a:r>
            <a:r>
              <a:rPr lang="en-US" sz="1600" dirty="0" smtClean="0"/>
              <a:t> appear as rays or sometimes as a blanket of material surrounding the crater.</a:t>
            </a:r>
          </a:p>
          <a:p>
            <a:pPr eaLnBrk="0" hangingPunct="0">
              <a:spcBef>
                <a:spcPts val="0"/>
              </a:spcBef>
            </a:pPr>
            <a:endParaRPr lang="en-US" sz="2000" dirty="0" smtClean="0">
              <a:solidFill>
                <a:srgbClr val="000000"/>
              </a:solidFill>
              <a:cs typeface="Arial" charset="0"/>
            </a:endParaRPr>
          </a:p>
          <a:p>
            <a:pPr marL="342900" indent="-342900" eaLnBrk="0" hangingPunct="0">
              <a:spcBef>
                <a:spcPct val="20000"/>
              </a:spcBef>
            </a:pPr>
            <a:endParaRPr lang="en-US" sz="2000" dirty="0" smtClean="0">
              <a:solidFill>
                <a:srgbClr val="000000"/>
              </a:solidFill>
              <a:cs typeface="Arial" charset="0"/>
            </a:endParaRPr>
          </a:p>
          <a:p>
            <a:pPr marL="342900" indent="-342900" eaLnBrk="0" hangingPunct="0">
              <a:spcBef>
                <a:spcPct val="20000"/>
              </a:spcBef>
            </a:pPr>
            <a:endParaRPr lang="en-US" sz="2000" dirty="0">
              <a:solidFill>
                <a:srgbClr val="000000"/>
              </a:solidFill>
              <a:cs typeface="Arial" charset="0"/>
            </a:endParaRPr>
          </a:p>
        </p:txBody>
      </p:sp>
      <p:grpSp>
        <p:nvGrpSpPr>
          <p:cNvPr id="5" name="Group 4"/>
          <p:cNvGrpSpPr/>
          <p:nvPr/>
        </p:nvGrpSpPr>
        <p:grpSpPr>
          <a:xfrm>
            <a:off x="5943600" y="866493"/>
            <a:ext cx="2986514" cy="2791107"/>
            <a:chOff x="5918652" y="972661"/>
            <a:chExt cx="3200400" cy="2990998"/>
          </a:xfrm>
        </p:grpSpPr>
        <p:pic>
          <p:nvPicPr>
            <p:cNvPr id="4098" name="Picture 2" descr="craterlabels"/>
            <p:cNvPicPr>
              <a:picLocks noChangeAspect="1" noChangeArrowheads="1"/>
            </p:cNvPicPr>
            <p:nvPr/>
          </p:nvPicPr>
          <p:blipFill>
            <a:blip r:embed="rId2" cstate="print"/>
            <a:srcRect t="1732"/>
            <a:stretch>
              <a:fillRect/>
            </a:stretch>
          </p:blipFill>
          <p:spPr bwMode="auto">
            <a:xfrm>
              <a:off x="5918652" y="972661"/>
              <a:ext cx="3200400" cy="2853636"/>
            </a:xfrm>
            <a:prstGeom prst="rect">
              <a:avLst/>
            </a:prstGeom>
            <a:noFill/>
            <a:ln w="9525">
              <a:noFill/>
              <a:miter lim="800000"/>
              <a:headEnd/>
              <a:tailEnd/>
            </a:ln>
          </p:spPr>
        </p:pic>
        <p:sp>
          <p:nvSpPr>
            <p:cNvPr id="4099" name="Text Box 3"/>
            <p:cNvSpPr txBox="1">
              <a:spLocks noChangeArrowheads="1"/>
            </p:cNvSpPr>
            <p:nvPr/>
          </p:nvSpPr>
          <p:spPr bwMode="auto">
            <a:xfrm>
              <a:off x="6477000" y="3748215"/>
              <a:ext cx="2557463" cy="215444"/>
            </a:xfrm>
            <a:prstGeom prst="rect">
              <a:avLst/>
            </a:prstGeom>
            <a:noFill/>
            <a:ln w="9525">
              <a:noFill/>
              <a:miter lim="800000"/>
              <a:headEnd/>
              <a:tailEnd/>
            </a:ln>
          </p:spPr>
          <p:txBody>
            <a:bodyPr vert="horz" wrap="square" lIns="91440" tIns="45720" rIns="91440" bIns="45720" numCol="1" anchor="t" anchorCtr="0" compatLnSpc="1">
              <a:prstTxWarp prst="textNoShape">
                <a:avLst/>
              </a:prstTxWarp>
              <a:spAutoFit/>
            </a:bodyPr>
            <a:lstStyle/>
            <a:p>
              <a:pPr marL="0" marR="0" lvl="0" indent="0" algn="r" defTabSz="914400" rtl="0" eaLnBrk="1" fontAlgn="base" latinLnBrk="0" hangingPunct="1">
                <a:lnSpc>
                  <a:spcPct val="100000"/>
                </a:lnSpc>
                <a:spcBef>
                  <a:spcPct val="0"/>
                </a:spcBef>
                <a:spcAft>
                  <a:spcPts val="1000"/>
                </a:spcAft>
                <a:buClrTx/>
                <a:buSzTx/>
                <a:buFontTx/>
                <a:buNone/>
                <a:tabLst/>
              </a:pPr>
              <a:r>
                <a:rPr kumimoji="0" lang="en-US" sz="800" b="0" i="1" u="none" strike="noStrike" cap="none" normalizeH="0" baseline="0" dirty="0" smtClean="0">
                  <a:ln>
                    <a:noFill/>
                  </a:ln>
                  <a:solidFill>
                    <a:schemeClr val="tx1"/>
                  </a:solidFill>
                  <a:effectLst/>
                  <a:latin typeface="Arial" pitchFamily="34" charset="0"/>
                  <a:cs typeface="Arial" pitchFamily="34" charset="0"/>
                </a:rPr>
                <a:t>Image Credit:  NASA/GSFC (modified)</a:t>
              </a:r>
              <a:endParaRPr kumimoji="0" lang="en-US" sz="800" b="0" i="0" u="none" strike="noStrike" cap="none" normalizeH="0" baseline="0" dirty="0" smtClean="0">
                <a:ln>
                  <a:noFill/>
                </a:ln>
                <a:solidFill>
                  <a:schemeClr val="tx1"/>
                </a:solidFill>
                <a:effectLst/>
                <a:latin typeface="Arial" pitchFamily="34" charset="0"/>
                <a:cs typeface="Arial" pitchFamily="34" charset="0"/>
              </a:endParaRPr>
            </a:p>
          </p:txBody>
        </p:sp>
      </p:grpSp>
      <p:sp>
        <p:nvSpPr>
          <p:cNvPr id="4" name="Rectangle 3"/>
          <p:cNvSpPr/>
          <p:nvPr/>
        </p:nvSpPr>
        <p:spPr>
          <a:xfrm>
            <a:off x="0" y="3320058"/>
            <a:ext cx="4419600" cy="3600986"/>
          </a:xfrm>
          <a:prstGeom prst="rect">
            <a:avLst/>
          </a:prstGeom>
          <a:ln>
            <a:noFill/>
          </a:ln>
        </p:spPr>
        <p:txBody>
          <a:bodyPr wrap="square">
            <a:spAutoFit/>
          </a:bodyPr>
          <a:lstStyle/>
          <a:p>
            <a:r>
              <a:rPr lang="en-US" b="1" dirty="0">
                <a:solidFill>
                  <a:srgbClr val="000000"/>
                </a:solidFill>
                <a:cs typeface="Arial" charset="0"/>
              </a:rPr>
              <a:t>Two </a:t>
            </a:r>
            <a:r>
              <a:rPr lang="en-US" b="1" dirty="0" smtClean="0">
                <a:solidFill>
                  <a:srgbClr val="000000"/>
                </a:solidFill>
                <a:cs typeface="Arial" charset="0"/>
              </a:rPr>
              <a:t>general </a:t>
            </a:r>
            <a:r>
              <a:rPr lang="en-US" b="1" dirty="0">
                <a:solidFill>
                  <a:srgbClr val="000000"/>
                </a:solidFill>
                <a:cs typeface="Arial" charset="0"/>
              </a:rPr>
              <a:t>types of </a:t>
            </a:r>
            <a:r>
              <a:rPr lang="en-US" b="1" dirty="0" smtClean="0">
                <a:solidFill>
                  <a:srgbClr val="000000"/>
                </a:solidFill>
                <a:cs typeface="Arial" charset="0"/>
              </a:rPr>
              <a:t>craters:</a:t>
            </a:r>
          </a:p>
          <a:p>
            <a:pPr marL="115888" indent="-115888">
              <a:buAutoNum type="arabicParenR"/>
            </a:pPr>
            <a:r>
              <a:rPr lang="en-US" b="1" dirty="0" smtClean="0">
                <a:solidFill>
                  <a:srgbClr val="000000"/>
                </a:solidFill>
                <a:cs typeface="Arial" charset="0"/>
              </a:rPr>
              <a:t> Simple Crater </a:t>
            </a:r>
            <a:r>
              <a:rPr lang="en-US" dirty="0" smtClean="0">
                <a:solidFill>
                  <a:srgbClr val="000000"/>
                </a:solidFill>
                <a:cs typeface="Arial" charset="0"/>
              </a:rPr>
              <a:t>(A)</a:t>
            </a:r>
          </a:p>
          <a:p>
            <a:pPr marL="346075" indent="-114300">
              <a:buFont typeface="Arial" pitchFamily="34" charset="0"/>
              <a:buChar char="•"/>
            </a:pPr>
            <a:r>
              <a:rPr lang="en-US" sz="1600" dirty="0" smtClean="0">
                <a:solidFill>
                  <a:srgbClr val="000000"/>
                </a:solidFill>
                <a:cs typeface="Arial" charset="0"/>
              </a:rPr>
              <a:t>Simple bowl shape</a:t>
            </a:r>
          </a:p>
          <a:p>
            <a:pPr marL="346075" indent="-114300">
              <a:buFont typeface="Arial" pitchFamily="34" charset="0"/>
              <a:buChar char="•"/>
            </a:pPr>
            <a:r>
              <a:rPr lang="en-US" sz="1600" b="1" dirty="0" smtClean="0">
                <a:solidFill>
                  <a:srgbClr val="C00000"/>
                </a:solidFill>
                <a:cs typeface="Arial" charset="0"/>
              </a:rPr>
              <a:t>Generally smaller and younger than complex craters</a:t>
            </a:r>
          </a:p>
          <a:p>
            <a:pPr marL="342900" indent="-342900">
              <a:buAutoNum type="arabicParenR"/>
            </a:pPr>
            <a:endParaRPr lang="en-US" sz="1000" dirty="0" smtClean="0">
              <a:solidFill>
                <a:srgbClr val="000000"/>
              </a:solidFill>
              <a:cs typeface="Arial" charset="0"/>
            </a:endParaRPr>
          </a:p>
          <a:p>
            <a:r>
              <a:rPr lang="en-US" b="1" dirty="0" smtClean="0">
                <a:solidFill>
                  <a:srgbClr val="000000"/>
                </a:solidFill>
                <a:cs typeface="Arial" charset="0"/>
              </a:rPr>
              <a:t>2) Complex Crater </a:t>
            </a:r>
            <a:r>
              <a:rPr lang="en-US" dirty="0" smtClean="0">
                <a:solidFill>
                  <a:srgbClr val="000000"/>
                </a:solidFill>
                <a:cs typeface="Arial" charset="0"/>
              </a:rPr>
              <a:t>(B, C, D)</a:t>
            </a:r>
          </a:p>
          <a:p>
            <a:pPr marL="346075" indent="-114300">
              <a:buFont typeface="Arial" pitchFamily="34" charset="0"/>
              <a:buChar char="•"/>
            </a:pPr>
            <a:r>
              <a:rPr lang="en-US" sz="1600" b="1" dirty="0" smtClean="0">
                <a:solidFill>
                  <a:srgbClr val="C00000"/>
                </a:solidFill>
                <a:cs typeface="Arial" charset="0"/>
              </a:rPr>
              <a:t>Much larger and older than simple craters</a:t>
            </a:r>
            <a:endParaRPr lang="en-US" sz="1600" b="1" dirty="0">
              <a:solidFill>
                <a:srgbClr val="C00000"/>
              </a:solidFill>
              <a:cs typeface="Arial" charset="0"/>
            </a:endParaRPr>
          </a:p>
          <a:p>
            <a:pPr marL="346075" indent="-114300">
              <a:buFont typeface="Arial" pitchFamily="34" charset="0"/>
              <a:buChar char="•"/>
            </a:pPr>
            <a:r>
              <a:rPr lang="en-US" sz="1600" dirty="0" smtClean="0">
                <a:solidFill>
                  <a:srgbClr val="000000"/>
                </a:solidFill>
                <a:cs typeface="Arial" charset="0"/>
              </a:rPr>
              <a:t>Characteristics can include: </a:t>
            </a:r>
          </a:p>
          <a:p>
            <a:pPr marL="747712" lvl="1" indent="-285750">
              <a:buFont typeface="Courier New" pitchFamily="49" charset="0"/>
              <a:buChar char="o"/>
            </a:pPr>
            <a:r>
              <a:rPr lang="en-US" sz="1600" dirty="0" smtClean="0">
                <a:solidFill>
                  <a:srgbClr val="000000"/>
                </a:solidFill>
                <a:cs typeface="Arial" charset="0"/>
              </a:rPr>
              <a:t>Central peak (B)</a:t>
            </a:r>
          </a:p>
          <a:p>
            <a:pPr marL="747712" lvl="1" indent="-285750">
              <a:buFont typeface="Courier New" pitchFamily="49" charset="0"/>
              <a:buChar char="o"/>
            </a:pPr>
            <a:r>
              <a:rPr lang="en-US" sz="1600" dirty="0" smtClean="0">
                <a:solidFill>
                  <a:srgbClr val="000000"/>
                </a:solidFill>
                <a:cs typeface="Arial" charset="0"/>
              </a:rPr>
              <a:t>Ring of peaks (C)</a:t>
            </a:r>
          </a:p>
          <a:p>
            <a:pPr marL="747712" lvl="1" indent="-285750">
              <a:buFont typeface="Courier New" pitchFamily="49" charset="0"/>
              <a:buChar char="o"/>
            </a:pPr>
            <a:r>
              <a:rPr lang="en-US" sz="1600" dirty="0" smtClean="0">
                <a:solidFill>
                  <a:srgbClr val="000000"/>
                </a:solidFill>
                <a:cs typeface="Arial" charset="0"/>
              </a:rPr>
              <a:t>Multi-ring structure (D)</a:t>
            </a:r>
          </a:p>
          <a:p>
            <a:pPr marL="747712" lvl="1" indent="-285750">
              <a:buFont typeface="Courier New" pitchFamily="49" charset="0"/>
              <a:buChar char="o"/>
            </a:pPr>
            <a:r>
              <a:rPr lang="en-US" sz="1600" dirty="0" smtClean="0">
                <a:solidFill>
                  <a:srgbClr val="000000"/>
                </a:solidFill>
                <a:cs typeface="Arial" charset="0"/>
              </a:rPr>
              <a:t>“Slump”</a:t>
            </a:r>
            <a:endParaRPr lang="en-US" sz="1600" b="1" dirty="0">
              <a:solidFill>
                <a:srgbClr val="C00000"/>
              </a:solidFill>
            </a:endParaRPr>
          </a:p>
        </p:txBody>
      </p:sp>
      <p:pic>
        <p:nvPicPr>
          <p:cNvPr id="10" name="Picture 2" descr="CraterImages2"/>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a:stretch/>
        </p:blipFill>
        <p:spPr bwMode="auto">
          <a:xfrm>
            <a:off x="4067475" y="3493949"/>
            <a:ext cx="1752600" cy="14590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6" name="Group 5"/>
          <p:cNvGrpSpPr/>
          <p:nvPr/>
        </p:nvGrpSpPr>
        <p:grpSpPr>
          <a:xfrm>
            <a:off x="4038600" y="5167971"/>
            <a:ext cx="4832584" cy="1461429"/>
            <a:chOff x="3930315" y="5091236"/>
            <a:chExt cx="4375485" cy="1323197"/>
          </a:xfrm>
        </p:grpSpPr>
        <p:pic>
          <p:nvPicPr>
            <p:cNvPr id="8" name="Picture 2" descr="CraterImages2"/>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a:stretch/>
          </p:blipFill>
          <p:spPr bwMode="auto">
            <a:xfrm>
              <a:off x="6910847" y="5121941"/>
              <a:ext cx="1394953" cy="12804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 name="Picture 2" descr="CraterImages2"/>
            <p:cNvPicPr>
              <a:picLocks noChangeAspect="1" noChangeArrowheads="1"/>
            </p:cNvPicPr>
            <p:nvPr/>
          </p:nvPicPr>
          <p:blipFill rotWithShape="1">
            <a:blip r:embed="rId5" cstate="print">
              <a:extLst>
                <a:ext uri="{28A0092B-C50C-407E-A947-70E740481C1C}">
                  <a14:useLocalDpi xmlns:a14="http://schemas.microsoft.com/office/drawing/2010/main" xmlns="" val="0"/>
                </a:ext>
              </a:extLst>
            </a:blip>
            <a:srcRect/>
            <a:stretch/>
          </p:blipFill>
          <p:spPr bwMode="auto">
            <a:xfrm>
              <a:off x="3930315" y="5091236"/>
              <a:ext cx="1589413" cy="13231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Picture 2" descr="CraterImages2"/>
            <p:cNvPicPr>
              <a:picLocks noChangeAspect="1" noChangeArrowheads="1"/>
            </p:cNvPicPr>
            <p:nvPr/>
          </p:nvPicPr>
          <p:blipFill rotWithShape="1">
            <a:blip r:embed="rId6" cstate="print">
              <a:extLst>
                <a:ext uri="{28A0092B-C50C-407E-A947-70E740481C1C}">
                  <a14:useLocalDpi xmlns:a14="http://schemas.microsoft.com/office/drawing/2010/main" xmlns="" val="0"/>
                </a:ext>
              </a:extLst>
            </a:blip>
            <a:srcRect/>
            <a:stretch/>
          </p:blipFill>
          <p:spPr bwMode="auto">
            <a:xfrm>
              <a:off x="5519729" y="5121941"/>
              <a:ext cx="1394953" cy="12924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 y="838200"/>
            <a:ext cx="9132818" cy="1061829"/>
          </a:xfrm>
          <a:prstGeom prst="rect">
            <a:avLst/>
          </a:prstGeom>
        </p:spPr>
        <p:txBody>
          <a:bodyPr wrap="square">
            <a:spAutoFit/>
          </a:bodyPr>
          <a:lstStyle/>
          <a:p>
            <a:pPr eaLnBrk="0" hangingPunct="0">
              <a:spcBef>
                <a:spcPts val="0"/>
              </a:spcBef>
            </a:pPr>
            <a:r>
              <a:rPr lang="en-US" sz="1900" b="1" dirty="0" smtClean="0">
                <a:solidFill>
                  <a:srgbClr val="0000FF"/>
                </a:solidFill>
                <a:cs typeface="Arial" charset="0"/>
              </a:rPr>
              <a:t>D. </a:t>
            </a:r>
            <a:r>
              <a:rPr lang="en-US" sz="1900" b="1" dirty="0" smtClean="0">
                <a:solidFill>
                  <a:srgbClr val="0000FF"/>
                </a:solidFill>
                <a:latin typeface="Arial" pitchFamily="34" charset="0"/>
                <a:cs typeface="Arial" pitchFamily="34" charset="0"/>
              </a:rPr>
              <a:t>USING CRATERS TO REVEAL THE GEOLOGIC HISTORY OF A SURFACE</a:t>
            </a:r>
            <a:endParaRPr lang="en-US" sz="1900" b="1" dirty="0" smtClean="0">
              <a:solidFill>
                <a:srgbClr val="0000FF"/>
              </a:solidFill>
              <a:cs typeface="Arial" charset="0"/>
            </a:endParaRPr>
          </a:p>
          <a:p>
            <a:pPr marL="285750" indent="-285750" eaLnBrk="0" hangingPunct="0">
              <a:spcBef>
                <a:spcPts val="0"/>
              </a:spcBef>
              <a:buFont typeface="Wingdings" pitchFamily="2" charset="2"/>
              <a:buChar char="Ø"/>
            </a:pPr>
            <a:r>
              <a:rPr lang="en-US" b="1" i="1" dirty="0" smtClean="0">
                <a:solidFill>
                  <a:srgbClr val="000000"/>
                </a:solidFill>
                <a:cs typeface="Arial" charset="0"/>
              </a:rPr>
              <a:t>OLDER</a:t>
            </a:r>
            <a:r>
              <a:rPr lang="en-US" b="1" dirty="0" smtClean="0">
                <a:solidFill>
                  <a:srgbClr val="000000"/>
                </a:solidFill>
                <a:cs typeface="Arial" charset="0"/>
              </a:rPr>
              <a:t> versus </a:t>
            </a:r>
            <a:r>
              <a:rPr lang="en-US" b="1" i="1" dirty="0" smtClean="0">
                <a:solidFill>
                  <a:srgbClr val="000000"/>
                </a:solidFill>
                <a:cs typeface="Arial" charset="0"/>
              </a:rPr>
              <a:t>YOUNGER</a:t>
            </a:r>
            <a:r>
              <a:rPr lang="en-US" b="1" dirty="0" smtClean="0">
                <a:solidFill>
                  <a:srgbClr val="000000"/>
                </a:solidFill>
                <a:cs typeface="Arial" charset="0"/>
              </a:rPr>
              <a:t> Surfaces:  “Resurfacing”  </a:t>
            </a:r>
          </a:p>
          <a:p>
            <a:pPr marL="285750" indent="-285750" eaLnBrk="0" hangingPunct="0">
              <a:spcBef>
                <a:spcPts val="0"/>
              </a:spcBef>
              <a:buFont typeface="Wingdings" pitchFamily="2" charset="2"/>
              <a:buChar char="Ø"/>
            </a:pPr>
            <a:endParaRPr lang="en-US" sz="800" b="1" dirty="0" smtClean="0">
              <a:solidFill>
                <a:srgbClr val="000000"/>
              </a:solidFill>
              <a:cs typeface="Arial" charset="0"/>
            </a:endParaRPr>
          </a:p>
          <a:p>
            <a:pPr marL="285750" indent="-285750" eaLnBrk="0" hangingPunct="0">
              <a:spcBef>
                <a:spcPts val="0"/>
              </a:spcBef>
              <a:buFont typeface="Wingdings" pitchFamily="2" charset="2"/>
              <a:buChar char="Ø"/>
            </a:pPr>
            <a:r>
              <a:rPr lang="en-US" b="1" dirty="0" smtClean="0">
                <a:solidFill>
                  <a:srgbClr val="000000"/>
                </a:solidFill>
                <a:cs typeface="Arial" charset="0"/>
              </a:rPr>
              <a:t>IMPORTANT </a:t>
            </a:r>
            <a:r>
              <a:rPr lang="en-US" b="1" dirty="0">
                <a:solidFill>
                  <a:srgbClr val="000000"/>
                </a:solidFill>
                <a:cs typeface="Arial" charset="0"/>
              </a:rPr>
              <a:t>GEOLOGIC RULES/PRINCIPLES:  </a:t>
            </a:r>
          </a:p>
        </p:txBody>
      </p:sp>
      <p:grpSp>
        <p:nvGrpSpPr>
          <p:cNvPr id="11" name="Group 2"/>
          <p:cNvGrpSpPr>
            <a:grpSpLocks/>
          </p:cNvGrpSpPr>
          <p:nvPr/>
        </p:nvGrpSpPr>
        <p:grpSpPr bwMode="auto">
          <a:xfrm>
            <a:off x="5472371" y="1972765"/>
            <a:ext cx="3660445" cy="1303835"/>
            <a:chOff x="1394" y="10552"/>
            <a:chExt cx="9235" cy="3289"/>
          </a:xfrm>
        </p:grpSpPr>
        <p:pic>
          <p:nvPicPr>
            <p:cNvPr id="3075" name="Picture 3" descr="Superposition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394" y="10552"/>
              <a:ext cx="6078" cy="328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076" name="Picture 4" descr="CraterSuperposition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472" y="10552"/>
              <a:ext cx="3157" cy="317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pic>
        <p:nvPicPr>
          <p:cNvPr id="3078" name="Picture 6" descr="CraterDensity"/>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5450817" y="3420284"/>
            <a:ext cx="3616983" cy="16089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8" name="Title 1"/>
          <p:cNvSpPr txBox="1">
            <a:spLocks/>
          </p:cNvSpPr>
          <p:nvPr/>
        </p:nvSpPr>
        <p:spPr>
          <a:xfrm>
            <a:off x="0" y="76200"/>
            <a:ext cx="9144000" cy="762000"/>
          </a:xfrm>
          <a:prstGeom prst="rect">
            <a:avLst/>
          </a:prstGeom>
        </p:spPr>
        <p:txBody>
          <a:bodyPr/>
          <a:lstStyle/>
          <a:p>
            <a:pPr algn="ctr" eaLnBrk="0" hangingPunct="0">
              <a:defRPr/>
            </a:pPr>
            <a:r>
              <a:rPr lang="en-US" sz="3600" b="1" dirty="0" smtClean="0">
                <a:solidFill>
                  <a:srgbClr val="C00000"/>
                </a:solidFill>
                <a:latin typeface="Arial" pitchFamily="34" charset="0"/>
                <a:ea typeface="+mj-ea"/>
                <a:cs typeface="Arial" pitchFamily="34" charset="0"/>
              </a:rPr>
              <a:t>Background Information</a:t>
            </a:r>
            <a:endParaRPr lang="en-US" sz="3600" b="1" dirty="0">
              <a:solidFill>
                <a:srgbClr val="C00000"/>
              </a:solidFill>
              <a:latin typeface="Arial" pitchFamily="34" charset="0"/>
              <a:ea typeface="+mj-ea"/>
              <a:cs typeface="Arial" pitchFamily="34" charset="0"/>
            </a:endParaRPr>
          </a:p>
        </p:txBody>
      </p:sp>
      <p:sp>
        <p:nvSpPr>
          <p:cNvPr id="19" name="Content Placeholder 2"/>
          <p:cNvSpPr txBox="1">
            <a:spLocks/>
          </p:cNvSpPr>
          <p:nvPr/>
        </p:nvSpPr>
        <p:spPr bwMode="auto">
          <a:xfrm>
            <a:off x="185999" y="1905000"/>
            <a:ext cx="5097569" cy="4953000"/>
          </a:xfrm>
          <a:prstGeom prst="rect">
            <a:avLst/>
          </a:prstGeom>
          <a:noFill/>
          <a:ln w="9525">
            <a:noFill/>
            <a:miter lim="800000"/>
            <a:headEnd/>
            <a:tailEnd/>
          </a:ln>
        </p:spPr>
        <p:txBody>
          <a:bodyPr/>
          <a:lstStyle/>
          <a:p>
            <a:pPr marL="346075" lvl="1" indent="-234950">
              <a:buFont typeface="+mj-lt"/>
              <a:buAutoNum type="arabicPeriod"/>
            </a:pPr>
            <a:r>
              <a:rPr lang="en-US" sz="1600" b="1" dirty="0" smtClean="0"/>
              <a:t>Principle of Superposition:  </a:t>
            </a:r>
            <a:r>
              <a:rPr lang="en-US" sz="1600" dirty="0" smtClean="0"/>
              <a:t>The order of layers or geologic features found on the surface provide information about which features are older or younger.  Features found on top are the youngest.</a:t>
            </a:r>
          </a:p>
          <a:p>
            <a:pPr marL="346075" lvl="1" indent="-234950">
              <a:buFont typeface="Arial" pitchFamily="34" charset="0"/>
              <a:buChar char="•"/>
            </a:pPr>
            <a:endParaRPr lang="en-US" sz="1400" dirty="0" smtClean="0"/>
          </a:p>
          <a:p>
            <a:pPr marL="346075" lvl="1" indent="-234950">
              <a:buFont typeface="+mj-lt"/>
              <a:buAutoNum type="arabicPeriod" startAt="2"/>
            </a:pPr>
            <a:r>
              <a:rPr lang="en-US" sz="1600" b="1" dirty="0" smtClean="0"/>
              <a:t>Crater Density:  </a:t>
            </a:r>
            <a:r>
              <a:rPr lang="en-US" sz="1600" dirty="0" smtClean="0"/>
              <a:t>When comparing areas of equal sizes, the more craters on the surface, the older that surface is.</a:t>
            </a:r>
          </a:p>
          <a:p>
            <a:pPr marL="346075" lvl="1" indent="-234950">
              <a:buFont typeface="Arial" pitchFamily="34" charset="0"/>
              <a:buChar char="•"/>
            </a:pPr>
            <a:endParaRPr lang="en-US" sz="1400" b="1" dirty="0" smtClean="0"/>
          </a:p>
          <a:p>
            <a:pPr marL="346075" lvl="1" indent="-234950">
              <a:buFont typeface="+mj-lt"/>
              <a:buAutoNum type="arabicPeriod" startAt="3"/>
            </a:pPr>
            <a:r>
              <a:rPr lang="en-US" sz="1600" b="1" dirty="0" smtClean="0"/>
              <a:t>Crater Classification:  </a:t>
            </a:r>
            <a:r>
              <a:rPr lang="en-US" sz="1600" dirty="0" smtClean="0"/>
              <a:t>The more modified a crater, the older it is.  </a:t>
            </a:r>
          </a:p>
          <a:p>
            <a:pPr marL="693738" lvl="2" indent="-236538">
              <a:buFont typeface="Wingdings" pitchFamily="2" charset="2"/>
              <a:buChar char="Ø"/>
            </a:pPr>
            <a:r>
              <a:rPr lang="en-US" sz="1600" b="1" dirty="0" smtClean="0"/>
              <a:t>Preserved craters </a:t>
            </a:r>
            <a:r>
              <a:rPr lang="en-US" sz="1600" dirty="0" smtClean="0"/>
              <a:t>= youngest, best preserved craters </a:t>
            </a:r>
            <a:r>
              <a:rPr lang="en-US" sz="1100" i="1" dirty="0" smtClean="0"/>
              <a:t>(circular craters, raised rims, look fresh, can sometimes see </a:t>
            </a:r>
            <a:r>
              <a:rPr lang="en-US" sz="1100" i="1" dirty="0" err="1" smtClean="0"/>
              <a:t>ejecta</a:t>
            </a:r>
            <a:r>
              <a:rPr lang="en-US" sz="1100" i="1" dirty="0" smtClean="0"/>
              <a:t>)</a:t>
            </a:r>
          </a:p>
          <a:p>
            <a:pPr marL="693738" lvl="2" indent="-236538">
              <a:buFont typeface="Wingdings" pitchFamily="2" charset="2"/>
              <a:buChar char="Ø"/>
            </a:pPr>
            <a:r>
              <a:rPr lang="en-US" sz="1600" b="1" dirty="0" smtClean="0"/>
              <a:t>Modified craters </a:t>
            </a:r>
            <a:r>
              <a:rPr lang="en-US" sz="1600" dirty="0" smtClean="0"/>
              <a:t>= middle aged craters with evidence of some modification </a:t>
            </a:r>
            <a:r>
              <a:rPr lang="en-US" sz="1100" i="1" dirty="0" smtClean="0"/>
              <a:t>(uneven or irregular shaped rim, floor may be partially filled in w/sediment, evidence of modification, range from slightly to severely modified)</a:t>
            </a:r>
          </a:p>
          <a:p>
            <a:pPr marL="693738" lvl="2" indent="-236538">
              <a:buFont typeface="Wingdings" pitchFamily="2" charset="2"/>
              <a:buChar char="Ø"/>
            </a:pPr>
            <a:r>
              <a:rPr lang="en-US" sz="1600" b="1" dirty="0" smtClean="0"/>
              <a:t>Destroyed craters</a:t>
            </a:r>
            <a:r>
              <a:rPr lang="en-US" sz="1600" dirty="0" smtClean="0"/>
              <a:t> = oldest craters that have been severely altered </a:t>
            </a:r>
            <a:r>
              <a:rPr lang="en-US" sz="1100" i="1" dirty="0" smtClean="0"/>
              <a:t>(broken rims, almost completely filled in, appear flat and very worn away)</a:t>
            </a:r>
            <a:endParaRPr lang="en-US" sz="2000" b="1" dirty="0" smtClean="0"/>
          </a:p>
          <a:p>
            <a:pPr eaLnBrk="0" hangingPunct="0">
              <a:spcBef>
                <a:spcPts val="0"/>
              </a:spcBef>
            </a:pPr>
            <a:endParaRPr lang="en-US" sz="2000" dirty="0" smtClean="0">
              <a:solidFill>
                <a:srgbClr val="000000"/>
              </a:solidFill>
              <a:cs typeface="Arial" charset="0"/>
            </a:endParaRPr>
          </a:p>
          <a:p>
            <a:pPr marL="342900" indent="-342900" eaLnBrk="0" hangingPunct="0">
              <a:spcBef>
                <a:spcPct val="20000"/>
              </a:spcBef>
            </a:pPr>
            <a:endParaRPr lang="en-US" sz="2000" dirty="0" smtClean="0">
              <a:solidFill>
                <a:srgbClr val="000000"/>
              </a:solidFill>
              <a:cs typeface="Arial" charset="0"/>
            </a:endParaRPr>
          </a:p>
          <a:p>
            <a:pPr marL="342900" indent="-342900" eaLnBrk="0" hangingPunct="0">
              <a:spcBef>
                <a:spcPct val="20000"/>
              </a:spcBef>
            </a:pPr>
            <a:endParaRPr lang="en-US" sz="2000" dirty="0">
              <a:solidFill>
                <a:srgbClr val="000000"/>
              </a:solidFill>
              <a:cs typeface="Arial" charset="0"/>
            </a:endParaRPr>
          </a:p>
        </p:txBody>
      </p:sp>
      <p:pic>
        <p:nvPicPr>
          <p:cNvPr id="1026" name="Picture 2" descr="CraterTypesv2"/>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5170679" y="5224458"/>
            <a:ext cx="3973321" cy="111517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421918358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19917</TotalTime>
  <Words>5326</Words>
  <Application>Microsoft Office PowerPoint</Application>
  <PresentationFormat>On-screen Show (4:3)</PresentationFormat>
  <Paragraphs>1219</Paragraphs>
  <Slides>78</Slides>
  <Notes>19</Notes>
  <HiddenSlides>0</HiddenSlides>
  <MMClips>0</MMClips>
  <ScaleCrop>false</ScaleCrop>
  <HeadingPairs>
    <vt:vector size="4" baseType="variant">
      <vt:variant>
        <vt:lpstr>Theme</vt:lpstr>
      </vt:variant>
      <vt:variant>
        <vt:i4>1</vt:i4>
      </vt:variant>
      <vt:variant>
        <vt:lpstr>Slide Titles</vt:lpstr>
      </vt:variant>
      <vt:variant>
        <vt:i4>78</vt:i4>
      </vt:variant>
    </vt:vector>
  </HeadingPairs>
  <TitlesOfParts>
    <vt:vector size="79"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lpstr>Slide 54</vt:lpstr>
      <vt:lpstr>Slide 55</vt:lpstr>
      <vt:lpstr>Slide 56</vt:lpstr>
      <vt:lpstr>Slide 57</vt:lpstr>
      <vt:lpstr>Slide 58</vt:lpstr>
      <vt:lpstr>Slide 59</vt:lpstr>
      <vt:lpstr>Slide 60</vt:lpstr>
      <vt:lpstr>Slide 61</vt:lpstr>
      <vt:lpstr>Slide 62</vt:lpstr>
      <vt:lpstr>Slide 63</vt:lpstr>
      <vt:lpstr>Slide 64</vt:lpstr>
      <vt:lpstr>Slide 65</vt:lpstr>
      <vt:lpstr>Slide 66</vt:lpstr>
      <vt:lpstr>Slide 67</vt:lpstr>
      <vt:lpstr>Slide 68</vt:lpstr>
      <vt:lpstr>Slide 69</vt:lpstr>
      <vt:lpstr>Slide 70</vt:lpstr>
      <vt:lpstr>Slide 71</vt:lpstr>
      <vt:lpstr>Slide 72</vt:lpstr>
      <vt:lpstr>Slide 73</vt:lpstr>
      <vt:lpstr>Slide 74</vt:lpstr>
      <vt:lpstr>Slide 75</vt:lpstr>
      <vt:lpstr>Slide 76</vt:lpstr>
      <vt:lpstr>Slide 77</vt:lpstr>
      <vt:lpstr>Slide 78</vt:lpstr>
    </vt:vector>
  </TitlesOfParts>
  <Company>NASA/ODIN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EXPEDITION EARTH AND BEYOND</dc:title>
  <dc:creator>LMIT-ODIN</dc:creator>
  <cp:lastModifiedBy>pgraff</cp:lastModifiedBy>
  <cp:revision>753</cp:revision>
  <dcterms:created xsi:type="dcterms:W3CDTF">2009-06-17T15:56:14Z</dcterms:created>
  <dcterms:modified xsi:type="dcterms:W3CDTF">2013-08-30T20:57:46Z</dcterms:modified>
</cp:coreProperties>
</file>